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14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A1E"/>
    <a:srgbClr val="3399FF"/>
    <a:srgbClr val="00FF00"/>
    <a:srgbClr val="009900"/>
    <a:srgbClr val="3333FF"/>
    <a:srgbClr val="CC6600"/>
    <a:srgbClr val="996633"/>
    <a:srgbClr val="CC99FF"/>
    <a:srgbClr val="FF6600"/>
    <a:srgbClr val="C01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21" d="100"/>
          <a:sy n="121" d="100"/>
        </p:scale>
        <p:origin x="4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17002.5</c:v>
                </c:pt>
                <c:pt idx="1">
                  <c:v>2188</c:v>
                </c:pt>
                <c:pt idx="2">
                  <c:v>1347.9</c:v>
                </c:pt>
                <c:pt idx="3">
                  <c:v>732.4</c:v>
                </c:pt>
                <c:pt idx="4">
                  <c:v>878.4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137.5</c:v>
                </c:pt>
                <c:pt idx="1">
                  <c:v>121.3</c:v>
                </c:pt>
                <c:pt idx="2">
                  <c:v>115.4</c:v>
                </c:pt>
                <c:pt idx="3">
                  <c:v>119.8</c:v>
                </c:pt>
                <c:pt idx="4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8090.2</c:v>
                </c:pt>
                <c:pt idx="1">
                  <c:v>6177</c:v>
                </c:pt>
                <c:pt idx="2">
                  <c:v>6561.4</c:v>
                </c:pt>
                <c:pt idx="3">
                  <c:v>6678.3</c:v>
                </c:pt>
                <c:pt idx="4">
                  <c:v>6910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1258048"/>
        <c:axId val="191353760"/>
        <c:axId val="0"/>
      </c:bar3DChart>
      <c:catAx>
        <c:axId val="19125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1353760"/>
        <c:crosses val="autoZero"/>
        <c:auto val="1"/>
        <c:lblAlgn val="ctr"/>
        <c:lblOffset val="100"/>
        <c:noMultiLvlLbl val="0"/>
      </c:catAx>
      <c:valAx>
        <c:axId val="1913537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125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398"/>
          <c:w val="0.33818767199554733"/>
          <c:h val="0.633954461276097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29.7</c:v>
                </c:pt>
                <c:pt idx="2">
                  <c:v>3.3</c:v>
                </c:pt>
                <c:pt idx="3">
                  <c:v>57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10.1</c:v>
                </c:pt>
                <c:pt idx="1">
                  <c:v>29.8</c:v>
                </c:pt>
                <c:pt idx="2">
                  <c:v>3.2</c:v>
                </c:pt>
                <c:pt idx="3">
                  <c:v>56.7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9">
          <a:noFill/>
        </a:ln>
      </c:spPr>
    </c:plotArea>
    <c:plotVisOnly val="1"/>
    <c:dispBlanksAs val="zero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16083916083919E-2"/>
          <c:y val="8.3476493149199721E-2"/>
          <c:w val="0.84615384615384615"/>
          <c:h val="0.8330464716006884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10.7</c:v>
                </c:pt>
                <c:pt idx="1">
                  <c:v>29.8</c:v>
                </c:pt>
                <c:pt idx="2">
                  <c:v>3.2</c:v>
                </c:pt>
                <c:pt idx="3">
                  <c:v>56.1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1830846319081"/>
          <c:y val="7.5796706397090213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92,4%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7571662791999318E-2"/>
                  <c:y val="1.3497572334045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7.6</c:v>
                </c:pt>
                <c:pt idx="1">
                  <c:v>92.4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explosion val="7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0.152</c:v>
                </c:pt>
                <c:pt idx="1">
                  <c:v>0.84799999999999998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6.3666762524144854E-2"/>
          <c:y val="6.5788587948264976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0.155</c:v>
                </c:pt>
                <c:pt idx="1">
                  <c:v>0.84499999999999997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506089024067107E-3"/>
          <c:y val="3.4880109876793838E-2"/>
          <c:w val="0.58150143366548912"/>
          <c:h val="0.891507017219291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58.4</c:v>
                </c:pt>
                <c:pt idx="2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128.4</c:v>
                </c:pt>
                <c:pt idx="1">
                  <c:v>128.4</c:v>
                </c:pt>
                <c:pt idx="2">
                  <c:v>128.4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2403.1</c:v>
                </c:pt>
                <c:pt idx="1">
                  <c:v>2250</c:v>
                </c:pt>
                <c:pt idx="2">
                  <c:v>2239.9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7389C7"/>
            </a:solidFill>
          </c:spPr>
          <c:invertIfNegative val="0"/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4290,5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1925509486995E-3"/>
                  <c:y val="-0.531505448827653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109627547435001E-3"/>
                  <c:y val="-0.525178003008277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128.69999999999999</c:v>
                </c:pt>
                <c:pt idx="1">
                  <c:v>69.3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21829721291789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6.3274458193768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1330</c:v>
                </c:pt>
                <c:pt idx="1">
                  <c:v>426.9</c:v>
                </c:pt>
                <c:pt idx="2">
                  <c:v>142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83.2</c:v>
                </c:pt>
                <c:pt idx="1">
                  <c:v>10.7</c:v>
                </c:pt>
                <c:pt idx="2">
                  <c:v>11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83.3</c:v>
                </c:pt>
                <c:pt idx="1">
                  <c:v>83.7</c:v>
                </c:pt>
                <c:pt idx="2">
                  <c:v>86.3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4599.5</c:v>
                </c:pt>
                <c:pt idx="1">
                  <c:v>4672.7</c:v>
                </c:pt>
                <c:pt idx="2">
                  <c:v>5400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001280"/>
        <c:axId val="193001664"/>
      </c:barChart>
      <c:catAx>
        <c:axId val="193001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3001664"/>
        <c:crosses val="autoZero"/>
        <c:auto val="1"/>
        <c:lblAlgn val="ctr"/>
        <c:lblOffset val="100"/>
        <c:noMultiLvlLbl val="0"/>
      </c:catAx>
      <c:valAx>
        <c:axId val="1930016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3001280"/>
        <c:crosses val="autoZero"/>
        <c:crossBetween val="between"/>
      </c:valAx>
      <c:spPr>
        <a:noFill/>
        <a:ln>
          <a:solidFill>
            <a:schemeClr val="accent1">
              <a:shade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905691981383058"/>
          <c:y val="3.5146973851481696E-2"/>
          <c:w val="0.3707348185155353"/>
          <c:h val="0.96055513241691581"/>
        </c:manualLayout>
      </c:layout>
      <c:overlay val="0"/>
      <c:spPr>
        <a:gradFill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>
          <a:innerShdw blurRad="63500" dist="50800" dir="8100000">
            <a:prstClr val="black">
              <a:alpha val="50000"/>
            </a:prstClr>
          </a:innerShdw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image" Target="../media/image2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(3903,8тыс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(17,5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ситуаций(62,6 тыс. 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преступности(20,6тыс.руб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поселения(1330,0 тыс. руб. 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432,2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культуры(2403,1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61353" custLinFactNeighborX="-28864" custLinFactNeighborY="-2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2800" b="1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baseline="0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(2763,5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(17,5 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(9,7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преступности(1,0тыс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(58,4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поселения(426,9 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endParaRPr lang="ru-RU" sz="1800" b="1" dirty="0" smtClean="0">
            <a:solidFill>
              <a:schemeClr val="accent6">
                <a:lumMod val="50000"/>
              </a:schemeClr>
            </a:solidFill>
          </a:endParaRPr>
        </a:p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548,8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культуры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(2250,0 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117765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89424" custScaleY="131203" custLinFactNeighborX="40633" custLinFactNeighborY="40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305945" custScaleY="19483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86232" custScaleY="103326" custLinFactNeighborX="39967" custLinFactNeighborY="629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92618" custScaleY="146379" custLinFactY="100000" custLinFactNeighborX="36796" custLinFactNeighborY="152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310973" custLinFactNeighborX="-26903" custLinFactNeighborY="25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95685" custScaleY="134827" custLinFactX="203165" custLinFactY="-100000" custLinFactNeighborX="300000" custLinFactNeighborY="-159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Ang="10800000" custFlipVert="1" custScaleX="291826" custScaleY="153357" custLinFactX="202294" custLinFactNeighborX="300000" custLinFactNeighborY="-69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(2468,8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службы(17,5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, обеспечение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пожарной безопасности и безопасности людей на водных объектах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(10,0 тыс.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(1,0тыс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(58,4 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(142,0 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baseline="0" dirty="0" smtClean="0">
              <a:solidFill>
                <a:schemeClr val="accent6">
                  <a:lumMod val="50000"/>
                </a:schemeClr>
              </a:solidFill>
            </a:rPr>
            <a:t>1091,0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  <a:endParaRPr lang="ru-RU" sz="1200" b="1" dirty="0" smtClean="0">
            <a:solidFill>
              <a:schemeClr val="accent6">
                <a:lumMod val="50000"/>
              </a:schemeClr>
            </a:solidFill>
          </a:endParaRP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(2239,9 тыс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61100" custScaleY="204216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5787" custLinFactY="100000" custLinFactNeighborX="39865" custLinFactNeighborY="112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19838" custLinFactX="200000" custLinFactY="-61463" custLinFactNeighborX="26749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5937" custScaleY="101974" custLinFactX="200000" custLinFactNeighborX="263358" custLinFactNeighborY="-411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378511" y="100762"/>
          <a:ext cx="403439" cy="3624825"/>
        </a:xfrm>
        <a:prstGeom prst="roundRect">
          <a:avLst>
            <a:gd name="adj" fmla="val 10000"/>
          </a:avLst>
        </a:prstGeom>
        <a:solidFill>
          <a:srgbClr val="0EBA1E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90327" y="112578"/>
        <a:ext cx="379807" cy="3601193"/>
      </dsp:txXfrm>
    </dsp:sp>
    <dsp:sp modelId="{6F65CA74-76C5-4548-81A8-CE5F70D3A6EF}">
      <dsp:nvSpPr>
        <dsp:cNvPr id="0" name=""/>
        <dsp:cNvSpPr/>
      </dsp:nvSpPr>
      <dsp:spPr>
        <a:xfrm rot="21300152">
          <a:off x="781207" y="1887266"/>
          <a:ext cx="391477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91477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967159" y="1886337"/>
        <a:ext cx="19573" cy="19573"/>
      </dsp:txXfrm>
    </dsp:sp>
    <dsp:sp modelId="{C4D6B5FC-21FE-4411-9C7D-AF7FAF48762D}">
      <dsp:nvSpPr>
        <dsp:cNvPr id="0" name=""/>
        <dsp:cNvSpPr/>
      </dsp:nvSpPr>
      <dsp:spPr>
        <a:xfrm>
          <a:off x="1171941" y="105076"/>
          <a:ext cx="1018552" cy="354799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1201773" y="134908"/>
        <a:ext cx="958888" cy="3488329"/>
      </dsp:txXfrm>
    </dsp:sp>
    <dsp:sp modelId="{96D8EE2C-5FAE-4D66-BA9E-06F9EC516651}">
      <dsp:nvSpPr>
        <dsp:cNvPr id="0" name=""/>
        <dsp:cNvSpPr/>
      </dsp:nvSpPr>
      <dsp:spPr>
        <a:xfrm rot="17763703">
          <a:off x="1892320" y="1392465"/>
          <a:ext cx="1063650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063650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7554" y="1374731"/>
        <a:ext cx="53182" cy="53182"/>
      </dsp:txXfrm>
    </dsp:sp>
    <dsp:sp modelId="{B63E864C-E7CE-4555-BF83-ECDF3BF66418}">
      <dsp:nvSpPr>
        <dsp:cNvPr id="0" name=""/>
        <dsp:cNvSpPr/>
      </dsp:nvSpPr>
      <dsp:spPr>
        <a:xfrm>
          <a:off x="2657797" y="25224"/>
          <a:ext cx="2092934" cy="179669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(3903,8тыс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10420" y="77847"/>
        <a:ext cx="1987688" cy="1691449"/>
      </dsp:txXfrm>
    </dsp:sp>
    <dsp:sp modelId="{A1FB6AD0-74B1-463D-83EE-6312792242A7}">
      <dsp:nvSpPr>
        <dsp:cNvPr id="0" name=""/>
        <dsp:cNvSpPr/>
      </dsp:nvSpPr>
      <dsp:spPr>
        <a:xfrm rot="20621551">
          <a:off x="4727183" y="750360"/>
          <a:ext cx="1170653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70653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3243" y="729951"/>
        <a:ext cx="58532" cy="58532"/>
      </dsp:txXfrm>
    </dsp:sp>
    <dsp:sp modelId="{677BEF8E-B75A-4207-B75C-A58405313C1C}">
      <dsp:nvSpPr>
        <dsp:cNvPr id="0" name=""/>
        <dsp:cNvSpPr/>
      </dsp:nvSpPr>
      <dsp:spPr>
        <a:xfrm>
          <a:off x="5874288" y="223592"/>
          <a:ext cx="2877660" cy="74253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(17,5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тыс.руб.).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6036" y="245340"/>
        <a:ext cx="2834164" cy="699043"/>
      </dsp:txXfrm>
    </dsp:sp>
    <dsp:sp modelId="{82FF9FA2-F665-452A-A9BA-6FF1EDE8AF02}">
      <dsp:nvSpPr>
        <dsp:cNvPr id="0" name=""/>
        <dsp:cNvSpPr/>
      </dsp:nvSpPr>
      <dsp:spPr>
        <a:xfrm rot="1308879">
          <a:off x="4705719" y="1148299"/>
          <a:ext cx="12571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257165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302873" y="1125728"/>
        <a:ext cx="62858" cy="62858"/>
      </dsp:txXfrm>
    </dsp:sp>
    <dsp:sp modelId="{9D06CD96-DF01-4CD7-9F5C-505CFD833302}">
      <dsp:nvSpPr>
        <dsp:cNvPr id="0" name=""/>
        <dsp:cNvSpPr/>
      </dsp:nvSpPr>
      <dsp:spPr>
        <a:xfrm>
          <a:off x="5917872" y="1108773"/>
          <a:ext cx="2809893" cy="5639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ситуаций(62,6 тыс. руб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389" y="1125290"/>
        <a:ext cx="2776859" cy="530903"/>
      </dsp:txXfrm>
    </dsp:sp>
    <dsp:sp modelId="{CD2FBED0-4F43-4A23-9B7B-6BBA3F5DD1A7}">
      <dsp:nvSpPr>
        <dsp:cNvPr id="0" name=""/>
        <dsp:cNvSpPr/>
      </dsp:nvSpPr>
      <dsp:spPr>
        <a:xfrm rot="2746122">
          <a:off x="4501377" y="1505471"/>
          <a:ext cx="1648936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648936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4621" y="1473105"/>
        <a:ext cx="82446" cy="82446"/>
      </dsp:txXfrm>
    </dsp:sp>
    <dsp:sp modelId="{04D346C5-01FF-4444-A7A0-C4205521BE65}">
      <dsp:nvSpPr>
        <dsp:cNvPr id="0" name=""/>
        <dsp:cNvSpPr/>
      </dsp:nvSpPr>
      <dsp:spPr>
        <a:xfrm>
          <a:off x="5900958" y="1821923"/>
          <a:ext cx="2827695" cy="56632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преступности(20,6тыс.руб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17545" y="1838510"/>
        <a:ext cx="2794521" cy="533147"/>
      </dsp:txXfrm>
    </dsp:sp>
    <dsp:sp modelId="{2D86C80B-747A-4F4E-830A-D0E492BC47F5}">
      <dsp:nvSpPr>
        <dsp:cNvPr id="0" name=""/>
        <dsp:cNvSpPr/>
      </dsp:nvSpPr>
      <dsp:spPr>
        <a:xfrm rot="4159804">
          <a:off x="3665310" y="2484309"/>
          <a:ext cx="3355161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355161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59011" y="2409287"/>
        <a:ext cx="167758" cy="167758"/>
      </dsp:txXfrm>
    </dsp:sp>
    <dsp:sp modelId="{16DCF74A-043A-4059-BA15-767E0E0CAEC4}">
      <dsp:nvSpPr>
        <dsp:cNvPr id="0" name=""/>
        <dsp:cNvSpPr/>
      </dsp:nvSpPr>
      <dsp:spPr>
        <a:xfrm>
          <a:off x="5935049" y="3620641"/>
          <a:ext cx="2768710" cy="8842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культуры(2403,1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60947" y="3646539"/>
        <a:ext cx="2716914" cy="832441"/>
      </dsp:txXfrm>
    </dsp:sp>
    <dsp:sp modelId="{9FC78266-470C-4C89-963C-B82E522FE349}">
      <dsp:nvSpPr>
        <dsp:cNvPr id="0" name=""/>
        <dsp:cNvSpPr/>
      </dsp:nvSpPr>
      <dsp:spPr>
        <a:xfrm rot="3925228">
          <a:off x="1865571" y="2376136"/>
          <a:ext cx="11126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12665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4087" y="2357176"/>
        <a:ext cx="55633" cy="55633"/>
      </dsp:txXfrm>
    </dsp:sp>
    <dsp:sp modelId="{427C4B16-7527-4090-97B8-5E1FCFA72225}">
      <dsp:nvSpPr>
        <dsp:cNvPr id="0" name=""/>
        <dsp:cNvSpPr/>
      </dsp:nvSpPr>
      <dsp:spPr>
        <a:xfrm>
          <a:off x="2653314" y="2394753"/>
          <a:ext cx="2120229" cy="99232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432,2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82378" y="2423817"/>
        <a:ext cx="2062101" cy="934193"/>
      </dsp:txXfrm>
    </dsp:sp>
    <dsp:sp modelId="{76ADBFC7-16CB-466C-BC32-9534CE07DAF0}">
      <dsp:nvSpPr>
        <dsp:cNvPr id="0" name=""/>
        <dsp:cNvSpPr/>
      </dsp:nvSpPr>
      <dsp:spPr>
        <a:xfrm>
          <a:off x="5906834" y="2559433"/>
          <a:ext cx="2772886" cy="95398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поселения(1330,0 тыс. руб. 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775" y="2587374"/>
        <a:ext cx="2717004" cy="898100"/>
      </dsp:txXfrm>
    </dsp:sp>
    <dsp:sp modelId="{6BF29830-075C-42AF-9040-B4471F241E00}">
      <dsp:nvSpPr>
        <dsp:cNvPr id="0" name=""/>
        <dsp:cNvSpPr/>
      </dsp:nvSpPr>
      <dsp:spPr>
        <a:xfrm>
          <a:off x="5923222" y="4661871"/>
          <a:ext cx="2746293" cy="58819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40449" y="4679098"/>
        <a:ext cx="2711839" cy="553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45973" y="619011"/>
          <a:ext cx="378523" cy="329999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kern="1200" baseline="0" dirty="0">
            <a:solidFill>
              <a:schemeClr val="accent6">
                <a:lumMod val="50000"/>
              </a:schemeClr>
            </a:solidFill>
          </a:endParaRPr>
        </a:p>
      </dsp:txBody>
      <dsp:txXfrm>
        <a:off x="57060" y="630098"/>
        <a:ext cx="356349" cy="3277824"/>
      </dsp:txXfrm>
    </dsp:sp>
    <dsp:sp modelId="{6F65CA74-76C5-4548-81A8-CE5F70D3A6EF}">
      <dsp:nvSpPr>
        <dsp:cNvPr id="0" name=""/>
        <dsp:cNvSpPr/>
      </dsp:nvSpPr>
      <dsp:spPr>
        <a:xfrm rot="102396">
          <a:off x="424388" y="2268193"/>
          <a:ext cx="48469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48469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654617" y="2264110"/>
        <a:ext cx="24234" cy="24234"/>
      </dsp:txXfrm>
    </dsp:sp>
    <dsp:sp modelId="{C4D6B5FC-21FE-4411-9C7D-AF7FAF48762D}">
      <dsp:nvSpPr>
        <dsp:cNvPr id="0" name=""/>
        <dsp:cNvSpPr/>
      </dsp:nvSpPr>
      <dsp:spPr>
        <a:xfrm>
          <a:off x="908974" y="619011"/>
          <a:ext cx="1211193" cy="33288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944449" y="654486"/>
        <a:ext cx="1140243" cy="3257917"/>
      </dsp:txXfrm>
    </dsp:sp>
    <dsp:sp modelId="{96D8EE2C-5FAE-4D66-BA9E-06F9EC516651}">
      <dsp:nvSpPr>
        <dsp:cNvPr id="0" name=""/>
        <dsp:cNvSpPr/>
      </dsp:nvSpPr>
      <dsp:spPr>
        <a:xfrm rot="17376656">
          <a:off x="1686227" y="1660137"/>
          <a:ext cx="130632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30632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06731" y="1635513"/>
        <a:ext cx="65316" cy="65316"/>
      </dsp:txXfrm>
    </dsp:sp>
    <dsp:sp modelId="{B63E864C-E7CE-4555-BF83-ECDF3BF66418}">
      <dsp:nvSpPr>
        <dsp:cNvPr id="0" name=""/>
        <dsp:cNvSpPr/>
      </dsp:nvSpPr>
      <dsp:spPr>
        <a:xfrm>
          <a:off x="2558610" y="210032"/>
          <a:ext cx="1963673" cy="1685731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(2763,5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07983" y="259405"/>
        <a:ext cx="1864927" cy="1586985"/>
      </dsp:txXfrm>
    </dsp:sp>
    <dsp:sp modelId="{A1FB6AD0-74B1-463D-83EE-6312792242A7}">
      <dsp:nvSpPr>
        <dsp:cNvPr id="0" name=""/>
        <dsp:cNvSpPr/>
      </dsp:nvSpPr>
      <dsp:spPr>
        <a:xfrm rot="20174496">
          <a:off x="4469292" y="792945"/>
          <a:ext cx="1250583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50583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63319" y="769715"/>
        <a:ext cx="62529" cy="62529"/>
      </dsp:txXfrm>
    </dsp:sp>
    <dsp:sp modelId="{677BEF8E-B75A-4207-B75C-A58405313C1C}">
      <dsp:nvSpPr>
        <dsp:cNvPr id="0" name=""/>
        <dsp:cNvSpPr/>
      </dsp:nvSpPr>
      <dsp:spPr>
        <a:xfrm>
          <a:off x="5666884" y="211711"/>
          <a:ext cx="2976679" cy="674700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(17,5 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86645" y="231472"/>
        <a:ext cx="2937157" cy="635178"/>
      </dsp:txXfrm>
    </dsp:sp>
    <dsp:sp modelId="{82FF9FA2-F665-452A-A9BA-6FF1EDE8AF02}">
      <dsp:nvSpPr>
        <dsp:cNvPr id="0" name=""/>
        <dsp:cNvSpPr/>
      </dsp:nvSpPr>
      <dsp:spPr>
        <a:xfrm rot="1382513">
          <a:off x="4474814" y="1277748"/>
          <a:ext cx="1189996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189996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0063" y="1256032"/>
        <a:ext cx="59499" cy="59499"/>
      </dsp:txXfrm>
    </dsp:sp>
    <dsp:sp modelId="{9D06CD96-DF01-4CD7-9F5C-505CFD833302}">
      <dsp:nvSpPr>
        <dsp:cNvPr id="0" name=""/>
        <dsp:cNvSpPr/>
      </dsp:nvSpPr>
      <dsp:spPr>
        <a:xfrm>
          <a:off x="5617342" y="1017697"/>
          <a:ext cx="3146594" cy="1001938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(9,7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6688" y="1047043"/>
        <a:ext cx="3087902" cy="943246"/>
      </dsp:txXfrm>
    </dsp:sp>
    <dsp:sp modelId="{CD2FBED0-4F43-4A23-9B7B-6BBA3F5DD1A7}">
      <dsp:nvSpPr>
        <dsp:cNvPr id="0" name=""/>
        <dsp:cNvSpPr/>
      </dsp:nvSpPr>
      <dsp:spPr>
        <a:xfrm rot="3019980">
          <a:off x="4199959" y="1730880"/>
          <a:ext cx="1782400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782400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6599" y="1694354"/>
        <a:ext cx="89120" cy="89120"/>
      </dsp:txXfrm>
    </dsp:sp>
    <dsp:sp modelId="{04D346C5-01FF-4444-A7A0-C4205521BE65}">
      <dsp:nvSpPr>
        <dsp:cNvPr id="0" name=""/>
        <dsp:cNvSpPr/>
      </dsp:nvSpPr>
      <dsp:spPr>
        <a:xfrm>
          <a:off x="5660034" y="2159258"/>
          <a:ext cx="2943849" cy="53134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преступности(1,0тыс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75597" y="2174821"/>
        <a:ext cx="2912723" cy="500219"/>
      </dsp:txXfrm>
    </dsp:sp>
    <dsp:sp modelId="{2D86C80B-747A-4F4E-830A-D0E492BC47F5}">
      <dsp:nvSpPr>
        <dsp:cNvPr id="0" name=""/>
        <dsp:cNvSpPr/>
      </dsp:nvSpPr>
      <dsp:spPr>
        <a:xfrm rot="4211025">
          <a:off x="3444880" y="2578316"/>
          <a:ext cx="3259944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3259944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4993354" y="2504851"/>
        <a:ext cx="162997" cy="162997"/>
      </dsp:txXfrm>
    </dsp:sp>
    <dsp:sp modelId="{16DCF74A-043A-4059-BA15-767E0E0CAEC4}">
      <dsp:nvSpPr>
        <dsp:cNvPr id="0" name=""/>
        <dsp:cNvSpPr/>
      </dsp:nvSpPr>
      <dsp:spPr>
        <a:xfrm>
          <a:off x="5627421" y="3743432"/>
          <a:ext cx="3009528" cy="752742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Развитие культуры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(2250,0 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9468" y="3765479"/>
        <a:ext cx="2965434" cy="708648"/>
      </dsp:txXfrm>
    </dsp:sp>
    <dsp:sp modelId="{9FC78266-470C-4C89-963C-B82E522FE349}">
      <dsp:nvSpPr>
        <dsp:cNvPr id="0" name=""/>
        <dsp:cNvSpPr/>
      </dsp:nvSpPr>
      <dsp:spPr>
        <a:xfrm rot="4066148">
          <a:off x="1728239" y="2859002"/>
          <a:ext cx="1260909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60909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27171" y="2835513"/>
        <a:ext cx="63045" cy="63045"/>
      </dsp:txXfrm>
    </dsp:sp>
    <dsp:sp modelId="{427C4B16-7527-4090-97B8-5E1FCFA72225}">
      <dsp:nvSpPr>
        <dsp:cNvPr id="0" name=""/>
        <dsp:cNvSpPr/>
      </dsp:nvSpPr>
      <dsp:spPr>
        <a:xfrm>
          <a:off x="2597219" y="2651051"/>
          <a:ext cx="1989283" cy="1599153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endParaRPr lang="ru-RU" sz="18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548,8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44057" y="2697889"/>
        <a:ext cx="1895607" cy="1505477"/>
      </dsp:txXfrm>
    </dsp:sp>
    <dsp:sp modelId="{76ADBFC7-16CB-466C-BC32-9534CE07DAF0}">
      <dsp:nvSpPr>
        <dsp:cNvPr id="0" name=""/>
        <dsp:cNvSpPr/>
      </dsp:nvSpPr>
      <dsp:spPr>
        <a:xfrm rot="10800000" flipV="1">
          <a:off x="5636379" y="2860800"/>
          <a:ext cx="3041072" cy="693336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поселения(426,9 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6686" y="2881107"/>
        <a:ext cx="3000458" cy="652722"/>
      </dsp:txXfrm>
    </dsp:sp>
    <dsp:sp modelId="{6BF29830-075C-42AF-9040-B4471F241E00}">
      <dsp:nvSpPr>
        <dsp:cNvPr id="0" name=""/>
        <dsp:cNvSpPr/>
      </dsp:nvSpPr>
      <dsp:spPr>
        <a:xfrm rot="10800000" flipV="1">
          <a:off x="5627421" y="4607525"/>
          <a:ext cx="3001383" cy="78862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(58,4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0519" y="4630623"/>
        <a:ext cx="2955187" cy="742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161105"/>
          <a:ext cx="443161" cy="3863522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980" y="174085"/>
        <a:ext cx="417201" cy="3837562"/>
      </dsp:txXfrm>
    </dsp:sp>
    <dsp:sp modelId="{6F65CA74-76C5-4548-81A8-CE5F70D3A6EF}">
      <dsp:nvSpPr>
        <dsp:cNvPr id="0" name=""/>
        <dsp:cNvSpPr/>
      </dsp:nvSpPr>
      <dsp:spPr>
        <a:xfrm rot="210339">
          <a:off x="442903" y="2091911"/>
          <a:ext cx="276378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76378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74183" y="2094407"/>
        <a:ext cx="13818" cy="13818"/>
      </dsp:txXfrm>
    </dsp:sp>
    <dsp:sp modelId="{C4D6B5FC-21FE-4411-9C7D-AF7FAF48762D}">
      <dsp:nvSpPr>
        <dsp:cNvPr id="0" name=""/>
        <dsp:cNvSpPr/>
      </dsp:nvSpPr>
      <dsp:spPr>
        <a:xfrm>
          <a:off x="719023" y="161105"/>
          <a:ext cx="1118837" cy="3897322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751793" y="193875"/>
        <a:ext cx="1053297" cy="3831782"/>
      </dsp:txXfrm>
    </dsp:sp>
    <dsp:sp modelId="{96D8EE2C-5FAE-4D66-BA9E-06F9EC516651}">
      <dsp:nvSpPr>
        <dsp:cNvPr id="0" name=""/>
        <dsp:cNvSpPr/>
      </dsp:nvSpPr>
      <dsp:spPr>
        <a:xfrm rot="17763703">
          <a:off x="1510329" y="1575572"/>
          <a:ext cx="116837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6837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5308" y="1555769"/>
        <a:ext cx="58418" cy="58418"/>
      </dsp:txXfrm>
    </dsp:sp>
    <dsp:sp modelId="{B63E864C-E7CE-4555-BF83-ECDF3BF66418}">
      <dsp:nvSpPr>
        <dsp:cNvPr id="0" name=""/>
        <dsp:cNvSpPr/>
      </dsp:nvSpPr>
      <dsp:spPr>
        <a:xfrm>
          <a:off x="2351174" y="73392"/>
          <a:ext cx="2299000" cy="1973595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(2468,8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08979" y="131197"/>
        <a:ext cx="2183390" cy="1857985"/>
      </dsp:txXfrm>
    </dsp:sp>
    <dsp:sp modelId="{A1FB6AD0-74B1-463D-83EE-6312792242A7}">
      <dsp:nvSpPr>
        <dsp:cNvPr id="0" name=""/>
        <dsp:cNvSpPr/>
      </dsp:nvSpPr>
      <dsp:spPr>
        <a:xfrm rot="19903375">
          <a:off x="4579319" y="769495"/>
          <a:ext cx="118753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8753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396" y="749213"/>
        <a:ext cx="59376" cy="59376"/>
      </dsp:txXfrm>
    </dsp:sp>
    <dsp:sp modelId="{677BEF8E-B75A-4207-B75C-A58405313C1C}">
      <dsp:nvSpPr>
        <dsp:cNvPr id="0" name=""/>
        <dsp:cNvSpPr/>
      </dsp:nvSpPr>
      <dsp:spPr>
        <a:xfrm>
          <a:off x="5695994" y="89789"/>
          <a:ext cx="3160989" cy="815648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службы(17,5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19884" y="113679"/>
        <a:ext cx="3113209" cy="767868"/>
      </dsp:txXfrm>
    </dsp:sp>
    <dsp:sp modelId="{82FF9FA2-F665-452A-A9BA-6FF1EDE8AF02}">
      <dsp:nvSpPr>
        <dsp:cNvPr id="0" name=""/>
        <dsp:cNvSpPr/>
      </dsp:nvSpPr>
      <dsp:spPr>
        <a:xfrm rot="2156725">
          <a:off x="4525174" y="1436121"/>
          <a:ext cx="131287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31287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8788" y="1412705"/>
        <a:ext cx="65643" cy="65643"/>
      </dsp:txXfrm>
    </dsp:sp>
    <dsp:sp modelId="{9D06CD96-DF01-4CD7-9F5C-505CFD833302}">
      <dsp:nvSpPr>
        <dsp:cNvPr id="0" name=""/>
        <dsp:cNvSpPr/>
      </dsp:nvSpPr>
      <dsp:spPr>
        <a:xfrm>
          <a:off x="5713045" y="1216116"/>
          <a:ext cx="3143938" cy="122949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, обеспечение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пожарной безопасности и безопасности людей на водных объектах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(10,0 тыс.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9056" y="1252127"/>
        <a:ext cx="3071916" cy="1157473"/>
      </dsp:txXfrm>
    </dsp:sp>
    <dsp:sp modelId="{CD2FBED0-4F43-4A23-9B7B-6BBA3F5DD1A7}">
      <dsp:nvSpPr>
        <dsp:cNvPr id="0" name=""/>
        <dsp:cNvSpPr/>
      </dsp:nvSpPr>
      <dsp:spPr>
        <a:xfrm rot="3563335">
          <a:off x="4119727" y="1980967"/>
          <a:ext cx="2161599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161599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6486" y="1936333"/>
        <a:ext cx="108079" cy="108079"/>
      </dsp:txXfrm>
    </dsp:sp>
    <dsp:sp modelId="{04D346C5-01FF-4444-A7A0-C4205521BE65}">
      <dsp:nvSpPr>
        <dsp:cNvPr id="0" name=""/>
        <dsp:cNvSpPr/>
      </dsp:nvSpPr>
      <dsp:spPr>
        <a:xfrm>
          <a:off x="5750878" y="2609516"/>
          <a:ext cx="3106105" cy="6220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(1,0тыс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69098" y="2627736"/>
        <a:ext cx="3069665" cy="585640"/>
      </dsp:txXfrm>
    </dsp:sp>
    <dsp:sp modelId="{2D86C80B-747A-4F4E-830A-D0E492BC47F5}">
      <dsp:nvSpPr>
        <dsp:cNvPr id="0" name=""/>
        <dsp:cNvSpPr/>
      </dsp:nvSpPr>
      <dsp:spPr>
        <a:xfrm rot="4262227">
          <a:off x="3439607" y="2746775"/>
          <a:ext cx="3586632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3586632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257" y="2666515"/>
        <a:ext cx="179331" cy="179331"/>
      </dsp:txXfrm>
    </dsp:sp>
    <dsp:sp modelId="{16DCF74A-043A-4059-BA15-767E0E0CAEC4}">
      <dsp:nvSpPr>
        <dsp:cNvPr id="0" name=""/>
        <dsp:cNvSpPr/>
      </dsp:nvSpPr>
      <dsp:spPr>
        <a:xfrm>
          <a:off x="5815671" y="4224032"/>
          <a:ext cx="3041312" cy="4562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  <a:endParaRPr lang="ru-RU" sz="12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(2239,9 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29035" y="4237396"/>
        <a:ext cx="3014584" cy="429552"/>
      </dsp:txXfrm>
    </dsp:sp>
    <dsp:sp modelId="{9FC78266-470C-4C89-963C-B82E522FE349}">
      <dsp:nvSpPr>
        <dsp:cNvPr id="0" name=""/>
        <dsp:cNvSpPr/>
      </dsp:nvSpPr>
      <dsp:spPr>
        <a:xfrm rot="3925228">
          <a:off x="1480946" y="2656093"/>
          <a:ext cx="122221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22221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1499" y="2634944"/>
        <a:ext cx="61110" cy="61110"/>
      </dsp:txXfrm>
    </dsp:sp>
    <dsp:sp modelId="{427C4B16-7527-4090-97B8-5E1FCFA72225}">
      <dsp:nvSpPr>
        <dsp:cNvPr id="0" name=""/>
        <dsp:cNvSpPr/>
      </dsp:nvSpPr>
      <dsp:spPr>
        <a:xfrm>
          <a:off x="2346249" y="2676220"/>
          <a:ext cx="2328983" cy="1090023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baseline="0" dirty="0" smtClean="0">
              <a:solidFill>
                <a:schemeClr val="accent6">
                  <a:lumMod val="50000"/>
                </a:schemeClr>
              </a:solidFill>
            </a:rPr>
            <a:t>1091,0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78175" y="2708146"/>
        <a:ext cx="2265131" cy="1026171"/>
      </dsp:txXfrm>
    </dsp:sp>
    <dsp:sp modelId="{76ADBFC7-16CB-466C-BC32-9534CE07DAF0}">
      <dsp:nvSpPr>
        <dsp:cNvPr id="0" name=""/>
        <dsp:cNvSpPr/>
      </dsp:nvSpPr>
      <dsp:spPr>
        <a:xfrm>
          <a:off x="5811084" y="3358525"/>
          <a:ext cx="3045899" cy="721492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(142,0 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2216" y="3379657"/>
        <a:ext cx="3003635" cy="679228"/>
      </dsp:txXfrm>
    </dsp:sp>
    <dsp:sp modelId="{6BF29830-075C-42AF-9040-B4471F241E00}">
      <dsp:nvSpPr>
        <dsp:cNvPr id="0" name=""/>
        <dsp:cNvSpPr/>
      </dsp:nvSpPr>
      <dsp:spPr>
        <a:xfrm>
          <a:off x="5774383" y="4894509"/>
          <a:ext cx="3081770" cy="61394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(58,4 тыс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92365" y="4912491"/>
        <a:ext cx="3045806" cy="577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0.33614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8308" y="571504"/>
          <a:ext cx="553874" cy="500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0.63549</cdr:x>
      <cdr:y>0.0129</cdr:y>
    </cdr:from>
    <cdr:to>
      <cdr:x>0.95018</cdr:x>
      <cdr:y>0.09035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54110" y="23796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 smtClean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4454" y="4458586"/>
          <a:ext cx="563493" cy="36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115,3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16.01.2019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9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9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9.xlsx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3600" i="1" dirty="0"/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988840"/>
            <a:ext cx="9144000" cy="4869160"/>
          </a:xfrm>
        </p:spPr>
      </p:pic>
      <p:sp>
        <p:nvSpPr>
          <p:cNvPr id="4" name="Скругленный прямоугольник 3"/>
          <p:cNvSpPr/>
          <p:nvPr/>
        </p:nvSpPr>
        <p:spPr>
          <a:xfrm rot="10800000" flipV="1">
            <a:off x="0" y="-3812"/>
            <a:ext cx="9144000" cy="21266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«Проект бюджета </a:t>
            </a:r>
            <a:r>
              <a:rPr lang="ru-RU" sz="32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</a:rPr>
              <a:t>на </a:t>
            </a:r>
            <a:r>
              <a:rPr lang="ru-RU" sz="3200" b="1" dirty="0" smtClean="0">
                <a:solidFill>
                  <a:srgbClr val="002060"/>
                </a:solidFill>
              </a:rPr>
              <a:t>2019 год и на плановый период 2020 и 2021 годов»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-108520" y="-99392"/>
            <a:ext cx="9433048" cy="1394792"/>
            <a:chOff x="77" y="-17"/>
            <a:chExt cx="5637" cy="781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-17"/>
              <a:ext cx="5637" cy="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1" y="-17"/>
              <a:ext cx="5553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проекта бюджета Ермаковского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сельского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2019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59737905"/>
              </p:ext>
            </p:extLst>
          </p:nvPr>
        </p:nvGraphicFramePr>
        <p:xfrm>
          <a:off x="0" y="1289050"/>
          <a:ext cx="9097838" cy="556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80464" y="2108516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03545" y="205753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108520" y="-387424"/>
            <a:ext cx="9373170" cy="1656183"/>
            <a:chOff x="-38" y="-128"/>
            <a:chExt cx="5836" cy="877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28" y="-128"/>
              <a:ext cx="5581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Constantia" pitchFamily="18" charset="0"/>
                </a:rPr>
                <a:t>Расходы </a:t>
              </a:r>
              <a:r>
                <a:rPr lang="ru-RU" sz="2400" b="1" dirty="0" smtClean="0">
                  <a:latin typeface="Constantia" pitchFamily="18" charset="0"/>
                </a:rPr>
                <a:t>проекта бюджета  </a:t>
              </a:r>
              <a:r>
                <a:rPr lang="ru-RU" sz="2400" b="1" dirty="0">
                  <a:latin typeface="Constantia" pitchFamily="18" charset="0"/>
                </a:rPr>
                <a:t>Ермаковского сельского поселения по программному принципу</a:t>
              </a:r>
              <a:r>
                <a:rPr lang="ru-RU" sz="2400" b="1" dirty="0">
                  <a:latin typeface="Arial" charset="0"/>
                </a:rPr>
                <a:t> </a:t>
              </a:r>
              <a:r>
                <a:rPr lang="ru-RU" sz="2400" b="1" dirty="0">
                  <a:latin typeface="Times New Roman" pitchFamily="18" charset="0"/>
                </a:rPr>
                <a:t>на </a:t>
              </a:r>
              <a:r>
                <a:rPr lang="ru-RU" sz="2400" b="1" dirty="0" smtClean="0">
                  <a:latin typeface="Times New Roman" pitchFamily="18" charset="0"/>
                </a:rPr>
                <a:t>2020 </a:t>
              </a:r>
              <a:r>
                <a:rPr lang="ru-RU" sz="2400" b="1" dirty="0">
                  <a:latin typeface="Times New Roman" pitchFamily="18" charset="0"/>
                </a:rPr>
                <a:t>год</a:t>
              </a:r>
              <a:endParaRPr lang="ru-RU" sz="24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21169758"/>
              </p:ext>
            </p:extLst>
          </p:nvPr>
        </p:nvGraphicFramePr>
        <p:xfrm>
          <a:off x="210116" y="981712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38285" y="2033781"/>
            <a:ext cx="1166371" cy="243988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36871" y="2033781"/>
            <a:ext cx="1167785" cy="42398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</a:t>
              </a:r>
              <a:r>
                <a:rPr lang="ru-RU" sz="2800" b="1" dirty="0" smtClean="0">
                  <a:latin typeface="Constantia" pitchFamily="18" charset="0"/>
                </a:rPr>
                <a:t>проекта бюджета 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2021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56489467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902278" y="2192393"/>
            <a:ext cx="1123261" cy="239873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02278" y="2132856"/>
            <a:ext cx="1117638" cy="4176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41" y="1"/>
            <a:ext cx="9134823" cy="1500166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ПРОЕКТ Бюджета 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2019-2021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335" y="1500166"/>
            <a:ext cx="9143999" cy="1235875"/>
          </a:xfrm>
          <a:prstGeom prst="roundRect">
            <a:avLst/>
          </a:prstGeom>
          <a:solidFill>
            <a:srgbClr val="0099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41" y="2736041"/>
            <a:ext cx="9143999" cy="1002982"/>
          </a:xfrm>
          <a:prstGeom prst="roundRect">
            <a:avLst/>
          </a:prstGeom>
          <a:solidFill>
            <a:schemeClr val="accent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841" y="3789040"/>
            <a:ext cx="9143999" cy="15121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301208"/>
            <a:ext cx="9143999" cy="14287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-109081" y="-9525"/>
            <a:ext cx="9252983" cy="915905"/>
            <a:chOff x="-368" y="-6"/>
            <a:chExt cx="6156" cy="812"/>
          </a:xfr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" y="40"/>
              <a:ext cx="5568" cy="676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-368" y="-6"/>
              <a:ext cx="6156" cy="81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 dirty="0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 dirty="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 dirty="0">
                <a:latin typeface="Constantia" pitchFamily="18" charset="0"/>
              </a:rPr>
              <a:t>ДОХОДАМИ БЮДЖЕТА</a:t>
            </a:r>
            <a:endParaRPr lang="ru-RU" sz="1600" dirty="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5721548" y="1227364"/>
            <a:ext cx="3422354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latin typeface="Constantia" pitchFamily="18" charset="0"/>
            </a:endParaRPr>
          </a:p>
          <a:p>
            <a:pPr algn="ctr"/>
            <a:r>
              <a:rPr lang="ru-RU" sz="1600" dirty="0" smtClean="0">
                <a:latin typeface="Constantia" pitchFamily="18" charset="0"/>
              </a:rPr>
              <a:t>Выплачиваемые </a:t>
            </a:r>
            <a:r>
              <a:rPr lang="ru-RU" sz="1600" dirty="0">
                <a:latin typeface="Constantia" pitchFamily="18" charset="0"/>
              </a:rPr>
              <a:t>из бюджета денежные средства </a:t>
            </a:r>
            <a:r>
              <a:rPr lang="ru-RU" sz="1600" dirty="0" smtClean="0">
                <a:latin typeface="Constantia" pitchFamily="18" charset="0"/>
              </a:rPr>
              <a:t>называются</a:t>
            </a:r>
          </a:p>
          <a:p>
            <a:pPr algn="ctr"/>
            <a:r>
              <a:rPr lang="ru-RU" sz="1600" dirty="0" smtClean="0">
                <a:latin typeface="Constantia" pitchFamily="18" charset="0"/>
              </a:rPr>
              <a:t> </a:t>
            </a:r>
            <a:r>
              <a:rPr lang="ru-RU" sz="1600" b="1" dirty="0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749" y="3754004"/>
            <a:ext cx="1665715" cy="83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7082749" y="4613078"/>
            <a:ext cx="16657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4374158" y="4766966"/>
            <a:ext cx="1152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36" y="3034426"/>
            <a:ext cx="1422719" cy="96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7182854" y="6341626"/>
            <a:ext cx="1380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082749" y="3356738"/>
            <a:ext cx="1875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385398" y="5961526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693" y="3883521"/>
            <a:ext cx="1105004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812572" y="3875047"/>
            <a:ext cx="11581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34" y="4430238"/>
            <a:ext cx="719138" cy="9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068606" y="5499861"/>
            <a:ext cx="817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 социальную политику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0782" y="920770"/>
            <a:ext cx="2734108" cy="1755775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03327" y="2493386"/>
            <a:ext cx="1587868" cy="821946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064" y="5293082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78260" y="5357038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862080" y="2452446"/>
            <a:ext cx="1108652" cy="1199375"/>
          </a:xfrm>
          <a:prstGeom prst="rect">
            <a:avLst/>
          </a:prstGeom>
        </p:spPr>
      </p:pic>
      <p:pic>
        <p:nvPicPr>
          <p:cNvPr id="35" name="Рисунок 34" descr="https://i1.sndcdn.com/artworks-000163705988-4kbupz-t500x50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56" y="5293082"/>
            <a:ext cx="1641467" cy="1048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766" y="0"/>
            <a:ext cx="9144000" cy="17256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0"/>
            <a:ext cx="9108504" cy="1914525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2019 год и </a:t>
            </a: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</a:t>
            </a: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2020 и 2021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766" y="1725611"/>
            <a:ext cx="9144000" cy="5303243"/>
          </a:xfrm>
          <a:solidFill>
            <a:srgbClr val="CC6600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-180529" y="-243409"/>
            <a:ext cx="9442769" cy="2376265"/>
            <a:chOff x="29" y="143"/>
            <a:chExt cx="5568" cy="572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" y="179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144" y="143"/>
              <a:ext cx="5449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проекта бюджета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39298"/>
              </p:ext>
            </p:extLst>
          </p:nvPr>
        </p:nvGraphicFramePr>
        <p:xfrm>
          <a:off x="95249" y="3644900"/>
          <a:ext cx="9006712" cy="3168476"/>
        </p:xfrm>
        <a:graphic>
          <a:graphicData uri="http://schemas.openxmlformats.org/drawingml/2006/table">
            <a:tbl>
              <a:tblPr/>
              <a:tblGrid>
                <a:gridCol w="1743700"/>
                <a:gridCol w="1525936"/>
                <a:gridCol w="1306574"/>
                <a:gridCol w="1340200"/>
                <a:gridCol w="1346603"/>
                <a:gridCol w="1743699"/>
              </a:tblGrid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4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8479,3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8600,9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7956,2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3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10852,8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8403,0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8836,2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-2373,5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+197,9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-880,0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92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66210" y="331678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99" y="1500174"/>
            <a:ext cx="2431449" cy="2000834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40731" y="1562932"/>
            <a:ext cx="2071670" cy="1825788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8824" y="1500174"/>
            <a:ext cx="2054614" cy="200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5" y="33399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проекта 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169764"/>
              </p:ext>
            </p:extLst>
          </p:nvPr>
        </p:nvGraphicFramePr>
        <p:xfrm>
          <a:off x="539750" y="4530705"/>
          <a:ext cx="8280400" cy="2213018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01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2017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2018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6 177,0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6674,1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6747,8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7050,0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7406,9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121,3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305,0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106,8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2 181,0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1621,8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1109,5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557,3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8600,9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7956,2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7705,1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8071,0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756345"/>
              </p:ext>
            </p:extLst>
          </p:nvPr>
        </p:nvGraphicFramePr>
        <p:xfrm>
          <a:off x="714348" y="980728"/>
          <a:ext cx="7848600" cy="354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436147" y="865169"/>
            <a:ext cx="2714644" cy="585787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40438" y="727868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12225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</a:t>
            </a:r>
            <a:r>
              <a:rPr lang="ru-RU" sz="1100" b="1" dirty="0">
                <a:latin typeface="Calibri" pitchFamily="34" charset="0"/>
              </a:rPr>
              <a:t>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20647" y="3644899"/>
            <a:ext cx="2595591" cy="45322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7414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963613" y="4137025"/>
            <a:ext cx="1952625" cy="43088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 на имущество физических лиц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71538" y="4714884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142976" y="5286388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03873" y="5250416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660,0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2007,0</a:t>
            </a:r>
            <a:r>
              <a:rPr lang="ru-RU" sz="1200" dirty="0" smtClean="0">
                <a:latin typeface="Calibri" pitchFamily="34" charset="0"/>
              </a:rPr>
              <a:t> тыс.руб</a:t>
            </a:r>
            <a:r>
              <a:rPr lang="ru-RU" sz="1200" dirty="0">
                <a:latin typeface="Calibri" pitchFamily="34" charset="0"/>
              </a:rPr>
              <a:t>.</a:t>
            </a: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28596" y="4143380"/>
            <a:ext cx="558800" cy="47705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223,0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3844,3т</a:t>
            </a:r>
            <a:r>
              <a:rPr lang="ru-RU" sz="1100" dirty="0" smtClean="0">
                <a:latin typeface="Calibri" pitchFamily="34" charset="0"/>
              </a:rPr>
              <a:t>ыс.руб.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13,5</a:t>
            </a:r>
            <a:endParaRPr lang="ru-RU" sz="12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998556" cy="10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6747,8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84,8%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0890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7050,0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91,5%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858148" y="1174750"/>
            <a:ext cx="976290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7406,90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91,8%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400" dirty="0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8801" y="3611539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712,0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.. </a:t>
            </a:r>
            <a:r>
              <a:rPr lang="ru-RU" sz="1200" dirty="0" smtClean="0">
                <a:latin typeface="Calibri" pitchFamily="34" charset="0"/>
              </a:rPr>
              <a:t>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87730" y="3617913"/>
            <a:ext cx="5540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210,7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8992" y="4127500"/>
            <a:ext cx="55404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226,1</a:t>
            </a:r>
            <a:endParaRPr lang="ru-RU" sz="1400" b="1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</a:t>
            </a:r>
            <a:r>
              <a:rPr lang="ru-RU" sz="1200" dirty="0" smtClean="0">
                <a:latin typeface="Calibri" pitchFamily="34" charset="0"/>
              </a:rPr>
              <a:t> 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3997,2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14,0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789,0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2205,7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400" dirty="0" smtClean="0">
                <a:latin typeface="Calibri" pitchFamily="34" charset="0"/>
              </a:rPr>
              <a:t>т</a:t>
            </a:r>
            <a:r>
              <a:rPr lang="ru-RU" sz="1050" dirty="0" smtClean="0">
                <a:latin typeface="Calibri" pitchFamily="34" charset="0"/>
              </a:rPr>
              <a:t>ыс.ру</a:t>
            </a:r>
            <a:r>
              <a:rPr lang="ru-RU" sz="1400" dirty="0" smtClean="0">
                <a:latin typeface="Calibri" pitchFamily="34" charset="0"/>
              </a:rPr>
              <a:t>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240,5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4157,1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05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69722"/>
              </p:ext>
            </p:extLst>
          </p:nvPr>
        </p:nvGraphicFramePr>
        <p:xfrm>
          <a:off x="214282" y="1000108"/>
          <a:ext cx="2143140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71472" y="2643182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2786050" y="785794"/>
          <a:ext cx="209075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5786446" y="1142984"/>
          <a:ext cx="2357454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0" y="-50800"/>
            <a:ext cx="9144000" cy="70802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Объем и структура налоговых доходов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99521"/>
            <a:ext cx="2884488" cy="586951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55519" y="699522"/>
            <a:ext cx="2857595" cy="250596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95288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57158" y="3286124"/>
            <a:ext cx="64294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83,5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1026,0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857256" cy="12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1109,5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тыс.руб.</a:t>
            </a:r>
            <a:r>
              <a:rPr lang="ru-RU" sz="1200" dirty="0" smtClean="0">
                <a:latin typeface="Calibri" pitchFamily="34" charset="0"/>
              </a:rPr>
              <a:t> </a:t>
            </a:r>
            <a:endParaRPr lang="ru-RU" sz="12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7,5%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5143504" y="1155700"/>
            <a:ext cx="7826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552,4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Calibri" pitchFamily="34" charset="0"/>
              </a:rPr>
              <a:t>тыс.руб. 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15,2% </a:t>
            </a:r>
            <a:r>
              <a:rPr lang="ru-RU" sz="14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8001024" y="1174750"/>
            <a:ext cx="83341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557,3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15,5%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69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468,5 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86,5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470,8</a:t>
            </a:r>
          </a:p>
          <a:p>
            <a:pPr eaLnBrk="1" hangingPunct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858249"/>
              </p:ext>
            </p:extLst>
          </p:nvPr>
        </p:nvGraphicFramePr>
        <p:xfrm>
          <a:off x="0" y="928670"/>
          <a:ext cx="2214545" cy="243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12324"/>
              </p:ext>
            </p:extLst>
          </p:nvPr>
        </p:nvGraphicFramePr>
        <p:xfrm>
          <a:off x="3051175" y="1027113"/>
          <a:ext cx="2092329" cy="204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44892"/>
              </p:ext>
            </p:extLst>
          </p:nvPr>
        </p:nvGraphicFramePr>
        <p:xfrm>
          <a:off x="5965128" y="836713"/>
          <a:ext cx="1916039" cy="219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88159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проекта бюджета 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35458"/>
              </p:ext>
            </p:extLst>
          </p:nvPr>
        </p:nvGraphicFramePr>
        <p:xfrm>
          <a:off x="296459" y="1340768"/>
          <a:ext cx="8910377" cy="505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30959" y="788158"/>
            <a:ext cx="1092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 </a:t>
            </a:r>
            <a:r>
              <a:rPr lang="ru-RU" sz="1400" b="1" dirty="0" smtClean="0"/>
              <a:t>836,2</a:t>
            </a:r>
            <a:r>
              <a:rPr lang="ru-RU" sz="1400" b="1" dirty="0" smtClean="0"/>
              <a:t> </a:t>
            </a:r>
            <a:r>
              <a:rPr lang="ru-RU" sz="1400" b="1" dirty="0" smtClean="0"/>
              <a:t>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434407" y="788158"/>
            <a:ext cx="9665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7705,1 тыс. рублей</a:t>
            </a:r>
            <a:endParaRPr lang="ru-RU" sz="1400" b="1" dirty="0"/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211960" y="790782"/>
            <a:ext cx="10793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8071,0 тыс</a:t>
            </a:r>
            <a:r>
              <a:rPr lang="ru-RU" sz="1400" b="1" dirty="0" smtClean="0"/>
              <a:t>. </a:t>
            </a:r>
            <a:r>
              <a:rPr lang="ru-RU" sz="1400" b="1" dirty="0"/>
              <a:t>рублей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18" y="6093249"/>
            <a:ext cx="1239394" cy="477198"/>
          </a:xfrm>
          <a:prstGeom prst="rect">
            <a:avLst/>
          </a:prstGeom>
          <a:solidFill>
            <a:srgbClr val="00FF00"/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1100" y="6119178"/>
            <a:ext cx="1368152" cy="459698"/>
          </a:xfrm>
          <a:prstGeom prst="rect">
            <a:avLst/>
          </a:prstGeom>
          <a:solidFill>
            <a:srgbClr val="00FF00"/>
          </a:solidFill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118736"/>
              </p:ext>
            </p:extLst>
          </p:nvPr>
        </p:nvGraphicFramePr>
        <p:xfrm>
          <a:off x="3976817" y="6110428"/>
          <a:ext cx="1224136" cy="47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6" imgW="619145" imgH="200070" progId="Excel.Sheet.12">
                  <p:embed/>
                </p:oleObj>
              </mc:Choice>
              <mc:Fallback>
                <p:oleObj name="Worksheet" r:id="rId6" imgW="619145" imgH="200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76817" y="6110428"/>
                        <a:ext cx="1224136" cy="477198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1687</TotalTime>
  <Words>930</Words>
  <Application>Microsoft Office PowerPoint</Application>
  <PresentationFormat>Экран (4:3)</PresentationFormat>
  <Paragraphs>232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Century Schoolbook</vt:lpstr>
      <vt:lpstr>Constantia</vt:lpstr>
      <vt:lpstr>Tahoma</vt:lpstr>
      <vt:lpstr>Times New Roman</vt:lpstr>
      <vt:lpstr>Verdana</vt:lpstr>
      <vt:lpstr>Wingdings</vt:lpstr>
      <vt:lpstr>Wingdings 2</vt:lpstr>
      <vt:lpstr>Эркер</vt:lpstr>
      <vt:lpstr>Microsoft Excel Worksheet</vt:lpstr>
      <vt:lpstr> </vt:lpstr>
      <vt:lpstr>ПРОЕКТ Бюджета Ермаковского сельского поселения на 2019-2021 годы направлен на решение следующих ключевых задач:</vt:lpstr>
      <vt:lpstr>Презентация PowerPoint</vt:lpstr>
      <vt:lpstr>Основные направления бюджетной политики и основные направления  налоговой политики на 2019 год и  на плановый период  2020 и 2021 годов </vt:lpstr>
      <vt:lpstr>Презентация PowerPoint</vt:lpstr>
      <vt:lpstr>Объем доходов проекта бюджета Ермаковского сельского поселения</vt:lpstr>
      <vt:lpstr>ОБЪЕМ И СТРУКТУРА НАЛОГОВЫХ ДОХОДОВ</vt:lpstr>
      <vt:lpstr>ОБЪЕМ И СТРУКТУРА НАЛОГОВЫХ ДОХОДОВ</vt:lpstr>
      <vt:lpstr>Расходы проекта бюджета Ермаковского сельского поселения по разделам бюджетной классификации расходов бюджетов</vt:lpstr>
      <vt:lpstr>Презентация PowerPoint</vt:lpstr>
      <vt:lpstr>Презентация PowerPoint</vt:lpstr>
      <vt:lpstr>Презентация PowerPoint</vt:lpstr>
    </vt:vector>
  </TitlesOfParts>
  <Company>Финансовый отдел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Ermak</cp:lastModifiedBy>
  <cp:revision>428</cp:revision>
  <cp:lastPrinted>2018-02-13T07:43:25Z</cp:lastPrinted>
  <dcterms:created xsi:type="dcterms:W3CDTF">2012-11-13T07:23:35Z</dcterms:created>
  <dcterms:modified xsi:type="dcterms:W3CDTF">2019-01-16T11:10:25Z</dcterms:modified>
</cp:coreProperties>
</file>