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7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6275695284159"/>
          <c:y val="5.2505966587112173E-2"/>
          <c:w val="0.65900846432890026"/>
          <c:h val="0.77565632458233857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2018 г.</c:v>
                </c:pt>
                <c:pt idx="1">
                  <c:v>факт  2018г.</c:v>
                </c:pt>
                <c:pt idx="2">
                  <c:v>исп.к 2018 г..</c:v>
                </c:pt>
              </c:strCache>
            </c:strRef>
          </c:cat>
          <c:val>
            <c:numRef>
              <c:f>Sheet1!$C$3:$D$3</c:f>
              <c:numCache>
                <c:formatCode>General</c:formatCode>
                <c:ptCount val="2"/>
                <c:pt idx="0">
                  <c:v>6990</c:v>
                </c:pt>
                <c:pt idx="1">
                  <c:v>6990</c:v>
                </c:pt>
              </c:numCache>
            </c:numRef>
          </c:val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2018 г.</c:v>
                </c:pt>
                <c:pt idx="1">
                  <c:v>факт  2018г.</c:v>
                </c:pt>
                <c:pt idx="2">
                  <c:v>исп.к 2018 г..</c:v>
                </c:pt>
              </c:strCache>
            </c:strRef>
          </c:cat>
          <c:val>
            <c:numRef>
              <c:f>Sheet1!$C$5:$D$5</c:f>
              <c:numCache>
                <c:formatCode>General</c:formatCode>
                <c:ptCount val="2"/>
                <c:pt idx="0">
                  <c:v>1621.8</c:v>
                </c:pt>
                <c:pt idx="1">
                  <c:v>1621.8</c:v>
                </c:pt>
              </c:numCache>
            </c:numRef>
          </c:val>
        </c:ser>
        <c:ser>
          <c:idx val="4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2018 г.</c:v>
                </c:pt>
                <c:pt idx="1">
                  <c:v>факт  2018г.</c:v>
                </c:pt>
                <c:pt idx="2">
                  <c:v>исп.к 2018 г..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3"/>
          <c:tx>
            <c:strRef>
              <c:f>Sheet1!$A$6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план 2018 г.</c:v>
                </c:pt>
                <c:pt idx="1">
                  <c:v>факт  2018г.</c:v>
                </c:pt>
                <c:pt idx="2">
                  <c:v>исп.к 2018 г..</c:v>
                </c:pt>
              </c:strCache>
            </c:strRef>
          </c:cat>
          <c:val>
            <c:numRef>
              <c:f>Sheet1!$C$6:$D$6</c:f>
              <c:numCache>
                <c:formatCode>General</c:formatCode>
                <c:ptCount val="2"/>
                <c:pt idx="0">
                  <c:v>8402.5</c:v>
                </c:pt>
                <c:pt idx="1">
                  <c:v>8402.5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89574440"/>
        <c:axId val="189555224"/>
        <c:axId val="0"/>
      </c:bar3DChart>
      <c:catAx>
        <c:axId val="189574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89555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555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89574440"/>
        <c:crosses val="autoZero"/>
        <c:crossBetween val="between"/>
      </c:valAx>
      <c:spPr>
        <a:noFill/>
        <a:ln w="2505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7985947110977072"/>
          <c:y val="7.1801852896620971E-2"/>
          <c:w val="0.21545665545707138"/>
          <c:h val="0.80519577181118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59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2018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8611,8тыс.руб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8402,5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209,2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2018 </a:t>
          </a: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8611,8тыс.руб</a:t>
          </a: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8402,5 </a:t>
          </a:r>
          <a:r>
            <a:rPr kumimoji="0" lang="ru-RU" sz="26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  <a:endParaRPr kumimoji="0" lang="ru-RU" sz="2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209,2</a:t>
          </a:r>
          <a:endParaRPr kumimoji="0" lang="ru-RU" sz="2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6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endParaRPr kumimoji="0" lang="ru-RU" sz="2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2018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</a:t>
            </a:r>
            <a:r>
              <a:rPr lang="ru-RU" sz="2000" dirty="0" smtClean="0">
                <a:solidFill>
                  <a:srgbClr val="002060"/>
                </a:solidFill>
              </a:rPr>
              <a:t>2018 </a:t>
            </a:r>
            <a:r>
              <a:rPr lang="ru-RU" sz="2000" dirty="0" smtClean="0">
                <a:solidFill>
                  <a:srgbClr val="002060"/>
                </a:solidFill>
              </a:rPr>
              <a:t>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</a:t>
            </a:r>
            <a:r>
              <a:rPr lang="ru-RU" altLang="ru-RU" sz="2000" dirty="0" smtClean="0">
                <a:solidFill>
                  <a:srgbClr val="7030A0"/>
                </a:solidFill>
              </a:rPr>
              <a:t>района: </a:t>
            </a:r>
            <a:endParaRPr lang="ru-RU" altLang="ru-RU" sz="2000" dirty="0" smtClean="0">
              <a:solidFill>
                <a:srgbClr val="7030A0"/>
              </a:solidFill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составил 8 </a:t>
            </a:r>
            <a:r>
              <a:rPr lang="ru-RU" altLang="ru-RU" sz="2000" dirty="0" smtClean="0">
                <a:solidFill>
                  <a:srgbClr val="7030A0"/>
                </a:solidFill>
              </a:rPr>
              <a:t>600,9 тыс. руб</a:t>
            </a:r>
            <a:r>
              <a:rPr lang="ru-RU" altLang="ru-RU" sz="2000" dirty="0" smtClean="0">
                <a:solidFill>
                  <a:srgbClr val="7030A0"/>
                </a:solidFill>
              </a:rPr>
              <a:t>. По итогам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года  исполнение по доходам составило в сумме 8 </a:t>
            </a:r>
            <a:r>
              <a:rPr lang="ru-RU" altLang="ru-RU" sz="2000" dirty="0" smtClean="0">
                <a:solidFill>
                  <a:srgbClr val="7030A0"/>
                </a:solidFill>
              </a:rPr>
              <a:t>611,8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100,1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годовому плану. </a:t>
            </a:r>
            <a:endParaRPr lang="ru-RU" altLang="ru-RU" sz="2000" dirty="0" smtClean="0">
              <a:solidFill>
                <a:srgbClr val="7030A0"/>
              </a:solidFill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План </a:t>
            </a:r>
            <a:r>
              <a:rPr lang="ru-RU" altLang="ru-RU" sz="2000" dirty="0" smtClean="0">
                <a:solidFill>
                  <a:srgbClr val="7030A0"/>
                </a:solidFill>
              </a:rPr>
              <a:t>по расходам всего 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составляет </a:t>
            </a:r>
            <a:r>
              <a:rPr lang="ru-RU" altLang="ru-RU" sz="2000" dirty="0" smtClean="0">
                <a:solidFill>
                  <a:srgbClr val="7030A0"/>
                </a:solidFill>
              </a:rPr>
              <a:t>8 403,0 тыс. руб., фактическое </a:t>
            </a:r>
            <a:r>
              <a:rPr lang="ru-RU" altLang="ru-RU" sz="2000" dirty="0" smtClean="0">
                <a:solidFill>
                  <a:srgbClr val="7030A0"/>
                </a:solidFill>
              </a:rPr>
              <a:t>исполнение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по расходам составило </a:t>
            </a:r>
            <a:r>
              <a:rPr lang="ru-RU" altLang="ru-RU" sz="2000" dirty="0" smtClean="0">
                <a:solidFill>
                  <a:srgbClr val="7030A0"/>
                </a:solidFill>
              </a:rPr>
              <a:t>8 402,5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99,9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6 989,9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100,1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</a:t>
            </a:r>
            <a:r>
              <a:rPr lang="ru-RU" altLang="ru-RU" sz="2000" dirty="0" smtClean="0">
                <a:solidFill>
                  <a:srgbClr val="7030A0"/>
                </a:solidFill>
              </a:rPr>
              <a:t>3755,7тыс.рублей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53,7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 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 составили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1 621,8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</a:rPr>
              <a:t>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18,8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</a:t>
            </a:r>
            <a:r>
              <a:rPr lang="ru-RU" altLang="ru-RU" sz="2000" dirty="0" smtClean="0">
                <a:solidFill>
                  <a:srgbClr val="7030A0"/>
                </a:solidFill>
              </a:rPr>
              <a:t>сферы.</a:t>
            </a:r>
            <a:endParaRPr lang="ru-RU" altLang="ru-RU" sz="2000" dirty="0" smtClean="0">
              <a:solidFill>
                <a:srgbClr val="7030A0"/>
              </a:solidFill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2018год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составляют  </a:t>
            </a:r>
            <a:r>
              <a:rPr lang="ru-RU" altLang="ru-RU" sz="2000" dirty="0" smtClean="0">
                <a:solidFill>
                  <a:srgbClr val="7030A0"/>
                </a:solidFill>
              </a:rPr>
              <a:t>8403,0 </a:t>
            </a:r>
            <a:r>
              <a:rPr lang="ru-RU" altLang="ru-RU" sz="2000" dirty="0" err="1" smtClean="0">
                <a:solidFill>
                  <a:srgbClr val="7030A0"/>
                </a:solidFill>
              </a:rPr>
              <a:t>тыс.рублей</a:t>
            </a:r>
            <a:r>
              <a:rPr lang="ru-RU" altLang="ru-RU" sz="2000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</a:t>
            </a:r>
            <a:r>
              <a:rPr lang="ru-RU" sz="4000" dirty="0" smtClean="0"/>
              <a:t>2018 </a:t>
            </a:r>
            <a:r>
              <a:rPr lang="ru-RU" sz="4000" dirty="0" smtClean="0"/>
              <a:t>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  <a:endParaRPr lang="ru-RU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76712375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3171" y="1176379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611,8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8 402,5тыс.руб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614,1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33" y="2974618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2 140,0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156,6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1 621,8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192,7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18,4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3 755,7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1785926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4 051,9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64438" y="2499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192,7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8645" y="4972155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70,0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6640" y="4325041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Культура 2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576,9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5000" y="317016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56,2</a:t>
            </a:r>
            <a:endParaRPr lang="ru-RU" sz="11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0284" y="3792323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1 102,8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lang="ru-RU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2018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46063" y="5594314"/>
            <a:ext cx="2863850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/>
              <a:t>Социальная политика </a:t>
            </a:r>
            <a:r>
              <a:rPr lang="ru-RU" sz="1400" dirty="0" smtClean="0"/>
              <a:t>119,6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46064" y="6284005"/>
            <a:ext cx="2891868" cy="307777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rgbClr val="FF9900"/>
              </a:gs>
            </a:gsLst>
            <a:path path="circle">
              <a:fillToRect l="50000" t="50000" r="50000" b="50000"/>
            </a:path>
          </a:gra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</a:rPr>
              <a:t>Национальная </a:t>
            </a:r>
            <a:r>
              <a:rPr lang="ru-RU" sz="1400" dirty="0" smtClean="0">
                <a:solidFill>
                  <a:srgbClr val="000000"/>
                </a:solidFill>
              </a:rPr>
              <a:t>экономика 232,9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Процентное исполнение 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80567006"/>
              </p:ext>
            </p:extLst>
          </p:nvPr>
        </p:nvGraphicFramePr>
        <p:xfrm>
          <a:off x="539552" y="1700808"/>
          <a:ext cx="8423721" cy="403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TM04033929[[fn=Грифель]]</Template>
  <TotalTime>488</TotalTime>
  <Words>295</Words>
  <Application>Microsoft Office PowerPoint</Application>
  <PresentationFormat>Экран (4:3)</PresentationFormat>
  <Paragraphs>55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2018 года</vt:lpstr>
      <vt:lpstr>СВЕДЕНИЯ о ходе исполнения бюджета Ермаковского сельского поселения за  2018 год</vt:lpstr>
      <vt:lpstr>  Исполнение бюджета Ермаковского сельского поселения Тацинского района за    2018 года</vt:lpstr>
      <vt:lpstr>Презентация PowerPoint</vt:lpstr>
      <vt:lpstr>Процентное исполнение 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60</cp:revision>
  <dcterms:created xsi:type="dcterms:W3CDTF">2014-02-05T09:16:18Z</dcterms:created>
  <dcterms:modified xsi:type="dcterms:W3CDTF">2019-01-16T12:37:21Z</dcterms:modified>
</cp:coreProperties>
</file>