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2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36275695284159"/>
          <c:y val="5.2505966587112173E-2"/>
          <c:w val="0.65900846432890015"/>
          <c:h val="0.77565632458233869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Sheet1!$A$3</c:f>
              <c:strCache>
                <c:ptCount val="1"/>
                <c:pt idx="0">
                  <c:v>Нал.ненал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год.план</c:v>
                </c:pt>
                <c:pt idx="1">
                  <c:v>исп. 2017г.</c:v>
                </c:pt>
                <c:pt idx="2">
                  <c:v>исп.к 2017 г..</c:v>
                </c:pt>
              </c:strCache>
            </c:strRef>
          </c:cat>
          <c:val>
            <c:numRef>
              <c:f>Sheet1!$C$3:$D$3</c:f>
              <c:numCache>
                <c:formatCode>General</c:formatCode>
                <c:ptCount val="2"/>
                <c:pt idx="0">
                  <c:v>6298.3</c:v>
                </c:pt>
                <c:pt idx="1">
                  <c:v>6298.3</c:v>
                </c:pt>
              </c:numCache>
            </c:numRef>
          </c:val>
        </c:ser>
        <c:ser>
          <c:idx val="3"/>
          <c:order val="1"/>
          <c:tx>
            <c:strRef>
              <c:f>Sheet1!$A$4</c:f>
              <c:strCache>
                <c:ptCount val="1"/>
                <c:pt idx="0">
                  <c:v>Безвозм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год.план</c:v>
                </c:pt>
                <c:pt idx="1">
                  <c:v>исп. 2017г.</c:v>
                </c:pt>
                <c:pt idx="2">
                  <c:v>исп.к 2017 г..</c:v>
                </c:pt>
              </c:strCache>
            </c:strRef>
          </c:cat>
          <c:val>
            <c:numRef>
              <c:f>Sheet1!$C$4:$D$4</c:f>
              <c:numCache>
                <c:formatCode>General</c:formatCode>
                <c:ptCount val="2"/>
                <c:pt idx="0">
                  <c:v>2181</c:v>
                </c:pt>
                <c:pt idx="1">
                  <c:v>2181</c:v>
                </c:pt>
              </c:numCache>
            </c:numRef>
          </c:val>
        </c:ser>
        <c:ser>
          <c:idx val="4"/>
          <c:order val="2"/>
          <c:tx>
            <c:strRef>
              <c:f>Sheet1!$A$5</c:f>
              <c:strCache>
                <c:ptCount val="1"/>
                <c:pt idx="0">
                  <c:v>в т.ч.дотац.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год.план</c:v>
                </c:pt>
                <c:pt idx="1">
                  <c:v>исп. 2017г.</c:v>
                </c:pt>
                <c:pt idx="2">
                  <c:v>исп.к 2017 г..</c:v>
                </c:pt>
              </c:strCache>
            </c:strRef>
          </c:cat>
          <c:val>
            <c:numRef>
              <c:f>Sheet1!$C$5:$D$5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3"/>
          <c:tx>
            <c:strRef>
              <c:f>Sheet1!$A$6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год.план</c:v>
                </c:pt>
                <c:pt idx="1">
                  <c:v>исп. 2017г.</c:v>
                </c:pt>
                <c:pt idx="2">
                  <c:v>исп.к 2017 г..</c:v>
                </c:pt>
              </c:strCache>
            </c:strRef>
          </c:cat>
          <c:val>
            <c:numRef>
              <c:f>Sheet1!$C$6:$D$6</c:f>
              <c:numCache>
                <c:formatCode>General</c:formatCode>
                <c:ptCount val="2"/>
                <c:pt idx="0">
                  <c:v>10852.8</c:v>
                </c:pt>
                <c:pt idx="1">
                  <c:v>10852.8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147767064"/>
        <c:axId val="147767456"/>
        <c:axId val="0"/>
      </c:bar3DChart>
      <c:catAx>
        <c:axId val="147767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47767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7767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47767064"/>
        <c:crosses val="autoZero"/>
        <c:crossBetween val="between"/>
      </c:valAx>
      <c:spPr>
        <a:noFill/>
        <a:ln w="25055">
          <a:noFill/>
        </a:ln>
      </c:spPr>
    </c:plotArea>
    <c:legend>
      <c:legendPos val="r"/>
      <c:layout>
        <c:manualLayout>
          <c:xMode val="edge"/>
          <c:yMode val="edge"/>
          <c:x val="0.77985947110977061"/>
          <c:y val="0.30496460657565072"/>
          <c:w val="0.21545665545707132"/>
          <c:h val="0.392434777768807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59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2017 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8 479,3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10 852,8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Дефицит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-2 373,5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2700225" y="1764442"/>
          <a:ext cx="1928822" cy="311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917"/>
              </a:lnTo>
              <a:lnTo>
                <a:pt x="1928822" y="155917"/>
              </a:lnTo>
              <a:lnTo>
                <a:pt x="1928822" y="3118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2654505" y="1764442"/>
          <a:ext cx="91440" cy="3118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917"/>
              </a:lnTo>
              <a:lnTo>
                <a:pt x="63850" y="155917"/>
              </a:lnTo>
              <a:lnTo>
                <a:pt x="63850" y="3118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789533" y="1764442"/>
          <a:ext cx="1910691" cy="311834"/>
        </a:xfrm>
        <a:custGeom>
          <a:avLst/>
          <a:gdLst/>
          <a:ahLst/>
          <a:cxnLst/>
          <a:rect l="0" t="0" r="0" b="0"/>
          <a:pathLst>
            <a:path>
              <a:moveTo>
                <a:pt x="1910691" y="0"/>
              </a:moveTo>
              <a:lnTo>
                <a:pt x="1910691" y="155917"/>
              </a:lnTo>
              <a:lnTo>
                <a:pt x="0" y="155917"/>
              </a:lnTo>
              <a:lnTo>
                <a:pt x="0" y="31183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1790849" y="649351"/>
          <a:ext cx="1818752" cy="1115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2017 год</a:t>
          </a:r>
        </a:p>
      </dsp:txBody>
      <dsp:txXfrm>
        <a:off x="1790849" y="649351"/>
        <a:ext cx="1818752" cy="1115090"/>
      </dsp:txXfrm>
    </dsp:sp>
    <dsp:sp modelId="{C5BA28A8-B0A1-44F2-BF39-D30292D0509C}">
      <dsp:nvSpPr>
        <dsp:cNvPr id="0" name=""/>
        <dsp:cNvSpPr/>
      </dsp:nvSpPr>
      <dsp:spPr>
        <a:xfrm>
          <a:off x="1921" y="2076276"/>
          <a:ext cx="1575224" cy="9724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8 479,3 </a:t>
          </a:r>
          <a:r>
            <a:rPr kumimoji="0" lang="ru-RU" sz="16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1921" y="2076276"/>
        <a:ext cx="1575224" cy="972433"/>
      </dsp:txXfrm>
    </dsp:sp>
    <dsp:sp modelId="{F7F8425C-C28F-40FB-A048-1F6BB9B69148}">
      <dsp:nvSpPr>
        <dsp:cNvPr id="0" name=""/>
        <dsp:cNvSpPr/>
      </dsp:nvSpPr>
      <dsp:spPr>
        <a:xfrm>
          <a:off x="1888980" y="2076276"/>
          <a:ext cx="1658751" cy="972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10 852,8 </a:t>
          </a:r>
          <a:r>
            <a:rPr kumimoji="0" lang="ru-RU" sz="16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1888980" y="2076276"/>
        <a:ext cx="1658751" cy="972144"/>
      </dsp:txXfrm>
    </dsp:sp>
    <dsp:sp modelId="{0C033BB8-6099-4D0A-9742-C9AFA322FA95}">
      <dsp:nvSpPr>
        <dsp:cNvPr id="0" name=""/>
        <dsp:cNvSpPr/>
      </dsp:nvSpPr>
      <dsp:spPr>
        <a:xfrm>
          <a:off x="3859566" y="2076276"/>
          <a:ext cx="1538962" cy="1019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Дефицит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-2 373,5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16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3859566" y="2076276"/>
        <a:ext cx="1538962" cy="1019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2017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2017 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2017год составил 8 577,1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</a:t>
            </a:r>
            <a:r>
              <a:rPr lang="ru-RU" altLang="ru-RU" sz="2000" dirty="0" smtClean="0">
                <a:solidFill>
                  <a:srgbClr val="7030A0"/>
                </a:solidFill>
              </a:rPr>
              <a:t>. По итогам  2017 года  исполнение по доходам составило в сумме 8 479,3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 или 99 процентов к годовому плану. План по расходам всего  за 2017 год составляет 10 951,8 тыс.руб. фактическое исполнение за  2017год по расходам составило 10 852,8 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 процентов 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2017 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6 298,3 тыс.рублей или 100,0 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3 476,1 тыс.рублей или 41,0 процент 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2017 год  составили 2 181,0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 или 95,7 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2017год составляют  10 951,8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2017 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91512" cy="41767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graphicFrame>
        <p:nvGraphicFramePr>
          <p:cNvPr id="2" name="Схема 1"/>
          <p:cNvGraphicFramePr/>
          <p:nvPr/>
        </p:nvGraphicFramePr>
        <p:xfrm>
          <a:off x="1547813" y="2852738"/>
          <a:ext cx="5400451" cy="3744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444500" y="1143000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8 479,3(тыс.руб.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5715000" y="1000125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10 852,8 тыс.руб.</a:t>
            </a:r>
          </a:p>
          <a:p>
            <a:pPr eaLnBrk="1" hangingPunct="1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637,2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9322" y="3002082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1 908,8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134,7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2181,0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121,2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20,3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3 476,1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43570" y="1785926"/>
            <a:ext cx="2877357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3878,1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664438" y="2499928"/>
            <a:ext cx="2877357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173,3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728645" y="4972155"/>
            <a:ext cx="2857601" cy="4212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64,9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716640" y="4325041"/>
            <a:ext cx="2858718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2 843,9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15000" y="3170164"/>
            <a:ext cx="2861813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 64,6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710284" y="3792323"/>
            <a:ext cx="2865074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1464,0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205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2017 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6063" y="5594314"/>
            <a:ext cx="2863850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Социальная политика 114,8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Процентное исполнение 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00676178"/>
              </p:ext>
            </p:extLst>
          </p:nvPr>
        </p:nvGraphicFramePr>
        <p:xfrm>
          <a:off x="612775" y="1906588"/>
          <a:ext cx="7864475" cy="403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417</TotalTime>
  <Words>288</Words>
  <Application>Microsoft Office PowerPoint</Application>
  <PresentationFormat>Экран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2017 года</vt:lpstr>
      <vt:lpstr>СВЕДЕНИЯ о ходе исполнения бюджета Ермаковского сельского поселения за  2017 год</vt:lpstr>
      <vt:lpstr>  Исполнение бюджета Ермаковского сельского поселения Тацинского района за    2017 года</vt:lpstr>
      <vt:lpstr>Презентация PowerPoint</vt:lpstr>
      <vt:lpstr>Процентное исполнение 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52</cp:revision>
  <dcterms:created xsi:type="dcterms:W3CDTF">2014-02-05T09:16:18Z</dcterms:created>
  <dcterms:modified xsi:type="dcterms:W3CDTF">2018-02-13T11:18:10Z</dcterms:modified>
</cp:coreProperties>
</file>