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drawings/drawing4.xml" ContentType="application/vnd.openxmlformats-officedocument.drawingml.chartshapes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rawings/drawing2.xml" ContentType="application/vnd.openxmlformats-officedocument.drawingml.chartshapes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harts/chart9.xml" ContentType="application/vnd.openxmlformats-officedocument.drawingml.char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drawings/drawing7.xml" ContentType="application/vnd.openxmlformats-officedocument.drawingml.chartshapes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drawings/drawing8.xml" ContentType="application/vnd.openxmlformats-officedocument.drawingml.chartshap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notesSlides/notesSlide4.xml" ContentType="application/vnd.openxmlformats-officedocument.presentationml.notesSlide+xml"/>
  <Override PartName="/ppt/drawings/drawing5.xml" ContentType="application/vnd.openxmlformats-officedocument.drawingml.chartshapes+xml"/>
  <Override PartName="/ppt/drawings/drawing6.xml" ContentType="application/vnd.openxmlformats-officedocument.drawingml.chartshapes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drawings/drawing3.xml" ContentType="application/vnd.openxmlformats-officedocument.drawingml.chartshapes+xml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rawings/drawing1.xml" ContentType="application/vnd.openxmlformats-officedocument.drawingml.chartshapes+xml"/>
  <Override PartName="/ppt/diagrams/quickStyle3.xml" ContentType="application/vnd.openxmlformats-officedocument.drawingml.diagramStyle+xml"/>
  <Override PartName="/ppt/diagrams/drawing1.xml" ContentType="application/vnd.ms-office.drawingml.diagramDrawing+xml"/>
  <Override PartName="/ppt/slides/slide1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Layouts/slideLayout12.xml" ContentType="application/vnd.openxmlformats-officedocument.presentationml.slideLayout+xml"/>
  <Override PartName="/ppt/charts/chart8.xml" ContentType="application/vnd.openxmlformats-officedocument.drawingml.chart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207" r:id="rId1"/>
  </p:sldMasterIdLst>
  <p:notesMasterIdLst>
    <p:notesMasterId r:id="rId15"/>
  </p:notesMasterIdLst>
  <p:sldIdLst>
    <p:sldId id="257" r:id="rId2"/>
    <p:sldId id="256" r:id="rId3"/>
    <p:sldId id="310" r:id="rId4"/>
    <p:sldId id="311" r:id="rId5"/>
    <p:sldId id="312" r:id="rId6"/>
    <p:sldId id="313" r:id="rId7"/>
    <p:sldId id="314" r:id="rId8"/>
    <p:sldId id="315" r:id="rId9"/>
    <p:sldId id="316" r:id="rId10"/>
    <p:sldId id="317" r:id="rId11"/>
    <p:sldId id="318" r:id="rId12"/>
    <p:sldId id="319" r:id="rId13"/>
    <p:sldId id="320" r:id="rId14"/>
  </p:sldIdLst>
  <p:sldSz cx="9144000" cy="6858000" type="screen4x3"/>
  <p:notesSz cx="6858000" cy="9947275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FF00"/>
    <a:srgbClr val="CC99FF"/>
    <a:srgbClr val="0EBA1E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 autoAdjust="0"/>
    <p:restoredTop sz="94709" autoAdjust="0"/>
  </p:normalViewPr>
  <p:slideViewPr>
    <p:cSldViewPr>
      <p:cViewPr varScale="1">
        <p:scale>
          <a:sx n="69" d="100"/>
          <a:sy n="69" d="100"/>
        </p:scale>
        <p:origin x="-1404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68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Office_Excel2.xlsx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_____Microsoft_Office_Excel3.xlsx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package" Target="../embeddings/_____Microsoft_Office_Excel4.xlsx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package" Target="../embeddings/_____Microsoft_Office_Excel5.xlsx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5.xml"/><Relationship Id="rId1" Type="http://schemas.openxmlformats.org/officeDocument/2006/relationships/package" Target="../embeddings/_____Microsoft_Office_Excel6.xlsx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6.xml"/><Relationship Id="rId1" Type="http://schemas.openxmlformats.org/officeDocument/2006/relationships/package" Target="../embeddings/_____Microsoft_Office_Excel7.xlsx"/></Relationships>
</file>

<file path=ppt/charts/_rels/chart8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7.xml"/><Relationship Id="rId1" Type="http://schemas.openxmlformats.org/officeDocument/2006/relationships/package" Target="../embeddings/_____Microsoft_Office_Excel8.xlsx"/></Relationships>
</file>

<file path=ppt/charts/_rels/chart9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8.xml"/><Relationship Id="rId1" Type="http://schemas.openxmlformats.org/officeDocument/2006/relationships/package" Target="../embeddings/_____Microsoft_Office_Excel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style val="26"/>
  <c:chart>
    <c:view3D>
      <c:depthPercent val="100"/>
      <c:rAngAx val="1"/>
    </c:view3D>
    <c:plotArea>
      <c:layout/>
      <c:bar3DChart>
        <c:barDir val="col"/>
        <c:grouping val="stacked"/>
        <c:ser>
          <c:idx val="0"/>
          <c:order val="0"/>
          <c:tx>
            <c:strRef>
              <c:f>Лист1!$B$1</c:f>
              <c:strCache>
                <c:ptCount val="1"/>
                <c:pt idx="0">
                  <c:v>Безвозмездные поступления</c:v>
                </c:pt>
              </c:strCache>
            </c:strRef>
          </c:tx>
          <c:cat>
            <c:numRef>
              <c:f>Лист1!$A$2:$A$6</c:f>
              <c:numCache>
                <c:formatCode>General</c:formatCode>
                <c:ptCount val="5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</c:numCache>
            </c:num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17002.5</c:v>
                </c:pt>
                <c:pt idx="1">
                  <c:v>2188</c:v>
                </c:pt>
                <c:pt idx="2">
                  <c:v>1347.9</c:v>
                </c:pt>
                <c:pt idx="3">
                  <c:v>732.4</c:v>
                </c:pt>
                <c:pt idx="4">
                  <c:v>878.4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Неналоговые доходы</c:v>
                </c:pt>
              </c:strCache>
            </c:strRef>
          </c:tx>
          <c:cat>
            <c:numRef>
              <c:f>Лист1!$A$2:$A$6</c:f>
              <c:numCache>
                <c:formatCode>General</c:formatCode>
                <c:ptCount val="5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</c:numCache>
            </c:numRef>
          </c:cat>
          <c:val>
            <c:numRef>
              <c:f>Лист1!$C$2:$C$6</c:f>
              <c:numCache>
                <c:formatCode>General</c:formatCode>
                <c:ptCount val="5"/>
                <c:pt idx="0">
                  <c:v>137.5</c:v>
                </c:pt>
                <c:pt idx="1">
                  <c:v>121.3</c:v>
                </c:pt>
                <c:pt idx="2">
                  <c:v>115.4</c:v>
                </c:pt>
                <c:pt idx="3">
                  <c:v>119.8</c:v>
                </c:pt>
                <c:pt idx="4">
                  <c:v>124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Налоговые доходы </c:v>
                </c:pt>
              </c:strCache>
            </c:strRef>
          </c:tx>
          <c:cat>
            <c:numRef>
              <c:f>Лист1!$A$2:$A$6</c:f>
              <c:numCache>
                <c:formatCode>General</c:formatCode>
                <c:ptCount val="5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</c:numCache>
            </c:numRef>
          </c:cat>
          <c:val>
            <c:numRef>
              <c:f>Лист1!$D$2:$D$6</c:f>
              <c:numCache>
                <c:formatCode>General</c:formatCode>
                <c:ptCount val="5"/>
                <c:pt idx="0">
                  <c:v>8090.2</c:v>
                </c:pt>
                <c:pt idx="1">
                  <c:v>6177</c:v>
                </c:pt>
                <c:pt idx="2">
                  <c:v>6561.4</c:v>
                </c:pt>
                <c:pt idx="3">
                  <c:v>6678.3</c:v>
                </c:pt>
                <c:pt idx="4">
                  <c:v>6910</c:v>
                </c:pt>
              </c:numCache>
            </c:numRef>
          </c:val>
        </c:ser>
        <c:dLbls/>
        <c:shape val="box"/>
        <c:axId val="78188928"/>
        <c:axId val="78190464"/>
        <c:axId val="0"/>
      </c:bar3DChart>
      <c:catAx>
        <c:axId val="78188928"/>
        <c:scaling>
          <c:orientation val="minMax"/>
        </c:scaling>
        <c:axPos val="b"/>
        <c:numFmt formatCode="General" sourceLinked="1"/>
        <c:tickLblPos val="nextTo"/>
        <c:crossAx val="78190464"/>
        <c:crosses val="autoZero"/>
        <c:auto val="1"/>
        <c:lblAlgn val="ctr"/>
        <c:lblOffset val="100"/>
      </c:catAx>
      <c:valAx>
        <c:axId val="78190464"/>
        <c:scaling>
          <c:orientation val="minMax"/>
        </c:scaling>
        <c:delete val="1"/>
        <c:axPos val="l"/>
        <c:majorGridlines/>
        <c:numFmt formatCode="General" sourceLinked="1"/>
        <c:tickLblPos val="nextTo"/>
        <c:crossAx val="7818892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5210352342320865"/>
          <c:y val="0.19828343792051392"/>
          <c:w val="0.338187671995547"/>
          <c:h val="0.63395446127609745"/>
        </c:manualLayout>
      </c:layout>
    </c:legend>
    <c:plotVisOnly val="1"/>
    <c:dispBlanksAs val="gap"/>
  </c:chart>
  <c:txPr>
    <a:bodyPr/>
    <a:lstStyle/>
    <a:p>
      <a:pPr>
        <a:defRPr sz="1800"/>
      </a:pPr>
      <a:endParaRPr lang="ru-RU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plotArea>
      <c:layout/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25"/>
          <c:dPt>
            <c:idx val="0"/>
            <c:spPr>
              <a:solidFill>
                <a:srgbClr val="7ED13A"/>
              </a:solidFill>
            </c:spPr>
          </c:dPt>
          <c:dPt>
            <c:idx val="1"/>
            <c:spPr>
              <a:solidFill>
                <a:srgbClr val="EA1579"/>
              </a:solidFill>
            </c:spPr>
          </c:dPt>
          <c:dPt>
            <c:idx val="2"/>
            <c:spPr>
              <a:solidFill>
                <a:srgbClr val="FDB809"/>
              </a:solidFill>
            </c:spPr>
          </c:dPt>
          <c:dPt>
            <c:idx val="3"/>
            <c:spPr>
              <a:solidFill>
                <a:srgbClr val="00ACDC"/>
              </a:solidFill>
            </c:spPr>
          </c:dPt>
          <c:dPt>
            <c:idx val="4"/>
            <c:spPr>
              <a:solidFill>
                <a:srgbClr val="7389C7"/>
              </a:solidFill>
            </c:spPr>
          </c:dPt>
          <c:dPt>
            <c:idx val="5"/>
            <c:spPr>
              <a:solidFill>
                <a:srgbClr val="128577"/>
              </a:solidFill>
            </c:spPr>
          </c:dPt>
          <c:dPt>
            <c:idx val="6"/>
            <c:spPr>
              <a:solidFill>
                <a:srgbClr val="FFFF00"/>
              </a:solidFill>
            </c:spPr>
          </c:dPt>
          <c:cat>
            <c:numRef>
              <c:f>Лист1!$A$2:$A$8</c:f>
              <c:numCache>
                <c:formatCode>General</c:formatCode>
                <c:ptCount val="7"/>
              </c:numCache>
            </c:numRef>
          </c:cat>
          <c:val>
            <c:numRef>
              <c:f>Лист1!$B$2:$B$8</c:f>
              <c:numCache>
                <c:formatCode>General</c:formatCode>
                <c:ptCount val="7"/>
                <c:pt idx="0">
                  <c:v>12.3</c:v>
                </c:pt>
                <c:pt idx="1">
                  <c:v>26.7</c:v>
                </c:pt>
                <c:pt idx="2">
                  <c:v>2.9</c:v>
                </c:pt>
                <c:pt idx="3">
                  <c:v>57.9</c:v>
                </c:pt>
                <c:pt idx="4">
                  <c:v>0.2</c:v>
                </c:pt>
              </c:numCache>
            </c:numRef>
          </c:val>
        </c:ser>
        <c:dLbls/>
        <c:firstSliceAng val="0"/>
        <c:holeSize val="50"/>
      </c:doughnutChart>
      <c:spPr>
        <a:noFill/>
        <a:ln w="25364">
          <a:noFill/>
        </a:ln>
      </c:spPr>
    </c:plotArea>
    <c:plotVisOnly val="1"/>
    <c:dispBlanksAs val="zero"/>
  </c:chart>
  <c:txPr>
    <a:bodyPr/>
    <a:lstStyle/>
    <a:p>
      <a:pPr>
        <a:defRPr sz="1797"/>
      </a:pPr>
      <a:endParaRPr lang="ru-RU"/>
    </a:p>
  </c:txPr>
  <c:externalData r:id="rId1"/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plotArea>
      <c:layout/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25"/>
          <c:dPt>
            <c:idx val="0"/>
            <c:spPr>
              <a:solidFill>
                <a:srgbClr val="7ED13A"/>
              </a:solidFill>
            </c:spPr>
          </c:dPt>
          <c:dPt>
            <c:idx val="1"/>
            <c:spPr>
              <a:solidFill>
                <a:srgbClr val="EA1579"/>
              </a:solidFill>
            </c:spPr>
          </c:dPt>
          <c:dPt>
            <c:idx val="2"/>
            <c:spPr>
              <a:solidFill>
                <a:srgbClr val="FDB809"/>
              </a:solidFill>
            </c:spPr>
          </c:dPt>
          <c:dPt>
            <c:idx val="3"/>
            <c:spPr>
              <a:solidFill>
                <a:srgbClr val="00ACDC"/>
              </a:solidFill>
            </c:spPr>
          </c:dPt>
          <c:dPt>
            <c:idx val="4"/>
            <c:spPr>
              <a:solidFill>
                <a:srgbClr val="7389C7"/>
              </a:solidFill>
            </c:spPr>
          </c:dPt>
          <c:dPt>
            <c:idx val="5"/>
            <c:spPr>
              <a:solidFill>
                <a:srgbClr val="128577"/>
              </a:solidFill>
            </c:spPr>
          </c:dPt>
          <c:dPt>
            <c:idx val="6"/>
            <c:spPr>
              <a:solidFill>
                <a:srgbClr val="FFFF00"/>
              </a:solidFill>
            </c:spPr>
          </c:dPt>
          <c:cat>
            <c:numRef>
              <c:f>Лист1!$A$2:$A$8</c:f>
              <c:numCache>
                <c:formatCode>General</c:formatCode>
                <c:ptCount val="7"/>
              </c:numCache>
            </c:numRef>
          </c:cat>
          <c:val>
            <c:numRef>
              <c:f>Лист1!$B$2:$B$8</c:f>
              <c:numCache>
                <c:formatCode>General</c:formatCode>
                <c:ptCount val="7"/>
                <c:pt idx="0">
                  <c:v>12.7</c:v>
                </c:pt>
                <c:pt idx="1">
                  <c:v>27.1</c:v>
                </c:pt>
                <c:pt idx="2">
                  <c:v>3.1</c:v>
                </c:pt>
                <c:pt idx="3">
                  <c:v>56.9</c:v>
                </c:pt>
                <c:pt idx="4">
                  <c:v>0.2</c:v>
                </c:pt>
              </c:numCache>
            </c:numRef>
          </c:val>
        </c:ser>
        <c:dLbls/>
        <c:firstSliceAng val="0"/>
        <c:holeSize val="50"/>
      </c:doughnutChart>
      <c:spPr>
        <a:noFill/>
        <a:ln w="25419">
          <a:noFill/>
        </a:ln>
      </c:spPr>
    </c:plotArea>
    <c:plotVisOnly val="1"/>
    <c:dispBlanksAs val="zero"/>
  </c:chart>
  <c:txPr>
    <a:bodyPr/>
    <a:lstStyle/>
    <a:p>
      <a:pPr>
        <a:defRPr sz="1801"/>
      </a:pPr>
      <a:endParaRPr lang="ru-RU"/>
    </a:p>
  </c:txPr>
  <c:externalData r:id="rId1"/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plotArea>
      <c:layout/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25"/>
          <c:dPt>
            <c:idx val="0"/>
            <c:spPr>
              <a:solidFill>
                <a:srgbClr val="7ED13A"/>
              </a:solidFill>
            </c:spPr>
          </c:dPt>
          <c:dPt>
            <c:idx val="1"/>
            <c:spPr>
              <a:solidFill>
                <a:srgbClr val="EA1579"/>
              </a:solidFill>
            </c:spPr>
          </c:dPt>
          <c:dPt>
            <c:idx val="2"/>
            <c:spPr>
              <a:solidFill>
                <a:srgbClr val="FDB809"/>
              </a:solidFill>
            </c:spPr>
          </c:dPt>
          <c:dPt>
            <c:idx val="3"/>
            <c:spPr>
              <a:solidFill>
                <a:srgbClr val="00ACDC"/>
              </a:solidFill>
            </c:spPr>
          </c:dPt>
          <c:dPt>
            <c:idx val="4"/>
            <c:spPr>
              <a:solidFill>
                <a:srgbClr val="7389C7"/>
              </a:solidFill>
            </c:spPr>
          </c:dPt>
          <c:dPt>
            <c:idx val="5"/>
            <c:spPr>
              <a:solidFill>
                <a:srgbClr val="128577"/>
              </a:solidFill>
            </c:spPr>
          </c:dPt>
          <c:dPt>
            <c:idx val="6"/>
            <c:spPr>
              <a:solidFill>
                <a:srgbClr val="FFFF00"/>
              </a:solidFill>
            </c:spPr>
          </c:dPt>
          <c:cat>
            <c:numRef>
              <c:f>Лист1!$A$2:$A$8</c:f>
              <c:numCache>
                <c:formatCode>General</c:formatCode>
                <c:ptCount val="7"/>
              </c:numCache>
            </c:numRef>
          </c:cat>
          <c:val>
            <c:numRef>
              <c:f>Лист1!$B$2:$B$8</c:f>
              <c:numCache>
                <c:formatCode>General</c:formatCode>
                <c:ptCount val="7"/>
                <c:pt idx="0">
                  <c:v>13.5</c:v>
                </c:pt>
                <c:pt idx="1">
                  <c:v>28.1</c:v>
                </c:pt>
                <c:pt idx="2">
                  <c:v>3.3</c:v>
                </c:pt>
                <c:pt idx="3">
                  <c:v>55</c:v>
                </c:pt>
                <c:pt idx="4">
                  <c:v>0.2</c:v>
                </c:pt>
              </c:numCache>
            </c:numRef>
          </c:val>
        </c:ser>
        <c:dLbls/>
        <c:firstSliceAng val="0"/>
        <c:holeSize val="50"/>
      </c:doughnutChart>
      <c:spPr>
        <a:noFill/>
        <a:ln w="25364">
          <a:noFill/>
        </a:ln>
      </c:spPr>
    </c:plotArea>
    <c:plotVisOnly val="1"/>
    <c:dispBlanksAs val="zero"/>
  </c:chart>
  <c:txPr>
    <a:bodyPr/>
    <a:lstStyle/>
    <a:p>
      <a:pPr>
        <a:defRPr sz="1797"/>
      </a:pPr>
      <a:endParaRPr lang="ru-RU"/>
    </a:p>
  </c:txPr>
  <c:externalData r:id="rId1"/>
  <c:userShapes r:id="rId2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style val="4"/>
  <c:chart>
    <c:autoTitleDeleted val="1"/>
    <c:view3D>
      <c:rotX val="75"/>
      <c:perspective val="30"/>
    </c:view3D>
    <c:plotArea>
      <c:layout>
        <c:manualLayout>
          <c:layoutTarget val="inner"/>
          <c:xMode val="edge"/>
          <c:yMode val="edge"/>
          <c:x val="0.1875183084631907"/>
          <c:y val="7.5796706397090186E-2"/>
          <c:w val="0.78580309454325203"/>
          <c:h val="0.77429672375925618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spPr>
            <a:solidFill>
              <a:schemeClr val="accent4"/>
            </a:solidFill>
          </c:spPr>
          <c:explosion val="25"/>
          <c:dPt>
            <c:idx val="1"/>
            <c:spPr>
              <a:solidFill>
                <a:srgbClr val="00B0F0"/>
              </a:solidFill>
            </c:spPr>
          </c:dPt>
          <c:cat>
            <c:numRef>
              <c:f>Лист1!$A$2:$A$5</c:f>
              <c:numCache>
                <c:formatCode>General</c:formatCode>
                <c:ptCount val="4"/>
              </c:numCache>
            </c:num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189.7</c:v>
                </c:pt>
                <c:pt idx="1">
                  <c:v>1158.2</c:v>
                </c:pt>
              </c:numCache>
            </c:numRef>
          </c:val>
        </c:ser>
        <c:dLbls/>
      </c:pie3DChart>
    </c:plotArea>
    <c:legend>
      <c:legendPos val="b"/>
      <c:layout/>
    </c:legend>
    <c:plotVisOnly val="1"/>
    <c:dispBlanksAs val="zero"/>
  </c:chart>
  <c:txPr>
    <a:bodyPr/>
    <a:lstStyle/>
    <a:p>
      <a:pPr>
        <a:defRPr sz="1800"/>
      </a:pPr>
      <a:endParaRPr lang="ru-RU"/>
    </a:p>
  </c:txPr>
  <c:externalData r:id="rId1"/>
  <c:userShapes r:id="rId2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view3D>
      <c:rotX val="75"/>
      <c:perspective val="30"/>
    </c:view3D>
    <c:sideWall>
      <c:spPr>
        <a:noFill/>
        <a:ln w="25364">
          <a:noFill/>
        </a:ln>
      </c:spPr>
    </c:sideWall>
    <c:backWall>
      <c:spPr>
        <a:noFill/>
        <a:ln w="25364">
          <a:noFill/>
        </a:ln>
      </c:spPr>
    </c:backWall>
    <c:plotArea>
      <c:layout>
        <c:manualLayout>
          <c:layoutTarget val="inner"/>
          <c:xMode val="edge"/>
          <c:yMode val="edge"/>
          <c:x val="7.6923076923076927E-2"/>
          <c:y val="8.3117617345247446E-2"/>
          <c:w val="0.92307692307692257"/>
          <c:h val="0.9095609702634766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spPr>
            <a:solidFill>
              <a:schemeClr val="tx2"/>
            </a:solidFill>
          </c:spPr>
          <c:explosion val="25"/>
          <c:dPt>
            <c:idx val="0"/>
            <c:spPr>
              <a:solidFill>
                <a:srgbClr val="FFC000"/>
              </a:solidFill>
            </c:spPr>
          </c:dPt>
          <c:dPt>
            <c:idx val="1"/>
            <c:spPr>
              <a:solidFill>
                <a:srgbClr val="00B0F0"/>
              </a:solidFill>
            </c:spPr>
          </c:dPt>
          <c:dPt>
            <c:idx val="2"/>
            <c:spPr>
              <a:solidFill>
                <a:srgbClr val="FFC000"/>
              </a:solidFill>
            </c:spPr>
          </c:dPt>
          <c:cat>
            <c:numRef>
              <c:f>Лист1!$A$2:$A$5</c:f>
              <c:numCache>
                <c:formatCode>General</c:formatCode>
                <c:ptCount val="4"/>
              </c:numCache>
            </c:num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191.8</c:v>
                </c:pt>
                <c:pt idx="1">
                  <c:v>540.6</c:v>
                </c:pt>
              </c:numCache>
            </c:numRef>
          </c:val>
        </c:ser>
        <c:dLbls/>
      </c:pie3DChart>
    </c:plotArea>
    <c:plotVisOnly val="1"/>
    <c:dispBlanksAs val="zero"/>
  </c:chart>
  <c:txPr>
    <a:bodyPr/>
    <a:lstStyle/>
    <a:p>
      <a:pPr>
        <a:defRPr sz="1797"/>
      </a:pPr>
      <a:endParaRPr lang="ru-RU"/>
    </a:p>
  </c:txPr>
  <c:externalData r:id="rId1"/>
  <c:userShapes r:id="rId2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view3D>
      <c:rotX val="75"/>
      <c:perspective val="30"/>
    </c:view3D>
    <c:sideWall>
      <c:spPr>
        <a:noFill/>
        <a:ln w="25364">
          <a:noFill/>
        </a:ln>
      </c:spPr>
    </c:sideWall>
    <c:backWall>
      <c:spPr>
        <a:noFill/>
        <a:ln w="25364">
          <a:noFill/>
        </a:ln>
      </c:spPr>
    </c:backWall>
    <c:plotArea>
      <c:layout>
        <c:manualLayout>
          <c:layoutTarget val="inner"/>
          <c:xMode val="edge"/>
          <c:yMode val="edge"/>
          <c:x val="7.6923076923076927E-2"/>
          <c:y val="8.3118114816004451E-2"/>
          <c:w val="0.92307692307692257"/>
          <c:h val="0.90956047676508123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spPr>
            <a:solidFill>
              <a:schemeClr val="tx2"/>
            </a:solidFill>
          </c:spPr>
          <c:explosion val="25"/>
          <c:dPt>
            <c:idx val="0"/>
            <c:spPr>
              <a:solidFill>
                <a:srgbClr val="FFC000"/>
              </a:solidFill>
            </c:spPr>
          </c:dPt>
          <c:dPt>
            <c:idx val="1"/>
            <c:spPr>
              <a:solidFill>
                <a:srgbClr val="00B0F0"/>
              </a:solidFill>
            </c:spPr>
          </c:dPt>
          <c:dPt>
            <c:idx val="2"/>
            <c:spPr>
              <a:solidFill>
                <a:srgbClr val="FFC000"/>
              </a:solidFill>
            </c:spPr>
          </c:dPt>
          <c:cat>
            <c:numRef>
              <c:f>Лист1!$A$2:$A$5</c:f>
              <c:numCache>
                <c:formatCode>General</c:formatCode>
                <c:ptCount val="4"/>
              </c:numCache>
            </c:num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198.7</c:v>
                </c:pt>
                <c:pt idx="1">
                  <c:v>679.7</c:v>
                </c:pt>
              </c:numCache>
            </c:numRef>
          </c:val>
        </c:ser>
        <c:dLbls/>
      </c:pie3DChart>
    </c:plotArea>
    <c:plotVisOnly val="1"/>
    <c:dispBlanksAs val="zero"/>
  </c:chart>
  <c:txPr>
    <a:bodyPr/>
    <a:lstStyle/>
    <a:p>
      <a:pPr>
        <a:defRPr sz="1797"/>
      </a:pPr>
      <a:endParaRPr lang="ru-RU"/>
    </a:p>
  </c:txPr>
  <c:externalData r:id="rId1"/>
  <c:userShapes r:id="rId2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plotArea>
      <c:layout>
        <c:manualLayout>
          <c:layoutTarget val="inner"/>
          <c:xMode val="edge"/>
          <c:yMode val="edge"/>
          <c:x val="1.1243851018974012E-2"/>
          <c:y val="3.488016963533485E-2"/>
          <c:w val="0.62711121656004842"/>
          <c:h val="0.89150709947771956"/>
        </c:manualLayout>
      </c:layout>
      <c:barChart>
        <c:barDir val="col"/>
        <c:grouping val="percentStacked"/>
        <c:ser>
          <c:idx val="0"/>
          <c:order val="0"/>
          <c:tx>
            <c:strRef>
              <c:f>Лист1!$B$1</c:f>
              <c:strCache>
                <c:ptCount val="1"/>
                <c:pt idx="0">
                  <c:v>Физическая культура и спорт</c:v>
                </c:pt>
              </c:strCache>
            </c:strRef>
          </c:tx>
          <c:spPr>
            <a:solidFill>
              <a:srgbClr val="0070C0"/>
            </a:solidFill>
          </c:spPr>
          <c:cat>
            <c:strRef>
              <c:f>Лист1!$A$2:$A$4</c:f>
              <c:strCache>
                <c:ptCount val="3"/>
                <c:pt idx="0">
                  <c:v>2018 год</c:v>
                </c:pt>
                <c:pt idx="1">
                  <c:v>2019 год</c:v>
                </c:pt>
                <c:pt idx="2">
                  <c:v>2020 год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70</c:v>
                </c:pt>
                <c:pt idx="1">
                  <c:v>73</c:v>
                </c:pt>
                <c:pt idx="2">
                  <c:v>76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Социальная  политика</c:v>
                </c:pt>
              </c:strCache>
            </c:strRef>
          </c:tx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100"/>
                </a:pPr>
                <a:endParaRPr lang="ru-RU"/>
              </a:p>
            </c:txPr>
            <c:showVal val="1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2018 год</c:v>
                </c:pt>
                <c:pt idx="1">
                  <c:v>2019 год</c:v>
                </c:pt>
                <c:pt idx="2">
                  <c:v>2020 год</c:v>
                </c:pt>
              </c:strCache>
            </c:strRef>
          </c:cat>
          <c:val>
            <c:numRef>
              <c:f>Лист1!$C$2:$C$4</c:f>
              <c:numCache>
                <c:formatCode>General</c:formatCode>
                <c:ptCount val="3"/>
                <c:pt idx="0">
                  <c:v>115.3</c:v>
                </c:pt>
                <c:pt idx="1">
                  <c:v>125</c:v>
                </c:pt>
                <c:pt idx="2">
                  <c:v>130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Культура,  кинематография</c:v>
                </c:pt>
              </c:strCache>
            </c:strRef>
          </c:tx>
          <c:spPr>
            <a:solidFill>
              <a:srgbClr val="FF0000"/>
            </a:solidFill>
          </c:spPr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Val val="1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2018 год</c:v>
                </c:pt>
                <c:pt idx="1">
                  <c:v>2019 год</c:v>
                </c:pt>
                <c:pt idx="2">
                  <c:v>2020 год</c:v>
                </c:pt>
              </c:strCache>
            </c:strRef>
          </c:cat>
          <c:val>
            <c:numRef>
              <c:f>Лист1!$D$2:$D$4</c:f>
              <c:numCache>
                <c:formatCode>General</c:formatCode>
                <c:ptCount val="3"/>
                <c:pt idx="0">
                  <c:v>244.3</c:v>
                </c:pt>
                <c:pt idx="1">
                  <c:v>247.1</c:v>
                </c:pt>
                <c:pt idx="2">
                  <c:v>265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Жилищно-коммунальное хозяйство</c:v>
                </c:pt>
              </c:strCache>
            </c:strRef>
          </c:tx>
          <c:spPr>
            <a:solidFill>
              <a:srgbClr val="7030A0"/>
            </a:solidFill>
          </c:spPr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/>
                </a:pPr>
                <a:endParaRPr lang="ru-RU"/>
              </a:p>
            </c:txPr>
            <c:showVal val="1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2018 год</c:v>
                </c:pt>
                <c:pt idx="1">
                  <c:v>2019 год</c:v>
                </c:pt>
                <c:pt idx="2">
                  <c:v>2020 год</c:v>
                </c:pt>
              </c:strCache>
            </c:strRef>
          </c:cat>
          <c:val>
            <c:numRef>
              <c:f>Лист1!$E$2:$E$4</c:f>
              <c:numCache>
                <c:formatCode>General</c:formatCode>
                <c:ptCount val="3"/>
                <c:pt idx="0">
                  <c:v>1430.4</c:v>
                </c:pt>
                <c:pt idx="1">
                  <c:v>668.3</c:v>
                </c:pt>
                <c:pt idx="2">
                  <c:v>810.1</c:v>
                </c:pt>
              </c:numCache>
            </c:numRef>
          </c:val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Национальная безопасность и правоохранительная деятельность</c:v>
                </c:pt>
              </c:strCache>
            </c:strRef>
          </c:tx>
          <c:spPr>
            <a:solidFill>
              <a:srgbClr val="7389C7"/>
            </a:solidFill>
          </c:spPr>
          <c:dLbls>
            <c:dLbl>
              <c:idx val="0"/>
              <c:layout>
                <c:manualLayout>
                  <c:x val="-2.8109627547435001E-3"/>
                  <c:y val="-0.45768524760159074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4290,5</a:t>
                    </a:r>
                  </a:p>
                </c:rich>
              </c:tx>
              <c:showVal val="1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-5.6219255094869967E-3"/>
                  <c:y val="-0.53150544882765338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3987,6</a:t>
                    </a:r>
                    <a:endParaRPr lang="en-US" dirty="0"/>
                  </a:p>
                </c:rich>
              </c:tx>
              <c:showVal val="1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-2.8109627547435001E-3"/>
                  <c:y val="-0.5251780030082772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4025,7</a:t>
                    </a:r>
                    <a:endParaRPr lang="en-US" dirty="0"/>
                  </a:p>
                </c:rich>
              </c:tx>
              <c:showVal val="1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/>
                </a:pPr>
                <a:endParaRPr lang="ru-RU"/>
              </a:p>
            </c:txPr>
            <c:showVal val="1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2018 год</c:v>
                </c:pt>
                <c:pt idx="1">
                  <c:v>2019 год</c:v>
                </c:pt>
                <c:pt idx="2">
                  <c:v>2020 год</c:v>
                </c:pt>
              </c:strCache>
            </c:strRef>
          </c:cat>
          <c:val>
            <c:numRef>
              <c:f>Лист1!$F$2:$F$4</c:f>
              <c:numCache>
                <c:formatCode>General</c:formatCode>
                <c:ptCount val="3"/>
                <c:pt idx="0">
                  <c:v>86.4</c:v>
                </c:pt>
                <c:pt idx="1">
                  <c:v>20.399999999999999</c:v>
                </c:pt>
                <c:pt idx="2">
                  <c:v>22.4</c:v>
                </c:pt>
              </c:numCache>
            </c:numRef>
          </c:val>
        </c:ser>
        <c:ser>
          <c:idx val="5"/>
          <c:order val="5"/>
          <c:tx>
            <c:strRef>
              <c:f>Лист1!$G$1</c:f>
              <c:strCache>
                <c:ptCount val="1"/>
                <c:pt idx="0">
                  <c:v>Национальная оборона</c:v>
                </c:pt>
              </c:strCache>
            </c:strRef>
          </c:tx>
          <c:spPr>
            <a:solidFill>
              <a:srgbClr val="FFFF00"/>
            </a:solidFill>
          </c:spPr>
          <c:dLbls>
            <c:dLbl>
              <c:idx val="0"/>
              <c:layout>
                <c:manualLayout>
                  <c:x val="0"/>
                  <c:y val="4.2182972129178901E-3"/>
                </c:manualLayout>
              </c:layout>
              <c:showVal val="1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2.8109627547435001E-3"/>
                  <c:y val="-2.1091486064589442E-3"/>
                </c:manualLayout>
              </c:layout>
              <c:showVal val="1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0"/>
                  <c:y val="6.3274458193768295E-3"/>
                </c:manualLayout>
              </c:layout>
              <c:showVal val="1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800"/>
                </a:pPr>
                <a:endParaRPr lang="ru-RU"/>
              </a:p>
            </c:txPr>
            <c:showVal val="1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2018 год</c:v>
                </c:pt>
                <c:pt idx="1">
                  <c:v>2019 год</c:v>
                </c:pt>
                <c:pt idx="2">
                  <c:v>2020 год</c:v>
                </c:pt>
              </c:strCache>
            </c:strRef>
          </c:cat>
          <c:val>
            <c:numRef>
              <c:f>Лист1!$G$2:$G$4</c:f>
              <c:numCache>
                <c:formatCode>General</c:formatCode>
                <c:ptCount val="3"/>
                <c:pt idx="0">
                  <c:v>189.5</c:v>
                </c:pt>
                <c:pt idx="1">
                  <c:v>191.6</c:v>
                </c:pt>
                <c:pt idx="2">
                  <c:v>198.5</c:v>
                </c:pt>
              </c:numCache>
            </c:numRef>
          </c:val>
        </c:ser>
        <c:ser>
          <c:idx val="6"/>
          <c:order val="6"/>
          <c:tx>
            <c:strRef>
              <c:f>Лист1!$H$1</c:f>
              <c:strCache>
                <c:ptCount val="1"/>
                <c:pt idx="0">
                  <c:v>Общегосударственные вопросы</c:v>
                </c:pt>
              </c:strCache>
            </c:strRef>
          </c:tx>
          <c:spPr>
            <a:solidFill>
              <a:srgbClr val="73E2F1"/>
            </a:solidFill>
          </c:spPr>
          <c:cat>
            <c:strRef>
              <c:f>Лист1!$A$2:$A$4</c:f>
              <c:strCache>
                <c:ptCount val="3"/>
                <c:pt idx="0">
                  <c:v>2018 год</c:v>
                </c:pt>
                <c:pt idx="1">
                  <c:v>2019 год</c:v>
                </c:pt>
                <c:pt idx="2">
                  <c:v>2020 год</c:v>
                </c:pt>
              </c:strCache>
            </c:strRef>
          </c:cat>
          <c:val>
            <c:numRef>
              <c:f>Лист1!$H$2:$H$4</c:f>
              <c:numCache>
                <c:formatCode>General</c:formatCode>
                <c:ptCount val="3"/>
                <c:pt idx="0">
                  <c:v>4290.5</c:v>
                </c:pt>
                <c:pt idx="1">
                  <c:v>3981.6</c:v>
                </c:pt>
                <c:pt idx="2">
                  <c:v>4025.7</c:v>
                </c:pt>
              </c:numCache>
            </c:numRef>
          </c:val>
        </c:ser>
        <c:dLbls/>
        <c:overlap val="100"/>
        <c:axId val="145654528"/>
        <c:axId val="145656064"/>
      </c:barChart>
      <c:catAx>
        <c:axId val="145654528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b="1"/>
            </a:pPr>
            <a:endParaRPr lang="ru-RU"/>
          </a:p>
        </c:txPr>
        <c:crossAx val="145656064"/>
        <c:crosses val="autoZero"/>
        <c:auto val="1"/>
        <c:lblAlgn val="ctr"/>
        <c:lblOffset val="100"/>
      </c:catAx>
      <c:valAx>
        <c:axId val="145656064"/>
        <c:scaling>
          <c:orientation val="minMax"/>
        </c:scaling>
        <c:delete val="1"/>
        <c:axPos val="l"/>
        <c:numFmt formatCode="0%" sourceLinked="1"/>
        <c:tickLblPos val="nextTo"/>
        <c:crossAx val="145654528"/>
        <c:crosses val="autoZero"/>
        <c:crossBetween val="between"/>
      </c:valAx>
      <c:spPr>
        <a:noFill/>
        <a:ln w="25397">
          <a:noFill/>
        </a:ln>
      </c:spPr>
    </c:plotArea>
    <c:legend>
      <c:legendPos val="r"/>
      <c:layout>
        <c:manualLayout>
          <c:xMode val="edge"/>
          <c:yMode val="edge"/>
          <c:x val="0.58622915986520618"/>
          <c:y val="0"/>
          <c:w val="0.31817929294326636"/>
          <c:h val="0.80135257873310561"/>
        </c:manualLayout>
      </c:layout>
      <c:txPr>
        <a:bodyPr/>
        <a:lstStyle/>
        <a:p>
          <a:pPr>
            <a:defRPr sz="1400"/>
          </a:pPr>
          <a:endParaRPr lang="ru-RU"/>
        </a:p>
      </c:txPr>
    </c:legend>
    <c:plotVisOnly val="1"/>
    <c:dispBlanksAs val="gap"/>
  </c:chart>
  <c:txPr>
    <a:bodyPr/>
    <a:lstStyle/>
    <a:p>
      <a:pPr>
        <a:defRPr sz="1800"/>
      </a:pPr>
      <a:endParaRPr lang="ru-RU"/>
    </a:p>
  </c:txPr>
  <c:externalData r:id="rId1"/>
  <c:userShapes r:id="rId2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view3D>
      <c:depthPercent val="100"/>
      <c:rAngAx val="1"/>
    </c:view3D>
    <c:floor>
      <c:spPr>
        <a:noFill/>
        <a:ln w="9525">
          <a:noFill/>
        </a:ln>
      </c:spPr>
    </c:floor>
    <c:sideWall>
      <c:spPr>
        <a:noFill/>
        <a:ln w="25400">
          <a:noFill/>
        </a:ln>
      </c:spPr>
    </c:sideWall>
    <c:backWall>
      <c:spPr>
        <a:noFill/>
        <a:ln w="25400">
          <a:noFill/>
        </a:ln>
      </c:spPr>
    </c:backWall>
    <c:plotArea>
      <c:layout>
        <c:manualLayout>
          <c:layoutTarget val="inner"/>
          <c:xMode val="edge"/>
          <c:yMode val="edge"/>
          <c:x val="0"/>
          <c:y val="3.4279050295224656E-2"/>
          <c:w val="1"/>
          <c:h val="0.56041926913269757"/>
        </c:manualLayout>
      </c:layout>
      <c:bar3DChart>
        <c:barDir val="col"/>
        <c:grouping val="clustered"/>
        <c:ser>
          <c:idx val="1"/>
          <c:order val="0"/>
          <c:tx>
            <c:strRef>
              <c:f>Лист1!$C$1</c:f>
              <c:strCache>
                <c:ptCount val="1"/>
                <c:pt idx="0">
                  <c:v>Субвенции</c:v>
                </c:pt>
              </c:strCache>
            </c:strRef>
          </c:tx>
          <c:spPr>
            <a:solidFill>
              <a:srgbClr val="73E2F1"/>
            </a:solidFill>
          </c:spPr>
          <c:dLbls>
            <c:dLbl>
              <c:idx val="0"/>
              <c:layout>
                <c:manualLayout>
                  <c:x val="4.4092323075213989E-3"/>
                  <c:y val="-6.4525350841776446E-3"/>
                </c:manualLayout>
              </c:layout>
              <c:spPr/>
              <c:txPr>
                <a:bodyPr/>
                <a:lstStyle/>
                <a:p>
                  <a:pPr>
                    <a:defRPr sz="1600" b="1"/>
                  </a:pPr>
                  <a:endParaRPr lang="ru-RU"/>
                </a:p>
              </c:txPr>
              <c:showVal val="1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7.3487205125356506E-3"/>
                  <c:y val="-6.4525350841776446E-3"/>
                </c:manualLayout>
              </c:layout>
              <c:spPr/>
              <c:txPr>
                <a:bodyPr/>
                <a:lstStyle/>
                <a:p>
                  <a:pPr>
                    <a:defRPr sz="1600" b="1"/>
                  </a:pPr>
                  <a:endParaRPr lang="ru-RU"/>
                </a:p>
              </c:txPr>
              <c:showVal val="1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1.0288208717549902E-2"/>
                  <c:y val="-6.4525350841776446E-3"/>
                </c:manualLayout>
              </c:layout>
              <c:spPr/>
              <c:txPr>
                <a:bodyPr/>
                <a:lstStyle/>
                <a:p>
                  <a:pPr>
                    <a:defRPr sz="1600" b="1"/>
                  </a:pPr>
                  <a:endParaRPr lang="ru-RU"/>
                </a:p>
              </c:txPr>
              <c:showVal val="1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/>
                </a:pPr>
                <a:endParaRPr lang="ru-RU"/>
              </a:p>
            </c:txPr>
            <c:showVal val="1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2018 год</c:v>
                </c:pt>
                <c:pt idx="1">
                  <c:v>2019 год</c:v>
                </c:pt>
                <c:pt idx="2">
                  <c:v>2020 год</c:v>
                </c:pt>
              </c:strCache>
            </c:strRef>
          </c:cat>
          <c:val>
            <c:numRef>
              <c:f>Лист1!$C$2:$C$4</c:f>
              <c:numCache>
                <c:formatCode>General</c:formatCode>
                <c:ptCount val="3"/>
                <c:pt idx="0">
                  <c:v>189.5</c:v>
                </c:pt>
                <c:pt idx="1">
                  <c:v>191.6</c:v>
                </c:pt>
                <c:pt idx="2">
                  <c:v>198.5</c:v>
                </c:pt>
              </c:numCache>
            </c:numRef>
          </c:val>
        </c:ser>
        <c:ser>
          <c:idx val="3"/>
          <c:order val="1"/>
          <c:tx>
            <c:strRef>
              <c:f>Лист1!$E$1</c:f>
              <c:strCache>
                <c:ptCount val="1"/>
                <c:pt idx="0">
                  <c:v>Иные межбюджетные трансферты</c:v>
                </c:pt>
              </c:strCache>
            </c:strRef>
          </c:tx>
          <c:spPr>
            <a:solidFill>
              <a:srgbClr val="FFFF00"/>
            </a:solidFill>
          </c:spPr>
          <c:dLbls>
            <c:dLbl>
              <c:idx val="0"/>
              <c:layout>
                <c:manualLayout>
                  <c:x val="4.4092323075213989E-3"/>
                  <c:y val="0.12259816659937506"/>
                </c:manualLayout>
              </c:layout>
              <c:showVal val="1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5.8789764100285174E-3"/>
                  <c:y val="0.12259816659937506"/>
                </c:manualLayout>
              </c:layout>
              <c:showVal val="1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8.818464615042685E-3"/>
                  <c:y val="0.12689985665549364"/>
                </c:manualLayout>
              </c:layout>
              <c:showVal val="1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 b="1"/>
                </a:pPr>
                <a:endParaRPr lang="ru-RU"/>
              </a:p>
            </c:txPr>
            <c:showVal val="1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2018 год</c:v>
                </c:pt>
                <c:pt idx="1">
                  <c:v>2019 год</c:v>
                </c:pt>
                <c:pt idx="2">
                  <c:v>2020 год</c:v>
                </c:pt>
              </c:strCache>
            </c:strRef>
          </c:cat>
          <c:val>
            <c:numRef>
              <c:f>Лист1!$E$2:$E$4</c:f>
              <c:numCache>
                <c:formatCode>General</c:formatCode>
                <c:ptCount val="3"/>
                <c:pt idx="0">
                  <c:v>1158.2</c:v>
                </c:pt>
                <c:pt idx="1">
                  <c:v>540.6</c:v>
                </c:pt>
                <c:pt idx="2">
                  <c:v>679.7</c:v>
                </c:pt>
              </c:numCache>
            </c:numRef>
          </c:val>
        </c:ser>
        <c:dLbls/>
        <c:shape val="cylinder"/>
        <c:axId val="148098432"/>
        <c:axId val="148104320"/>
        <c:axId val="0"/>
      </c:bar3DChart>
      <c:catAx>
        <c:axId val="148098432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b="1"/>
            </a:pPr>
            <a:endParaRPr lang="ru-RU"/>
          </a:p>
        </c:txPr>
        <c:crossAx val="148104320"/>
        <c:crosses val="autoZero"/>
        <c:auto val="1"/>
        <c:lblAlgn val="ctr"/>
        <c:lblOffset val="100"/>
      </c:catAx>
      <c:valAx>
        <c:axId val="148104320"/>
        <c:scaling>
          <c:orientation val="minMax"/>
        </c:scaling>
        <c:delete val="1"/>
        <c:axPos val="l"/>
        <c:numFmt formatCode="General" sourceLinked="1"/>
        <c:tickLblPos val="nextTo"/>
        <c:crossAx val="148098432"/>
        <c:crosses val="autoZero"/>
        <c:crossBetween val="between"/>
      </c:valAx>
      <c:spPr>
        <a:noFill/>
        <a:ln w="25397">
          <a:noFill/>
        </a:ln>
      </c:spPr>
    </c:plotArea>
    <c:legend>
      <c:legendPos val="r"/>
      <c:layout>
        <c:manualLayout>
          <c:xMode val="edge"/>
          <c:yMode val="edge"/>
          <c:x val="1.6010111486327645E-2"/>
          <c:y val="0.81698099331786422"/>
          <c:w val="0.97517154402064332"/>
          <c:h val="0.1812081943863301"/>
        </c:manualLayout>
      </c:layout>
    </c:legend>
    <c:plotVisOnly val="1"/>
    <c:dispBlanksAs val="gap"/>
  </c:chart>
  <c:txPr>
    <a:bodyPr/>
    <a:lstStyle/>
    <a:p>
      <a:pPr>
        <a:defRPr sz="1800"/>
      </a:pPr>
      <a:endParaRPr lang="ru-RU"/>
    </a:p>
  </c:txPr>
  <c:externalData r:id="rId1"/>
  <c:userShapes r:id="rId2"/>
</c:chartSpace>
</file>

<file path=ppt/diagrams/_rels/data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eg"/><Relationship Id="rId1" Type="http://schemas.openxmlformats.org/officeDocument/2006/relationships/image" Target="../media/image23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7EE8C6D-4643-4EC1-AFB2-43D48F0BB048}" type="doc">
      <dgm:prSet loTypeId="urn:microsoft.com/office/officeart/2005/8/layout/hierarchy2" loCatId="hierarchy" qsTypeId="urn:microsoft.com/office/officeart/2005/8/quickstyle/simple5" qsCatId="simple" csTypeId="urn:microsoft.com/office/officeart/2005/8/colors/accent1_4" csCatId="accent1" phldr="1"/>
      <dgm:spPr/>
      <dgm:t>
        <a:bodyPr/>
        <a:lstStyle/>
        <a:p>
          <a:endParaRPr lang="ru-RU"/>
        </a:p>
      </dgm:t>
    </dgm:pt>
    <dgm:pt modelId="{E81C6B86-E350-4593-9700-208AA6C2CD7F}">
      <dgm:prSet phldrT="[Текст]"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>
        <a:solidFill>
          <a:srgbClr val="92D050"/>
        </a:solidFill>
      </dgm:spPr>
      <dgm:t>
        <a:bodyPr vert="vert270"/>
        <a:lstStyle/>
        <a:p>
          <a:r>
            <a:rPr lang="ru-RU" sz="2800" b="1" dirty="0" smtClean="0">
              <a:solidFill>
                <a:schemeClr val="accent6">
                  <a:lumMod val="50000"/>
                </a:schemeClr>
              </a:solidFill>
              <a:effectLst/>
            </a:rPr>
            <a:t>Программные  и непрограммные расходы</a:t>
          </a:r>
          <a:endParaRPr lang="ru-RU" sz="2800" b="1" dirty="0">
            <a:solidFill>
              <a:schemeClr val="accent6">
                <a:lumMod val="50000"/>
              </a:schemeClr>
            </a:solidFill>
            <a:effectLst/>
          </a:endParaRPr>
        </a:p>
      </dgm:t>
    </dgm:pt>
    <dgm:pt modelId="{DC65586A-9B92-40C0-8BFE-CD5888088FF1}" type="parTrans" cxnId="{5FBCAF87-6BFE-4297-8CA5-641B97FAE06A}">
      <dgm:prSet/>
      <dgm:spPr>
        <a:ln>
          <a:solidFill>
            <a:schemeClr val="accent1"/>
          </a:solidFill>
        </a:ln>
      </dgm:spPr>
      <dgm:t>
        <a:bodyPr/>
        <a:lstStyle/>
        <a:p>
          <a:endParaRPr lang="ru-RU" b="1">
            <a:solidFill>
              <a:schemeClr val="accent6">
                <a:lumMod val="50000"/>
              </a:schemeClr>
            </a:solidFill>
          </a:endParaRPr>
        </a:p>
      </dgm:t>
    </dgm:pt>
    <dgm:pt modelId="{6B49873E-92FE-4D18-B499-310B906302DD}" type="sibTrans" cxnId="{5FBCAF87-6BFE-4297-8CA5-641B97FAE06A}">
      <dgm:prSet/>
      <dgm:spPr/>
      <dgm:t>
        <a:bodyPr/>
        <a:lstStyle/>
        <a:p>
          <a:endParaRPr lang="ru-RU" b="1">
            <a:solidFill>
              <a:schemeClr val="accent6">
                <a:lumMod val="50000"/>
              </a:schemeClr>
            </a:solidFill>
          </a:endParaRPr>
        </a:p>
      </dgm:t>
    </dgm:pt>
    <dgm:pt modelId="{7BD6B530-1528-424E-9C59-DE5F95367EDC}">
      <dgm:prSet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>
        <a:solidFill>
          <a:srgbClr val="0EBA1E"/>
        </a:solidFill>
      </dgm:spPr>
      <dgm:t>
        <a:bodyPr vert="wordArtVert"/>
        <a:lstStyle/>
        <a:p>
          <a:r>
            <a:rPr lang="ru-RU" sz="3200" b="1" dirty="0" smtClean="0">
              <a:solidFill>
                <a:schemeClr val="accent6">
                  <a:lumMod val="50000"/>
                </a:schemeClr>
              </a:solidFill>
            </a:rPr>
            <a:t>БЮДЖЕТ</a:t>
          </a:r>
          <a:endParaRPr lang="ru-RU" sz="3200" b="1" dirty="0">
            <a:solidFill>
              <a:schemeClr val="accent6">
                <a:lumMod val="50000"/>
              </a:schemeClr>
            </a:solidFill>
          </a:endParaRPr>
        </a:p>
      </dgm:t>
    </dgm:pt>
    <dgm:pt modelId="{0979FB5E-2B9C-4078-958E-B9DDC7E5F600}" type="parTrans" cxnId="{BA3C6936-FF0F-4F73-BAD7-9B617D2909C1}">
      <dgm:prSet/>
      <dgm:spPr/>
      <dgm:t>
        <a:bodyPr/>
        <a:lstStyle/>
        <a:p>
          <a:endParaRPr lang="ru-RU" b="1">
            <a:solidFill>
              <a:schemeClr val="accent6">
                <a:lumMod val="50000"/>
              </a:schemeClr>
            </a:solidFill>
          </a:endParaRPr>
        </a:p>
      </dgm:t>
    </dgm:pt>
    <dgm:pt modelId="{D64D85E6-8EAE-49AD-A136-D45AAABC3C25}" type="sibTrans" cxnId="{BA3C6936-FF0F-4F73-BAD7-9B617D2909C1}">
      <dgm:prSet/>
      <dgm:spPr/>
      <dgm:t>
        <a:bodyPr/>
        <a:lstStyle/>
        <a:p>
          <a:endParaRPr lang="ru-RU" b="1">
            <a:solidFill>
              <a:schemeClr val="accent6">
                <a:lumMod val="50000"/>
              </a:schemeClr>
            </a:solidFill>
          </a:endParaRPr>
        </a:p>
      </dgm:t>
    </dgm:pt>
    <dgm:pt modelId="{9A55E3D6-7836-48A8-B56C-96141BEC8148}">
      <dgm:prSet phldrT="[Текст]"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>
        <a:solidFill>
          <a:schemeClr val="accent5"/>
        </a:solidFill>
      </dgm:spPr>
      <dgm:t>
        <a:bodyPr/>
        <a:lstStyle/>
        <a:p>
          <a:r>
            <a:rPr lang="ru-RU" sz="1800" b="1" dirty="0" smtClean="0">
              <a:solidFill>
                <a:schemeClr val="accent6">
                  <a:lumMod val="50000"/>
                </a:schemeClr>
              </a:solidFill>
            </a:rPr>
            <a:t>Муниципальные программы (4043,4тыс</a:t>
          </a:r>
          <a:r>
            <a:rPr lang="ru-RU" sz="1600" b="1" dirty="0" smtClean="0">
              <a:solidFill>
                <a:schemeClr val="accent6">
                  <a:lumMod val="50000"/>
                </a:schemeClr>
              </a:solidFill>
            </a:rPr>
            <a:t>. рублей</a:t>
          </a:r>
          <a:r>
            <a:rPr lang="ru-RU" sz="1800" b="1" dirty="0" smtClean="0">
              <a:solidFill>
                <a:schemeClr val="accent6">
                  <a:lumMod val="50000"/>
                </a:schemeClr>
              </a:solidFill>
            </a:rPr>
            <a:t>)</a:t>
          </a:r>
          <a:endParaRPr lang="ru-RU" sz="1800" b="1" dirty="0">
            <a:solidFill>
              <a:schemeClr val="accent6">
                <a:lumMod val="50000"/>
              </a:schemeClr>
            </a:solidFill>
          </a:endParaRPr>
        </a:p>
      </dgm:t>
    </dgm:pt>
    <dgm:pt modelId="{70747F96-B798-40A9-B0EB-514241A10E06}" type="sibTrans" cxnId="{8B425D5D-7D1C-492C-97C8-1502AF649AB7}">
      <dgm:prSet/>
      <dgm:spPr/>
      <dgm:t>
        <a:bodyPr/>
        <a:lstStyle/>
        <a:p>
          <a:endParaRPr lang="ru-RU" b="1">
            <a:solidFill>
              <a:schemeClr val="accent6">
                <a:lumMod val="50000"/>
              </a:schemeClr>
            </a:solidFill>
          </a:endParaRPr>
        </a:p>
      </dgm:t>
    </dgm:pt>
    <dgm:pt modelId="{47F1F2CB-3710-4BBF-B40F-83D052FAA2F5}" type="parTrans" cxnId="{8B425D5D-7D1C-492C-97C8-1502AF649AB7}">
      <dgm:prSet/>
      <dgm:spPr>
        <a:ln>
          <a:solidFill>
            <a:schemeClr val="accent1"/>
          </a:solidFill>
        </a:ln>
      </dgm:spPr>
      <dgm:t>
        <a:bodyPr/>
        <a:lstStyle/>
        <a:p>
          <a:endParaRPr lang="ru-RU" b="1">
            <a:solidFill>
              <a:schemeClr val="accent6">
                <a:lumMod val="50000"/>
              </a:schemeClr>
            </a:solidFill>
          </a:endParaRPr>
        </a:p>
      </dgm:t>
    </dgm:pt>
    <dgm:pt modelId="{288A3778-C0CB-4A96-B113-9EF48ED53183}">
      <dgm:prSet phldrT="[Текст]" custT="1"/>
      <dgm:spPr>
        <a:solidFill>
          <a:srgbClr val="FFFF00"/>
        </a:solidFill>
      </dgm:spPr>
      <dgm:t>
        <a:bodyPr/>
        <a:lstStyle/>
        <a:p>
          <a:r>
            <a:rPr lang="ru-RU" sz="1200" b="1" dirty="0" smtClean="0">
              <a:solidFill>
                <a:schemeClr val="accent6">
                  <a:lumMod val="50000"/>
                </a:schemeClr>
              </a:solidFill>
            </a:rPr>
            <a:t>Развитие муниципальной службы (14,0 тыс.руб.).</a:t>
          </a:r>
          <a:endParaRPr lang="ru-RU" sz="1800" b="1" dirty="0">
            <a:solidFill>
              <a:schemeClr val="accent6">
                <a:lumMod val="50000"/>
              </a:schemeClr>
            </a:solidFill>
          </a:endParaRPr>
        </a:p>
      </dgm:t>
    </dgm:pt>
    <dgm:pt modelId="{6559F9A1-7B14-442E-BE15-C6993554BF27}" type="sibTrans" cxnId="{101F79E5-8CA1-41B1-9028-AA1E897F6BDE}">
      <dgm:prSet/>
      <dgm:spPr/>
      <dgm:t>
        <a:bodyPr/>
        <a:lstStyle/>
        <a:p>
          <a:endParaRPr lang="ru-RU" b="1">
            <a:solidFill>
              <a:schemeClr val="accent6">
                <a:lumMod val="50000"/>
              </a:schemeClr>
            </a:solidFill>
          </a:endParaRPr>
        </a:p>
      </dgm:t>
    </dgm:pt>
    <dgm:pt modelId="{6AFFBB97-E491-4175-8032-3F2B95314297}" type="parTrans" cxnId="{101F79E5-8CA1-41B1-9028-AA1E897F6BDE}">
      <dgm:prSet/>
      <dgm:spPr>
        <a:ln>
          <a:solidFill>
            <a:schemeClr val="accent1">
              <a:lumMod val="60000"/>
              <a:lumOff val="40000"/>
            </a:schemeClr>
          </a:solidFill>
        </a:ln>
      </dgm:spPr>
      <dgm:t>
        <a:bodyPr/>
        <a:lstStyle/>
        <a:p>
          <a:endParaRPr lang="ru-RU" b="1">
            <a:solidFill>
              <a:schemeClr val="accent6">
                <a:lumMod val="50000"/>
              </a:schemeClr>
            </a:solidFill>
          </a:endParaRPr>
        </a:p>
      </dgm:t>
    </dgm:pt>
    <dgm:pt modelId="{93272420-4AFD-40A3-9371-A5F58093BC38}">
      <dgm:prSet phldrT="[Текст]" custT="1"/>
      <dgm:spPr>
        <a:solidFill>
          <a:srgbClr val="FFFF00"/>
        </a:solidFill>
      </dgm:spPr>
      <dgm:t>
        <a:bodyPr/>
        <a:lstStyle/>
        <a:p>
          <a:r>
            <a:rPr lang="ru-RU" sz="1200" b="1" dirty="0" smtClean="0">
              <a:solidFill>
                <a:schemeClr val="accent6">
                  <a:lumMod val="50000"/>
                </a:schemeClr>
              </a:solidFill>
            </a:rPr>
            <a:t>Защита населения и территории от чрезвычайных ситуаций(61,4 </a:t>
          </a:r>
          <a:r>
            <a:rPr lang="ru-RU" sz="1200" b="1" dirty="0" err="1" smtClean="0">
              <a:solidFill>
                <a:schemeClr val="accent6">
                  <a:lumMod val="50000"/>
                </a:schemeClr>
              </a:solidFill>
            </a:rPr>
            <a:t>ыс.руб</a:t>
          </a:r>
          <a:r>
            <a:rPr lang="ru-RU" sz="1200" b="1" dirty="0" smtClean="0">
              <a:solidFill>
                <a:schemeClr val="accent6">
                  <a:lumMod val="50000"/>
                </a:schemeClr>
              </a:solidFill>
            </a:rPr>
            <a:t>.)</a:t>
          </a:r>
          <a:endParaRPr lang="ru-RU" sz="1200" b="1" dirty="0">
            <a:solidFill>
              <a:schemeClr val="accent6">
                <a:lumMod val="50000"/>
              </a:schemeClr>
            </a:solidFill>
          </a:endParaRPr>
        </a:p>
      </dgm:t>
    </dgm:pt>
    <dgm:pt modelId="{C937384A-85E4-4653-81D5-8BF08E8E9E0C}" type="sibTrans" cxnId="{3A6382B4-2715-4AF1-8395-CEC8F1E2CF32}">
      <dgm:prSet/>
      <dgm:spPr/>
      <dgm:t>
        <a:bodyPr/>
        <a:lstStyle/>
        <a:p>
          <a:endParaRPr lang="ru-RU" b="1">
            <a:solidFill>
              <a:schemeClr val="accent6">
                <a:lumMod val="50000"/>
              </a:schemeClr>
            </a:solidFill>
          </a:endParaRPr>
        </a:p>
      </dgm:t>
    </dgm:pt>
    <dgm:pt modelId="{8960AB01-C4CA-481D-9E77-2C07EA4B72EF}" type="parTrans" cxnId="{3A6382B4-2715-4AF1-8395-CEC8F1E2CF32}">
      <dgm:prSet/>
      <dgm:spPr>
        <a:ln>
          <a:solidFill>
            <a:schemeClr val="accent1">
              <a:lumMod val="60000"/>
              <a:lumOff val="40000"/>
            </a:schemeClr>
          </a:solidFill>
        </a:ln>
      </dgm:spPr>
      <dgm:t>
        <a:bodyPr/>
        <a:lstStyle/>
        <a:p>
          <a:endParaRPr lang="ru-RU" b="1">
            <a:solidFill>
              <a:schemeClr val="accent6">
                <a:lumMod val="50000"/>
              </a:schemeClr>
            </a:solidFill>
          </a:endParaRPr>
        </a:p>
      </dgm:t>
    </dgm:pt>
    <dgm:pt modelId="{802EB448-9D4A-4820-939C-3051841177D4}">
      <dgm:prSet custT="1"/>
      <dgm:spPr>
        <a:solidFill>
          <a:srgbClr val="FFFF00"/>
        </a:solidFill>
      </dgm:spPr>
      <dgm:t>
        <a:bodyPr/>
        <a:lstStyle/>
        <a:p>
          <a:r>
            <a:rPr lang="ru-RU" sz="1200" b="1" dirty="0" smtClean="0">
              <a:solidFill>
                <a:schemeClr val="accent6">
                  <a:lumMod val="50000"/>
                </a:schemeClr>
              </a:solidFill>
            </a:rPr>
            <a:t>Обеспечение общественного порядка и противодействие преступности(25,0тыс.руб.)</a:t>
          </a:r>
          <a:endParaRPr lang="ru-RU" sz="1200" b="1" dirty="0">
            <a:solidFill>
              <a:schemeClr val="accent6">
                <a:lumMod val="50000"/>
              </a:schemeClr>
            </a:solidFill>
          </a:endParaRPr>
        </a:p>
      </dgm:t>
    </dgm:pt>
    <dgm:pt modelId="{6C6ADB76-FE48-4314-BD12-9510AF122CB0}" type="sibTrans" cxnId="{796B5B9D-DCE3-4CC4-AA71-0E00A9832153}">
      <dgm:prSet/>
      <dgm:spPr/>
      <dgm:t>
        <a:bodyPr/>
        <a:lstStyle/>
        <a:p>
          <a:endParaRPr lang="ru-RU" b="1">
            <a:solidFill>
              <a:schemeClr val="accent6">
                <a:lumMod val="50000"/>
              </a:schemeClr>
            </a:solidFill>
          </a:endParaRPr>
        </a:p>
      </dgm:t>
    </dgm:pt>
    <dgm:pt modelId="{FBA2B4A0-BECB-402F-95AC-9A02D4E2B609}" type="parTrans" cxnId="{796B5B9D-DCE3-4CC4-AA71-0E00A9832153}">
      <dgm:prSet/>
      <dgm:spPr>
        <a:ln>
          <a:solidFill>
            <a:schemeClr val="accent1">
              <a:lumMod val="60000"/>
              <a:lumOff val="40000"/>
            </a:schemeClr>
          </a:solidFill>
        </a:ln>
      </dgm:spPr>
      <dgm:t>
        <a:bodyPr/>
        <a:lstStyle/>
        <a:p>
          <a:endParaRPr lang="ru-RU" b="1">
            <a:solidFill>
              <a:schemeClr val="accent6">
                <a:lumMod val="50000"/>
              </a:schemeClr>
            </a:solidFill>
          </a:endParaRPr>
        </a:p>
      </dgm:t>
    </dgm:pt>
    <dgm:pt modelId="{C3C361D1-49BD-4B59-8715-C24BF5FB9AF2}">
      <dgm:prSet phldrT="[Текст]" custT="1"/>
      <dgm:spPr>
        <a:solidFill>
          <a:srgbClr val="FFFF00"/>
        </a:solidFill>
      </dgm:spPr>
      <dgm:t>
        <a:bodyPr/>
        <a:lstStyle/>
        <a:p>
          <a:r>
            <a:rPr lang="ru-RU" sz="1200" b="1" dirty="0" smtClean="0">
              <a:solidFill>
                <a:schemeClr val="accent6">
                  <a:lumMod val="50000"/>
                </a:schemeClr>
              </a:solidFill>
            </a:rPr>
            <a:t> Развитие физической культуры и спорта(70,0тыс.руб.)</a:t>
          </a:r>
          <a:endParaRPr lang="ru-RU" sz="1200" b="1" dirty="0">
            <a:solidFill>
              <a:schemeClr val="accent6">
                <a:lumMod val="50000"/>
              </a:schemeClr>
            </a:solidFill>
          </a:endParaRPr>
        </a:p>
      </dgm:t>
    </dgm:pt>
    <dgm:pt modelId="{8FB8FB7F-B6B8-484B-916A-97B5E8909B6A}" type="sibTrans" cxnId="{DBA5B61D-0DDE-4F55-A419-6A264B8F367E}">
      <dgm:prSet/>
      <dgm:spPr/>
      <dgm:t>
        <a:bodyPr/>
        <a:lstStyle/>
        <a:p>
          <a:endParaRPr lang="ru-RU"/>
        </a:p>
      </dgm:t>
    </dgm:pt>
    <dgm:pt modelId="{6989E123-F4FD-450C-BBCD-1BC51825B050}" type="parTrans" cxnId="{DBA5B61D-0DDE-4F55-A419-6A264B8F367E}">
      <dgm:prSet/>
      <dgm:spPr/>
      <dgm:t>
        <a:bodyPr/>
        <a:lstStyle/>
        <a:p>
          <a:endParaRPr lang="ru-RU"/>
        </a:p>
      </dgm:t>
    </dgm:pt>
    <dgm:pt modelId="{B383DEC2-A9F2-430F-BE83-BB12DD0C0143}">
      <dgm:prSet phldrT="[Текст]" custT="1"/>
      <dgm:spPr>
        <a:solidFill>
          <a:srgbClr val="FFFF00"/>
        </a:solidFill>
        <a:ln>
          <a:solidFill>
            <a:schemeClr val="accent1">
              <a:lumMod val="60000"/>
              <a:lumOff val="40000"/>
            </a:schemeClr>
          </a:solidFill>
        </a:ln>
      </dgm:spPr>
      <dgm:t>
        <a:bodyPr/>
        <a:lstStyle/>
        <a:p>
          <a:r>
            <a:rPr lang="ru-RU" sz="1200" b="1" dirty="0" smtClean="0">
              <a:solidFill>
                <a:schemeClr val="accent6">
                  <a:lumMod val="50000"/>
                </a:schemeClr>
              </a:solidFill>
            </a:rPr>
            <a:t>Благоустройство территории Ермаковского сельского поселения(1430,4 </a:t>
          </a:r>
          <a:r>
            <a:rPr lang="ru-RU" sz="1200" b="1" dirty="0" err="1" smtClean="0">
              <a:solidFill>
                <a:schemeClr val="accent6">
                  <a:lumMod val="50000"/>
                </a:schemeClr>
              </a:solidFill>
            </a:rPr>
            <a:t>тыс.руб</a:t>
          </a:r>
          <a:r>
            <a:rPr lang="ru-RU" sz="1200" b="1" dirty="0" smtClean="0">
              <a:solidFill>
                <a:schemeClr val="accent6">
                  <a:lumMod val="50000"/>
                </a:schemeClr>
              </a:solidFill>
            </a:rPr>
            <a:t>.) </a:t>
          </a:r>
          <a:endParaRPr lang="ru-RU" sz="1200" b="1" dirty="0">
            <a:solidFill>
              <a:schemeClr val="accent6">
                <a:lumMod val="50000"/>
              </a:schemeClr>
            </a:solidFill>
          </a:endParaRPr>
        </a:p>
      </dgm:t>
    </dgm:pt>
    <dgm:pt modelId="{137D8F3E-D764-43FA-AD99-1C422A1ED02F}" type="sibTrans" cxnId="{6D8C8D9F-FDBC-4AD7-B5B9-E1E897036E72}">
      <dgm:prSet/>
      <dgm:spPr/>
      <dgm:t>
        <a:bodyPr/>
        <a:lstStyle/>
        <a:p>
          <a:endParaRPr lang="ru-RU"/>
        </a:p>
      </dgm:t>
    </dgm:pt>
    <dgm:pt modelId="{73C6BFD1-FE03-4C90-A982-B0C6D44A26E6}" type="parTrans" cxnId="{6D8C8D9F-FDBC-4AD7-B5B9-E1E897036E72}">
      <dgm:prSet/>
      <dgm:spPr/>
      <dgm:t>
        <a:bodyPr/>
        <a:lstStyle/>
        <a:p>
          <a:endParaRPr lang="ru-RU"/>
        </a:p>
      </dgm:t>
    </dgm:pt>
    <dgm:pt modelId="{7C813FBF-58CF-4A73-87FA-DF37F9325225}">
      <dgm:prSet phldrT="[Текст]"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>
        <a:solidFill>
          <a:schemeClr val="accent2">
            <a:lumMod val="40000"/>
            <a:lumOff val="60000"/>
          </a:schemeClr>
        </a:solidFill>
      </dgm:spPr>
      <dgm:t>
        <a:bodyPr/>
        <a:lstStyle/>
        <a:p>
          <a:r>
            <a:rPr lang="ru-RU" sz="1800" b="1" dirty="0" smtClean="0">
              <a:solidFill>
                <a:schemeClr val="accent6">
                  <a:lumMod val="50000"/>
                </a:schemeClr>
              </a:solidFill>
            </a:rPr>
            <a:t>Непрограммные расходы </a:t>
          </a:r>
          <a:r>
            <a:rPr lang="ru-RU" sz="2000" b="1" dirty="0" smtClean="0">
              <a:solidFill>
                <a:schemeClr val="accent6">
                  <a:lumMod val="50000"/>
                </a:schemeClr>
              </a:solidFill>
            </a:rPr>
            <a:t>(4581,3</a:t>
          </a:r>
          <a:r>
            <a:rPr lang="ru-RU" sz="1600" b="1" dirty="0" smtClean="0">
              <a:solidFill>
                <a:schemeClr val="accent6">
                  <a:lumMod val="50000"/>
                </a:schemeClr>
              </a:solidFill>
            </a:rPr>
            <a:t> тыс. рублей</a:t>
          </a:r>
          <a:r>
            <a:rPr lang="ru-RU" sz="2000" b="1" dirty="0" smtClean="0">
              <a:solidFill>
                <a:schemeClr val="accent6">
                  <a:lumMod val="50000"/>
                </a:schemeClr>
              </a:solidFill>
            </a:rPr>
            <a:t>)</a:t>
          </a:r>
          <a:endParaRPr lang="ru-RU" sz="2000" b="1" dirty="0">
            <a:solidFill>
              <a:schemeClr val="accent6">
                <a:lumMod val="50000"/>
              </a:schemeClr>
            </a:solidFill>
          </a:endParaRPr>
        </a:p>
      </dgm:t>
    </dgm:pt>
    <dgm:pt modelId="{34D7B0A4-D7EC-4184-9B0A-56FE1F3B2A7B}" type="sibTrans" cxnId="{B12500B9-99E6-433B-8E01-04C061A28F73}">
      <dgm:prSet/>
      <dgm:spPr/>
      <dgm:t>
        <a:bodyPr/>
        <a:lstStyle/>
        <a:p>
          <a:endParaRPr lang="ru-RU" b="1">
            <a:solidFill>
              <a:schemeClr val="accent6">
                <a:lumMod val="50000"/>
              </a:schemeClr>
            </a:solidFill>
          </a:endParaRPr>
        </a:p>
      </dgm:t>
    </dgm:pt>
    <dgm:pt modelId="{329DA98C-6586-4BE0-AB51-1D0BDEBDC4A1}" type="parTrans" cxnId="{B12500B9-99E6-433B-8E01-04C061A28F73}">
      <dgm:prSet/>
      <dgm:spPr>
        <a:ln>
          <a:solidFill>
            <a:schemeClr val="accent1"/>
          </a:solidFill>
        </a:ln>
      </dgm:spPr>
      <dgm:t>
        <a:bodyPr/>
        <a:lstStyle/>
        <a:p>
          <a:endParaRPr lang="ru-RU" b="1">
            <a:solidFill>
              <a:schemeClr val="accent6">
                <a:lumMod val="50000"/>
              </a:schemeClr>
            </a:solidFill>
          </a:endParaRPr>
        </a:p>
      </dgm:t>
    </dgm:pt>
    <dgm:pt modelId="{D15B9808-244C-474E-9825-4860E6556DE2}">
      <dgm:prSet custT="1"/>
      <dgm:spPr>
        <a:solidFill>
          <a:srgbClr val="FFFF00"/>
        </a:solidFill>
      </dgm:spPr>
      <dgm:t>
        <a:bodyPr/>
        <a:lstStyle/>
        <a:p>
          <a:r>
            <a:rPr lang="ru-RU" sz="1200" b="1" dirty="0" smtClean="0">
              <a:solidFill>
                <a:schemeClr val="accent6">
                  <a:lumMod val="50000"/>
                </a:schemeClr>
              </a:solidFill>
            </a:rPr>
            <a:t>Развитие культуры(2442,6 </a:t>
          </a:r>
          <a:r>
            <a:rPr lang="ru-RU" sz="1200" b="1" dirty="0" err="1" smtClean="0">
              <a:solidFill>
                <a:schemeClr val="accent6">
                  <a:lumMod val="50000"/>
                </a:schemeClr>
              </a:solidFill>
            </a:rPr>
            <a:t>тыс.руб</a:t>
          </a:r>
          <a:r>
            <a:rPr lang="ru-RU" sz="1200" b="1" dirty="0" smtClean="0">
              <a:solidFill>
                <a:schemeClr val="accent6">
                  <a:lumMod val="50000"/>
                </a:schemeClr>
              </a:solidFill>
            </a:rPr>
            <a:t>.)</a:t>
          </a:r>
          <a:endParaRPr lang="ru-RU" sz="1200" b="1" dirty="0">
            <a:solidFill>
              <a:schemeClr val="accent6">
                <a:lumMod val="50000"/>
              </a:schemeClr>
            </a:solidFill>
          </a:endParaRPr>
        </a:p>
      </dgm:t>
    </dgm:pt>
    <dgm:pt modelId="{707468B1-8286-4F41-AA42-CE0823457FC1}" type="sibTrans" cxnId="{345CAC73-BFF5-49A6-B937-1F7961CF75AD}">
      <dgm:prSet/>
      <dgm:spPr/>
      <dgm:t>
        <a:bodyPr/>
        <a:lstStyle/>
        <a:p>
          <a:endParaRPr lang="ru-RU" b="1">
            <a:solidFill>
              <a:schemeClr val="accent6">
                <a:lumMod val="50000"/>
              </a:schemeClr>
            </a:solidFill>
          </a:endParaRPr>
        </a:p>
      </dgm:t>
    </dgm:pt>
    <dgm:pt modelId="{C8980091-D4ED-4869-B5C5-4CDE665A9E0A}" type="parTrans" cxnId="{345CAC73-BFF5-49A6-B937-1F7961CF75AD}">
      <dgm:prSet/>
      <dgm:spPr>
        <a:ln>
          <a:solidFill>
            <a:schemeClr val="accent1">
              <a:lumMod val="60000"/>
              <a:lumOff val="40000"/>
            </a:schemeClr>
          </a:solidFill>
        </a:ln>
      </dgm:spPr>
      <dgm:t>
        <a:bodyPr/>
        <a:lstStyle/>
        <a:p>
          <a:endParaRPr lang="ru-RU" b="1">
            <a:solidFill>
              <a:schemeClr val="accent6">
                <a:lumMod val="50000"/>
              </a:schemeClr>
            </a:solidFill>
          </a:endParaRPr>
        </a:p>
      </dgm:t>
    </dgm:pt>
    <dgm:pt modelId="{4FF4D463-5C56-47C2-801A-AE3EC072053E}" type="pres">
      <dgm:prSet presAssocID="{87EE8C6D-4643-4EC1-AFB2-43D48F0BB048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818E353-3BFF-4E72-B499-B17F27E27E47}" type="pres">
      <dgm:prSet presAssocID="{7BD6B530-1528-424E-9C59-DE5F95367EDC}" presName="root1" presStyleCnt="0"/>
      <dgm:spPr/>
    </dgm:pt>
    <dgm:pt modelId="{D6EC0B0C-1599-4DA9-874C-6FBA94FBF8B3}" type="pres">
      <dgm:prSet presAssocID="{7BD6B530-1528-424E-9C59-DE5F95367EDC}" presName="LevelOneTextNode" presStyleLbl="node0" presStyleIdx="0" presStyleCnt="3" custScaleX="36804" custScaleY="641721" custLinFactNeighborX="-40393" custLinFactNeighborY="-33018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0E5C854C-D619-455A-BBCA-575473A4C784}" type="pres">
      <dgm:prSet presAssocID="{7BD6B530-1528-424E-9C59-DE5F95367EDC}" presName="level2hierChild" presStyleCnt="0"/>
      <dgm:spPr/>
    </dgm:pt>
    <dgm:pt modelId="{6F65CA74-76C5-4548-81A8-CE5F70D3A6EF}" type="pres">
      <dgm:prSet presAssocID="{DC65586A-9B92-40C0-8BFE-CD5888088FF1}" presName="conn2-1" presStyleLbl="parChTrans1D2" presStyleIdx="0" presStyleCnt="1"/>
      <dgm:spPr/>
      <dgm:t>
        <a:bodyPr/>
        <a:lstStyle/>
        <a:p>
          <a:endParaRPr lang="ru-RU"/>
        </a:p>
      </dgm:t>
    </dgm:pt>
    <dgm:pt modelId="{6FDAC32B-9059-4642-BAFD-BA33CE38335C}" type="pres">
      <dgm:prSet presAssocID="{DC65586A-9B92-40C0-8BFE-CD5888088FF1}" presName="connTx" presStyleLbl="parChTrans1D2" presStyleIdx="0" presStyleCnt="1"/>
      <dgm:spPr/>
      <dgm:t>
        <a:bodyPr/>
        <a:lstStyle/>
        <a:p>
          <a:endParaRPr lang="ru-RU"/>
        </a:p>
      </dgm:t>
    </dgm:pt>
    <dgm:pt modelId="{5B49F422-0207-4E16-8FE0-AE02C6164202}" type="pres">
      <dgm:prSet presAssocID="{E81C6B86-E350-4593-9700-208AA6C2CD7F}" presName="root2" presStyleCnt="0"/>
      <dgm:spPr/>
    </dgm:pt>
    <dgm:pt modelId="{C4D6B5FC-21FE-4411-9C7D-AF7FAF48762D}" type="pres">
      <dgm:prSet presAssocID="{E81C6B86-E350-4593-9700-208AA6C2CD7F}" presName="LevelTwoTextNode" presStyleLbl="node2" presStyleIdx="0" presStyleCnt="1" custScaleX="92918" custScaleY="647335" custLinFactNeighborX="-33287" custLinFactNeighborY="-3021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D8303A32-1780-4D87-B717-6DCB80A74CB7}" type="pres">
      <dgm:prSet presAssocID="{E81C6B86-E350-4593-9700-208AA6C2CD7F}" presName="level3hierChild" presStyleCnt="0"/>
      <dgm:spPr/>
    </dgm:pt>
    <dgm:pt modelId="{96D8EE2C-5FAE-4D66-BA9E-06F9EC516651}" type="pres">
      <dgm:prSet presAssocID="{47F1F2CB-3710-4BBF-B40F-83D052FAA2F5}" presName="conn2-1" presStyleLbl="parChTrans1D3" presStyleIdx="0" presStyleCnt="2"/>
      <dgm:spPr/>
      <dgm:t>
        <a:bodyPr/>
        <a:lstStyle/>
        <a:p>
          <a:endParaRPr lang="ru-RU"/>
        </a:p>
      </dgm:t>
    </dgm:pt>
    <dgm:pt modelId="{CA622FF3-8229-41CB-8817-D60DA6F5ADB4}" type="pres">
      <dgm:prSet presAssocID="{47F1F2CB-3710-4BBF-B40F-83D052FAA2F5}" presName="connTx" presStyleLbl="parChTrans1D3" presStyleIdx="0" presStyleCnt="2"/>
      <dgm:spPr/>
      <dgm:t>
        <a:bodyPr/>
        <a:lstStyle/>
        <a:p>
          <a:endParaRPr lang="ru-RU"/>
        </a:p>
      </dgm:t>
    </dgm:pt>
    <dgm:pt modelId="{2DBB469A-B180-418B-BFA1-B5C54C27E93A}" type="pres">
      <dgm:prSet presAssocID="{9A55E3D6-7836-48A8-B56C-96141BEC8148}" presName="root2" presStyleCnt="0"/>
      <dgm:spPr/>
    </dgm:pt>
    <dgm:pt modelId="{B63E864C-E7CE-4555-BF83-ECDF3BF66418}" type="pres">
      <dgm:prSet presAssocID="{9A55E3D6-7836-48A8-B56C-96141BEC8148}" presName="LevelTwoTextNode" presStyleLbl="node3" presStyleIdx="0" presStyleCnt="2" custScaleX="190929" custScaleY="327809" custLinFactY="-6518" custLinFactNeighborX="-30657" custLinFactNeighborY="-10000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A19BC975-C13C-40F1-BD40-1923EB90D2AC}" type="pres">
      <dgm:prSet presAssocID="{9A55E3D6-7836-48A8-B56C-96141BEC8148}" presName="level3hierChild" presStyleCnt="0"/>
      <dgm:spPr/>
    </dgm:pt>
    <dgm:pt modelId="{A1FB6AD0-74B1-463D-83EE-6312792242A7}" type="pres">
      <dgm:prSet presAssocID="{6AFFBB97-E491-4175-8032-3F2B95314297}" presName="conn2-1" presStyleLbl="parChTrans1D4" presStyleIdx="0" presStyleCnt="4"/>
      <dgm:spPr/>
      <dgm:t>
        <a:bodyPr/>
        <a:lstStyle/>
        <a:p>
          <a:endParaRPr lang="ru-RU"/>
        </a:p>
      </dgm:t>
    </dgm:pt>
    <dgm:pt modelId="{0E9E211C-3E36-490A-8EFB-2874C026F3C4}" type="pres">
      <dgm:prSet presAssocID="{6AFFBB97-E491-4175-8032-3F2B95314297}" presName="connTx" presStyleLbl="parChTrans1D4" presStyleIdx="0" presStyleCnt="4"/>
      <dgm:spPr/>
      <dgm:t>
        <a:bodyPr/>
        <a:lstStyle/>
        <a:p>
          <a:endParaRPr lang="ru-RU"/>
        </a:p>
      </dgm:t>
    </dgm:pt>
    <dgm:pt modelId="{85B05A62-4F94-48CF-BFE3-0FB98FBAD28F}" type="pres">
      <dgm:prSet presAssocID="{288A3778-C0CB-4A96-B113-9EF48ED53183}" presName="root2" presStyleCnt="0"/>
      <dgm:spPr/>
    </dgm:pt>
    <dgm:pt modelId="{677BEF8E-B75A-4207-B75C-A58405313C1C}" type="pres">
      <dgm:prSet presAssocID="{288A3778-C0CB-4A96-B113-9EF48ED53183}" presName="LevelTwoTextNode" presStyleLbl="node4" presStyleIdx="0" presStyleCnt="4" custScaleX="262516" custScaleY="135477" custLinFactNeighborX="31840" custLinFactNeighborY="3978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07A27AD2-DD9C-4346-BFF0-54CB75E5DBA0}" type="pres">
      <dgm:prSet presAssocID="{288A3778-C0CB-4A96-B113-9EF48ED53183}" presName="level3hierChild" presStyleCnt="0"/>
      <dgm:spPr/>
    </dgm:pt>
    <dgm:pt modelId="{82FF9FA2-F665-452A-A9BA-6FF1EDE8AF02}" type="pres">
      <dgm:prSet presAssocID="{8960AB01-C4CA-481D-9E77-2C07EA4B72EF}" presName="conn2-1" presStyleLbl="parChTrans1D4" presStyleIdx="1" presStyleCnt="4"/>
      <dgm:spPr/>
      <dgm:t>
        <a:bodyPr/>
        <a:lstStyle/>
        <a:p>
          <a:endParaRPr lang="ru-RU"/>
        </a:p>
      </dgm:t>
    </dgm:pt>
    <dgm:pt modelId="{932C1383-C048-48C4-B2FE-4B7BBF37AC55}" type="pres">
      <dgm:prSet presAssocID="{8960AB01-C4CA-481D-9E77-2C07EA4B72EF}" presName="connTx" presStyleLbl="parChTrans1D4" presStyleIdx="1" presStyleCnt="4"/>
      <dgm:spPr/>
      <dgm:t>
        <a:bodyPr/>
        <a:lstStyle/>
        <a:p>
          <a:endParaRPr lang="ru-RU"/>
        </a:p>
      </dgm:t>
    </dgm:pt>
    <dgm:pt modelId="{9D4A1BAD-A008-4035-AF19-B7F88B93C46D}" type="pres">
      <dgm:prSet presAssocID="{93272420-4AFD-40A3-9371-A5F58093BC38}" presName="root2" presStyleCnt="0"/>
      <dgm:spPr/>
    </dgm:pt>
    <dgm:pt modelId="{9D06CD96-DF01-4CD7-9F5C-505CFD833302}" type="pres">
      <dgm:prSet presAssocID="{93272420-4AFD-40A3-9371-A5F58093BC38}" presName="LevelTwoTextNode" presStyleLbl="node4" presStyleIdx="1" presStyleCnt="4" custScaleX="256334" custScaleY="102891" custLinFactNeighborX="35816" custLinFactNeighborY="50807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4153CC18-5F82-4484-95D7-4690D5990298}" type="pres">
      <dgm:prSet presAssocID="{93272420-4AFD-40A3-9371-A5F58093BC38}" presName="level3hierChild" presStyleCnt="0"/>
      <dgm:spPr/>
    </dgm:pt>
    <dgm:pt modelId="{CD2FBED0-4F43-4A23-9B7B-6BBA3F5DD1A7}" type="pres">
      <dgm:prSet presAssocID="{FBA2B4A0-BECB-402F-95AC-9A02D4E2B609}" presName="conn2-1" presStyleLbl="parChTrans1D4" presStyleIdx="2" presStyleCnt="4"/>
      <dgm:spPr/>
      <dgm:t>
        <a:bodyPr/>
        <a:lstStyle/>
        <a:p>
          <a:endParaRPr lang="ru-RU"/>
        </a:p>
      </dgm:t>
    </dgm:pt>
    <dgm:pt modelId="{D6D3C369-73BF-484E-9E8C-86F6A6201D0F}" type="pres">
      <dgm:prSet presAssocID="{FBA2B4A0-BECB-402F-95AC-9A02D4E2B609}" presName="connTx" presStyleLbl="parChTrans1D4" presStyleIdx="2" presStyleCnt="4"/>
      <dgm:spPr/>
      <dgm:t>
        <a:bodyPr/>
        <a:lstStyle/>
        <a:p>
          <a:endParaRPr lang="ru-RU"/>
        </a:p>
      </dgm:t>
    </dgm:pt>
    <dgm:pt modelId="{A0C5058D-C56C-4C0C-B364-7877FA6D5833}" type="pres">
      <dgm:prSet presAssocID="{802EB448-9D4A-4820-939C-3051841177D4}" presName="root2" presStyleCnt="0"/>
      <dgm:spPr/>
    </dgm:pt>
    <dgm:pt modelId="{04D346C5-01FF-4444-A7A0-C4205521BE65}" type="pres">
      <dgm:prSet presAssocID="{802EB448-9D4A-4820-939C-3051841177D4}" presName="LevelTwoTextNode" presStyleLbl="node4" presStyleIdx="2" presStyleCnt="4" custScaleX="257958" custScaleY="103326" custLinFactNeighborX="34273" custLinFactNeighborY="6303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86DFB9F9-0198-4F0D-AD44-38FECEFB773F}" type="pres">
      <dgm:prSet presAssocID="{802EB448-9D4A-4820-939C-3051841177D4}" presName="level3hierChild" presStyleCnt="0"/>
      <dgm:spPr/>
    </dgm:pt>
    <dgm:pt modelId="{2D86C80B-747A-4F4E-830A-D0E492BC47F5}" type="pres">
      <dgm:prSet presAssocID="{C8980091-D4ED-4869-B5C5-4CDE665A9E0A}" presName="conn2-1" presStyleLbl="parChTrans1D4" presStyleIdx="3" presStyleCnt="4"/>
      <dgm:spPr/>
      <dgm:t>
        <a:bodyPr/>
        <a:lstStyle/>
        <a:p>
          <a:endParaRPr lang="ru-RU"/>
        </a:p>
      </dgm:t>
    </dgm:pt>
    <dgm:pt modelId="{372B26B5-E04A-45B7-8707-5FABE77A49A9}" type="pres">
      <dgm:prSet presAssocID="{C8980091-D4ED-4869-B5C5-4CDE665A9E0A}" presName="connTx" presStyleLbl="parChTrans1D4" presStyleIdx="3" presStyleCnt="4"/>
      <dgm:spPr/>
      <dgm:t>
        <a:bodyPr/>
        <a:lstStyle/>
        <a:p>
          <a:endParaRPr lang="ru-RU"/>
        </a:p>
      </dgm:t>
    </dgm:pt>
    <dgm:pt modelId="{4EEC8238-AA6D-48ED-A50F-B8FE4B676430}" type="pres">
      <dgm:prSet presAssocID="{D15B9808-244C-474E-9825-4860E6556DE2}" presName="root2" presStyleCnt="0"/>
      <dgm:spPr/>
    </dgm:pt>
    <dgm:pt modelId="{16DCF74A-043A-4059-BA15-767E0E0CAEC4}" type="pres">
      <dgm:prSet presAssocID="{D15B9808-244C-474E-9825-4860E6556DE2}" presName="LevelTwoTextNode" presStyleLbl="node4" presStyleIdx="3" presStyleCnt="4" custScaleX="252577" custScaleY="161330" custLinFactY="100000" custLinFactNeighborX="37383" custLinFactNeighborY="17288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96F46AC6-6217-420D-A8D2-D0FF74CBDC0C}" type="pres">
      <dgm:prSet presAssocID="{D15B9808-244C-474E-9825-4860E6556DE2}" presName="level3hierChild" presStyleCnt="0"/>
      <dgm:spPr/>
    </dgm:pt>
    <dgm:pt modelId="{9FC78266-470C-4C89-963C-B82E522FE349}" type="pres">
      <dgm:prSet presAssocID="{329DA98C-6586-4BE0-AB51-1D0BDEBDC4A1}" presName="conn2-1" presStyleLbl="parChTrans1D3" presStyleIdx="1" presStyleCnt="2"/>
      <dgm:spPr/>
      <dgm:t>
        <a:bodyPr/>
        <a:lstStyle/>
        <a:p>
          <a:endParaRPr lang="ru-RU"/>
        </a:p>
      </dgm:t>
    </dgm:pt>
    <dgm:pt modelId="{C94CB734-3F60-4813-BE0D-6A2373CBF0FB}" type="pres">
      <dgm:prSet presAssocID="{329DA98C-6586-4BE0-AB51-1D0BDEBDC4A1}" presName="connTx" presStyleLbl="parChTrans1D3" presStyleIdx="1" presStyleCnt="2"/>
      <dgm:spPr/>
      <dgm:t>
        <a:bodyPr/>
        <a:lstStyle/>
        <a:p>
          <a:endParaRPr lang="ru-RU"/>
        </a:p>
      </dgm:t>
    </dgm:pt>
    <dgm:pt modelId="{01A15F10-5BAE-4525-A94A-24EB92958542}" type="pres">
      <dgm:prSet presAssocID="{7C813FBF-58CF-4A73-87FA-DF37F9325225}" presName="root2" presStyleCnt="0"/>
      <dgm:spPr/>
    </dgm:pt>
    <dgm:pt modelId="{427C4B16-7527-4090-97B8-5E1FCFA72225}" type="pres">
      <dgm:prSet presAssocID="{7C813FBF-58CF-4A73-87FA-DF37F9325225}" presName="LevelTwoTextNode" presStyleLbl="node3" presStyleIdx="1" presStyleCnt="2" custScaleX="193419" custScaleY="181050" custLinFactNeighborX="-31066" custLinFactNeighborY="-1700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A2D6FE54-3839-41BD-9DF3-83927780CAC4}" type="pres">
      <dgm:prSet presAssocID="{7C813FBF-58CF-4A73-87FA-DF37F9325225}" presName="level3hierChild" presStyleCnt="0"/>
      <dgm:spPr/>
    </dgm:pt>
    <dgm:pt modelId="{FB5F48BF-6D30-44F3-81E8-B313C21BEC79}" type="pres">
      <dgm:prSet presAssocID="{B383DEC2-A9F2-430F-BE83-BB12DD0C0143}" presName="root1" presStyleCnt="0"/>
      <dgm:spPr/>
    </dgm:pt>
    <dgm:pt modelId="{76ADBFC7-16CB-466C-BC32-9534CE07DAF0}" type="pres">
      <dgm:prSet presAssocID="{B383DEC2-A9F2-430F-BE83-BB12DD0C0143}" presName="LevelOneTextNode" presStyleLbl="node0" presStyleIdx="1" presStyleCnt="3" custScaleX="252958" custScaleY="174055" custLinFactX="200000" custLinFactY="-100000" custLinFactNeighborX="275460" custLinFactNeighborY="-151755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906A24BD-6552-4914-B713-A2B3A51BF2DE}" type="pres">
      <dgm:prSet presAssocID="{B383DEC2-A9F2-430F-BE83-BB12DD0C0143}" presName="level2hierChild" presStyleCnt="0"/>
      <dgm:spPr/>
    </dgm:pt>
    <dgm:pt modelId="{CD738A88-207B-4C8E-ACA0-DBFF07DE0DBC}" type="pres">
      <dgm:prSet presAssocID="{C3C361D1-49BD-4B59-8715-C24BF5FB9AF2}" presName="root1" presStyleCnt="0"/>
      <dgm:spPr/>
    </dgm:pt>
    <dgm:pt modelId="{6BF29830-075C-42AF-9040-B4471F241E00}" type="pres">
      <dgm:prSet presAssocID="{C3C361D1-49BD-4B59-8715-C24BF5FB9AF2}" presName="LevelOneTextNode" presStyleLbl="node0" presStyleIdx="2" presStyleCnt="3" custScaleX="250532" custScaleY="107316" custLinFactX="200000" custLinFactNeighborX="276955" custLinFactNeighborY="-57218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A3321A72-CC8F-4526-9300-F8CFF31AE2E2}" type="pres">
      <dgm:prSet presAssocID="{C3C361D1-49BD-4B59-8715-C24BF5FB9AF2}" presName="level2hierChild" presStyleCnt="0"/>
      <dgm:spPr/>
    </dgm:pt>
  </dgm:ptLst>
  <dgm:cxnLst>
    <dgm:cxn modelId="{345CAC73-BFF5-49A6-B937-1F7961CF75AD}" srcId="{9A55E3D6-7836-48A8-B56C-96141BEC8148}" destId="{D15B9808-244C-474E-9825-4860E6556DE2}" srcOrd="3" destOrd="0" parTransId="{C8980091-D4ED-4869-B5C5-4CDE665A9E0A}" sibTransId="{707468B1-8286-4F41-AA42-CE0823457FC1}"/>
    <dgm:cxn modelId="{DD8FBE54-6A59-4AE5-9378-FD2DF4882437}" type="presOf" srcId="{802EB448-9D4A-4820-939C-3051841177D4}" destId="{04D346C5-01FF-4444-A7A0-C4205521BE65}" srcOrd="0" destOrd="0" presId="urn:microsoft.com/office/officeart/2005/8/layout/hierarchy2"/>
    <dgm:cxn modelId="{B12500B9-99E6-433B-8E01-04C061A28F73}" srcId="{E81C6B86-E350-4593-9700-208AA6C2CD7F}" destId="{7C813FBF-58CF-4A73-87FA-DF37F9325225}" srcOrd="1" destOrd="0" parTransId="{329DA98C-6586-4BE0-AB51-1D0BDEBDC4A1}" sibTransId="{34D7B0A4-D7EC-4184-9B0A-56FE1F3B2A7B}"/>
    <dgm:cxn modelId="{5FBCAF87-6BFE-4297-8CA5-641B97FAE06A}" srcId="{7BD6B530-1528-424E-9C59-DE5F95367EDC}" destId="{E81C6B86-E350-4593-9700-208AA6C2CD7F}" srcOrd="0" destOrd="0" parTransId="{DC65586A-9B92-40C0-8BFE-CD5888088FF1}" sibTransId="{6B49873E-92FE-4D18-B499-310B906302DD}"/>
    <dgm:cxn modelId="{3329012C-8F8A-4C8A-9A28-91A3EBE645B0}" type="presOf" srcId="{47F1F2CB-3710-4BBF-B40F-83D052FAA2F5}" destId="{96D8EE2C-5FAE-4D66-BA9E-06F9EC516651}" srcOrd="0" destOrd="0" presId="urn:microsoft.com/office/officeart/2005/8/layout/hierarchy2"/>
    <dgm:cxn modelId="{EDB3AD7A-92D9-41BE-835B-2990C76712B5}" type="presOf" srcId="{DC65586A-9B92-40C0-8BFE-CD5888088FF1}" destId="{6F65CA74-76C5-4548-81A8-CE5F70D3A6EF}" srcOrd="0" destOrd="0" presId="urn:microsoft.com/office/officeart/2005/8/layout/hierarchy2"/>
    <dgm:cxn modelId="{BA3C6936-FF0F-4F73-BAD7-9B617D2909C1}" srcId="{87EE8C6D-4643-4EC1-AFB2-43D48F0BB048}" destId="{7BD6B530-1528-424E-9C59-DE5F95367EDC}" srcOrd="0" destOrd="0" parTransId="{0979FB5E-2B9C-4078-958E-B9DDC7E5F600}" sibTransId="{D64D85E6-8EAE-49AD-A136-D45AAABC3C25}"/>
    <dgm:cxn modelId="{AB9D062F-AF55-48B9-9FD3-1BA740D6CCBB}" type="presOf" srcId="{6AFFBB97-E491-4175-8032-3F2B95314297}" destId="{A1FB6AD0-74B1-463D-83EE-6312792242A7}" srcOrd="0" destOrd="0" presId="urn:microsoft.com/office/officeart/2005/8/layout/hierarchy2"/>
    <dgm:cxn modelId="{7D03660B-A174-4C05-A499-900700E5FA22}" type="presOf" srcId="{8960AB01-C4CA-481D-9E77-2C07EA4B72EF}" destId="{932C1383-C048-48C4-B2FE-4B7BBF37AC55}" srcOrd="1" destOrd="0" presId="urn:microsoft.com/office/officeart/2005/8/layout/hierarchy2"/>
    <dgm:cxn modelId="{2E93884B-DD45-4599-8665-DF4CE6DFDE2B}" type="presOf" srcId="{E81C6B86-E350-4593-9700-208AA6C2CD7F}" destId="{C4D6B5FC-21FE-4411-9C7D-AF7FAF48762D}" srcOrd="0" destOrd="0" presId="urn:microsoft.com/office/officeart/2005/8/layout/hierarchy2"/>
    <dgm:cxn modelId="{265FB390-CD4F-4EE2-8E8F-8EB47C8758A4}" type="presOf" srcId="{87EE8C6D-4643-4EC1-AFB2-43D48F0BB048}" destId="{4FF4D463-5C56-47C2-801A-AE3EC072053E}" srcOrd="0" destOrd="0" presId="urn:microsoft.com/office/officeart/2005/8/layout/hierarchy2"/>
    <dgm:cxn modelId="{2ACA1B5B-5150-47D6-AEBD-3D28912D4067}" type="presOf" srcId="{D15B9808-244C-474E-9825-4860E6556DE2}" destId="{16DCF74A-043A-4059-BA15-767E0E0CAEC4}" srcOrd="0" destOrd="0" presId="urn:microsoft.com/office/officeart/2005/8/layout/hierarchy2"/>
    <dgm:cxn modelId="{DBA5B61D-0DDE-4F55-A419-6A264B8F367E}" srcId="{87EE8C6D-4643-4EC1-AFB2-43D48F0BB048}" destId="{C3C361D1-49BD-4B59-8715-C24BF5FB9AF2}" srcOrd="2" destOrd="0" parTransId="{6989E123-F4FD-450C-BBCD-1BC51825B050}" sibTransId="{8FB8FB7F-B6B8-484B-916A-97B5E8909B6A}"/>
    <dgm:cxn modelId="{6A3A6CA6-EE54-4D62-A138-A6DF76A913B1}" type="presOf" srcId="{6AFFBB97-E491-4175-8032-3F2B95314297}" destId="{0E9E211C-3E36-490A-8EFB-2874C026F3C4}" srcOrd="1" destOrd="0" presId="urn:microsoft.com/office/officeart/2005/8/layout/hierarchy2"/>
    <dgm:cxn modelId="{6D8C8D9F-FDBC-4AD7-B5B9-E1E897036E72}" srcId="{87EE8C6D-4643-4EC1-AFB2-43D48F0BB048}" destId="{B383DEC2-A9F2-430F-BE83-BB12DD0C0143}" srcOrd="1" destOrd="0" parTransId="{73C6BFD1-FE03-4C90-A982-B0C6D44A26E6}" sibTransId="{137D8F3E-D764-43FA-AD99-1C422A1ED02F}"/>
    <dgm:cxn modelId="{9BFE3748-C565-4CE6-9A0C-613588DC9A4E}" type="presOf" srcId="{288A3778-C0CB-4A96-B113-9EF48ED53183}" destId="{677BEF8E-B75A-4207-B75C-A58405313C1C}" srcOrd="0" destOrd="0" presId="urn:microsoft.com/office/officeart/2005/8/layout/hierarchy2"/>
    <dgm:cxn modelId="{BB7839C1-5BEB-4091-ADEC-2E3ADD1B76AD}" type="presOf" srcId="{7C813FBF-58CF-4A73-87FA-DF37F9325225}" destId="{427C4B16-7527-4090-97B8-5E1FCFA72225}" srcOrd="0" destOrd="0" presId="urn:microsoft.com/office/officeart/2005/8/layout/hierarchy2"/>
    <dgm:cxn modelId="{796B5B9D-DCE3-4CC4-AA71-0E00A9832153}" srcId="{9A55E3D6-7836-48A8-B56C-96141BEC8148}" destId="{802EB448-9D4A-4820-939C-3051841177D4}" srcOrd="2" destOrd="0" parTransId="{FBA2B4A0-BECB-402F-95AC-9A02D4E2B609}" sibTransId="{6C6ADB76-FE48-4314-BD12-9510AF122CB0}"/>
    <dgm:cxn modelId="{2D514983-662C-4465-A6D0-FFB9355C42E0}" type="presOf" srcId="{8960AB01-C4CA-481D-9E77-2C07EA4B72EF}" destId="{82FF9FA2-F665-452A-A9BA-6FF1EDE8AF02}" srcOrd="0" destOrd="0" presId="urn:microsoft.com/office/officeart/2005/8/layout/hierarchy2"/>
    <dgm:cxn modelId="{C2FA3D8D-C234-4CEA-9CA6-5635FB94FEAE}" type="presOf" srcId="{329DA98C-6586-4BE0-AB51-1D0BDEBDC4A1}" destId="{C94CB734-3F60-4813-BE0D-6A2373CBF0FB}" srcOrd="1" destOrd="0" presId="urn:microsoft.com/office/officeart/2005/8/layout/hierarchy2"/>
    <dgm:cxn modelId="{D5F96018-E362-4C40-988B-45E40F5C23CF}" type="presOf" srcId="{DC65586A-9B92-40C0-8BFE-CD5888088FF1}" destId="{6FDAC32B-9059-4642-BAFD-BA33CE38335C}" srcOrd="1" destOrd="0" presId="urn:microsoft.com/office/officeart/2005/8/layout/hierarchy2"/>
    <dgm:cxn modelId="{8B425D5D-7D1C-492C-97C8-1502AF649AB7}" srcId="{E81C6B86-E350-4593-9700-208AA6C2CD7F}" destId="{9A55E3D6-7836-48A8-B56C-96141BEC8148}" srcOrd="0" destOrd="0" parTransId="{47F1F2CB-3710-4BBF-B40F-83D052FAA2F5}" sibTransId="{70747F96-B798-40A9-B0EB-514241A10E06}"/>
    <dgm:cxn modelId="{A3BFC6EB-4D8B-4B07-A2DC-6EFBCE81A5CB}" type="presOf" srcId="{C8980091-D4ED-4869-B5C5-4CDE665A9E0A}" destId="{372B26B5-E04A-45B7-8707-5FABE77A49A9}" srcOrd="1" destOrd="0" presId="urn:microsoft.com/office/officeart/2005/8/layout/hierarchy2"/>
    <dgm:cxn modelId="{378BCF6A-CCA3-42F9-880B-302160FB4417}" type="presOf" srcId="{9A55E3D6-7836-48A8-B56C-96141BEC8148}" destId="{B63E864C-E7CE-4555-BF83-ECDF3BF66418}" srcOrd="0" destOrd="0" presId="urn:microsoft.com/office/officeart/2005/8/layout/hierarchy2"/>
    <dgm:cxn modelId="{2C0DAFE3-58BF-48DC-A06F-3EAFC90D1F7E}" type="presOf" srcId="{47F1F2CB-3710-4BBF-B40F-83D052FAA2F5}" destId="{CA622FF3-8229-41CB-8817-D60DA6F5ADB4}" srcOrd="1" destOrd="0" presId="urn:microsoft.com/office/officeart/2005/8/layout/hierarchy2"/>
    <dgm:cxn modelId="{ADCC512B-8C7C-4EB0-AA77-6D954E4A6CDF}" type="presOf" srcId="{FBA2B4A0-BECB-402F-95AC-9A02D4E2B609}" destId="{D6D3C369-73BF-484E-9E8C-86F6A6201D0F}" srcOrd="1" destOrd="0" presId="urn:microsoft.com/office/officeart/2005/8/layout/hierarchy2"/>
    <dgm:cxn modelId="{9647CAFB-2D57-4398-B28C-208B2ACADB74}" type="presOf" srcId="{93272420-4AFD-40A3-9371-A5F58093BC38}" destId="{9D06CD96-DF01-4CD7-9F5C-505CFD833302}" srcOrd="0" destOrd="0" presId="urn:microsoft.com/office/officeart/2005/8/layout/hierarchy2"/>
    <dgm:cxn modelId="{3A6382B4-2715-4AF1-8395-CEC8F1E2CF32}" srcId="{9A55E3D6-7836-48A8-B56C-96141BEC8148}" destId="{93272420-4AFD-40A3-9371-A5F58093BC38}" srcOrd="1" destOrd="0" parTransId="{8960AB01-C4CA-481D-9E77-2C07EA4B72EF}" sibTransId="{C937384A-85E4-4653-81D5-8BF08E8E9E0C}"/>
    <dgm:cxn modelId="{4F329886-24BA-4B50-99D4-E8F50863A935}" type="presOf" srcId="{B383DEC2-A9F2-430F-BE83-BB12DD0C0143}" destId="{76ADBFC7-16CB-466C-BC32-9534CE07DAF0}" srcOrd="0" destOrd="0" presId="urn:microsoft.com/office/officeart/2005/8/layout/hierarchy2"/>
    <dgm:cxn modelId="{63F5804C-9C23-47EB-82DE-ABA22FB77DC7}" type="presOf" srcId="{7BD6B530-1528-424E-9C59-DE5F95367EDC}" destId="{D6EC0B0C-1599-4DA9-874C-6FBA94FBF8B3}" srcOrd="0" destOrd="0" presId="urn:microsoft.com/office/officeart/2005/8/layout/hierarchy2"/>
    <dgm:cxn modelId="{D2EFFFC6-0B84-4DDE-AB6F-F045B87F748F}" type="presOf" srcId="{C3C361D1-49BD-4B59-8715-C24BF5FB9AF2}" destId="{6BF29830-075C-42AF-9040-B4471F241E00}" srcOrd="0" destOrd="0" presId="urn:microsoft.com/office/officeart/2005/8/layout/hierarchy2"/>
    <dgm:cxn modelId="{7E7A7CDE-C5AC-4B60-89A2-6385A81781A4}" type="presOf" srcId="{329DA98C-6586-4BE0-AB51-1D0BDEBDC4A1}" destId="{9FC78266-470C-4C89-963C-B82E522FE349}" srcOrd="0" destOrd="0" presId="urn:microsoft.com/office/officeart/2005/8/layout/hierarchy2"/>
    <dgm:cxn modelId="{101F79E5-8CA1-41B1-9028-AA1E897F6BDE}" srcId="{9A55E3D6-7836-48A8-B56C-96141BEC8148}" destId="{288A3778-C0CB-4A96-B113-9EF48ED53183}" srcOrd="0" destOrd="0" parTransId="{6AFFBB97-E491-4175-8032-3F2B95314297}" sibTransId="{6559F9A1-7B14-442E-BE15-C6993554BF27}"/>
    <dgm:cxn modelId="{A1E69F0F-70EA-40E6-924C-B1D83CE975C7}" type="presOf" srcId="{C8980091-D4ED-4869-B5C5-4CDE665A9E0A}" destId="{2D86C80B-747A-4F4E-830A-D0E492BC47F5}" srcOrd="0" destOrd="0" presId="urn:microsoft.com/office/officeart/2005/8/layout/hierarchy2"/>
    <dgm:cxn modelId="{733309F7-A0C1-4A18-AB1F-57CAAE64C823}" type="presOf" srcId="{FBA2B4A0-BECB-402F-95AC-9A02D4E2B609}" destId="{CD2FBED0-4F43-4A23-9B7B-6BBA3F5DD1A7}" srcOrd="0" destOrd="0" presId="urn:microsoft.com/office/officeart/2005/8/layout/hierarchy2"/>
    <dgm:cxn modelId="{FE868ED3-0DE9-44BF-8719-67710B8FF9A2}" type="presParOf" srcId="{4FF4D463-5C56-47C2-801A-AE3EC072053E}" destId="{D818E353-3BFF-4E72-B499-B17F27E27E47}" srcOrd="0" destOrd="0" presId="urn:microsoft.com/office/officeart/2005/8/layout/hierarchy2"/>
    <dgm:cxn modelId="{3AD7D2FE-2CB5-4B38-8A1C-457F320429CF}" type="presParOf" srcId="{D818E353-3BFF-4E72-B499-B17F27E27E47}" destId="{D6EC0B0C-1599-4DA9-874C-6FBA94FBF8B3}" srcOrd="0" destOrd="0" presId="urn:microsoft.com/office/officeart/2005/8/layout/hierarchy2"/>
    <dgm:cxn modelId="{85BDF4C2-20FD-4E61-8412-9171FC824ACD}" type="presParOf" srcId="{D818E353-3BFF-4E72-B499-B17F27E27E47}" destId="{0E5C854C-D619-455A-BBCA-575473A4C784}" srcOrd="1" destOrd="0" presId="urn:microsoft.com/office/officeart/2005/8/layout/hierarchy2"/>
    <dgm:cxn modelId="{C9EB824A-CD1C-4058-B628-949A0A6CB21F}" type="presParOf" srcId="{0E5C854C-D619-455A-BBCA-575473A4C784}" destId="{6F65CA74-76C5-4548-81A8-CE5F70D3A6EF}" srcOrd="0" destOrd="0" presId="urn:microsoft.com/office/officeart/2005/8/layout/hierarchy2"/>
    <dgm:cxn modelId="{12DB5717-3BF6-40AA-917D-0664B66A48CD}" type="presParOf" srcId="{6F65CA74-76C5-4548-81A8-CE5F70D3A6EF}" destId="{6FDAC32B-9059-4642-BAFD-BA33CE38335C}" srcOrd="0" destOrd="0" presId="urn:microsoft.com/office/officeart/2005/8/layout/hierarchy2"/>
    <dgm:cxn modelId="{746536AA-00CC-49E6-8384-420132ADC70D}" type="presParOf" srcId="{0E5C854C-D619-455A-BBCA-575473A4C784}" destId="{5B49F422-0207-4E16-8FE0-AE02C6164202}" srcOrd="1" destOrd="0" presId="urn:microsoft.com/office/officeart/2005/8/layout/hierarchy2"/>
    <dgm:cxn modelId="{59249AAF-5644-4B8D-BE9A-C0E8BDCC1D86}" type="presParOf" srcId="{5B49F422-0207-4E16-8FE0-AE02C6164202}" destId="{C4D6B5FC-21FE-4411-9C7D-AF7FAF48762D}" srcOrd="0" destOrd="0" presId="urn:microsoft.com/office/officeart/2005/8/layout/hierarchy2"/>
    <dgm:cxn modelId="{0DD82181-AB40-43F1-8031-CC959212B327}" type="presParOf" srcId="{5B49F422-0207-4E16-8FE0-AE02C6164202}" destId="{D8303A32-1780-4D87-B717-6DCB80A74CB7}" srcOrd="1" destOrd="0" presId="urn:microsoft.com/office/officeart/2005/8/layout/hierarchy2"/>
    <dgm:cxn modelId="{A18F6C4B-5479-4A44-9B10-7249F4BD0D5B}" type="presParOf" srcId="{D8303A32-1780-4D87-B717-6DCB80A74CB7}" destId="{96D8EE2C-5FAE-4D66-BA9E-06F9EC516651}" srcOrd="0" destOrd="0" presId="urn:microsoft.com/office/officeart/2005/8/layout/hierarchy2"/>
    <dgm:cxn modelId="{7FB49F6D-EA5B-490F-AC4A-EE1AC4DEA0EC}" type="presParOf" srcId="{96D8EE2C-5FAE-4D66-BA9E-06F9EC516651}" destId="{CA622FF3-8229-41CB-8817-D60DA6F5ADB4}" srcOrd="0" destOrd="0" presId="urn:microsoft.com/office/officeart/2005/8/layout/hierarchy2"/>
    <dgm:cxn modelId="{F92F47ED-B0AB-4D43-8B7E-25435729462E}" type="presParOf" srcId="{D8303A32-1780-4D87-B717-6DCB80A74CB7}" destId="{2DBB469A-B180-418B-BFA1-B5C54C27E93A}" srcOrd="1" destOrd="0" presId="urn:microsoft.com/office/officeart/2005/8/layout/hierarchy2"/>
    <dgm:cxn modelId="{99B74632-49C1-465A-8D05-9553DAA3033D}" type="presParOf" srcId="{2DBB469A-B180-418B-BFA1-B5C54C27E93A}" destId="{B63E864C-E7CE-4555-BF83-ECDF3BF66418}" srcOrd="0" destOrd="0" presId="urn:microsoft.com/office/officeart/2005/8/layout/hierarchy2"/>
    <dgm:cxn modelId="{07BA9400-84BB-44C7-B8F8-47BF7B3F1C28}" type="presParOf" srcId="{2DBB469A-B180-418B-BFA1-B5C54C27E93A}" destId="{A19BC975-C13C-40F1-BD40-1923EB90D2AC}" srcOrd="1" destOrd="0" presId="urn:microsoft.com/office/officeart/2005/8/layout/hierarchy2"/>
    <dgm:cxn modelId="{88979D5E-CC0E-4AF6-ABB7-F115668F2D4C}" type="presParOf" srcId="{A19BC975-C13C-40F1-BD40-1923EB90D2AC}" destId="{A1FB6AD0-74B1-463D-83EE-6312792242A7}" srcOrd="0" destOrd="0" presId="urn:microsoft.com/office/officeart/2005/8/layout/hierarchy2"/>
    <dgm:cxn modelId="{3419F574-4AAF-4089-8C1F-7CB1F2CFC0F5}" type="presParOf" srcId="{A1FB6AD0-74B1-463D-83EE-6312792242A7}" destId="{0E9E211C-3E36-490A-8EFB-2874C026F3C4}" srcOrd="0" destOrd="0" presId="urn:microsoft.com/office/officeart/2005/8/layout/hierarchy2"/>
    <dgm:cxn modelId="{6DA2E0E2-3017-4F58-90BE-3BC867BF18FC}" type="presParOf" srcId="{A19BC975-C13C-40F1-BD40-1923EB90D2AC}" destId="{85B05A62-4F94-48CF-BFE3-0FB98FBAD28F}" srcOrd="1" destOrd="0" presId="urn:microsoft.com/office/officeart/2005/8/layout/hierarchy2"/>
    <dgm:cxn modelId="{270B87A1-2AA3-485F-91C6-B7C30C1B2D0F}" type="presParOf" srcId="{85B05A62-4F94-48CF-BFE3-0FB98FBAD28F}" destId="{677BEF8E-B75A-4207-B75C-A58405313C1C}" srcOrd="0" destOrd="0" presId="urn:microsoft.com/office/officeart/2005/8/layout/hierarchy2"/>
    <dgm:cxn modelId="{26FCE534-3100-4D9D-80C9-B071C2AC3577}" type="presParOf" srcId="{85B05A62-4F94-48CF-BFE3-0FB98FBAD28F}" destId="{07A27AD2-DD9C-4346-BFF0-54CB75E5DBA0}" srcOrd="1" destOrd="0" presId="urn:microsoft.com/office/officeart/2005/8/layout/hierarchy2"/>
    <dgm:cxn modelId="{B33ACC67-C325-42D8-A949-1CBF23455D53}" type="presParOf" srcId="{A19BC975-C13C-40F1-BD40-1923EB90D2AC}" destId="{82FF9FA2-F665-452A-A9BA-6FF1EDE8AF02}" srcOrd="2" destOrd="0" presId="urn:microsoft.com/office/officeart/2005/8/layout/hierarchy2"/>
    <dgm:cxn modelId="{567EBDFC-44EF-4F21-B7BE-FE76FCB2FD17}" type="presParOf" srcId="{82FF9FA2-F665-452A-A9BA-6FF1EDE8AF02}" destId="{932C1383-C048-48C4-B2FE-4B7BBF37AC55}" srcOrd="0" destOrd="0" presId="urn:microsoft.com/office/officeart/2005/8/layout/hierarchy2"/>
    <dgm:cxn modelId="{C9CB7F46-123A-40A6-AE01-AE848F339A3B}" type="presParOf" srcId="{A19BC975-C13C-40F1-BD40-1923EB90D2AC}" destId="{9D4A1BAD-A008-4035-AF19-B7F88B93C46D}" srcOrd="3" destOrd="0" presId="urn:microsoft.com/office/officeart/2005/8/layout/hierarchy2"/>
    <dgm:cxn modelId="{1C776717-DF0A-4355-A8B8-9B19F24556D8}" type="presParOf" srcId="{9D4A1BAD-A008-4035-AF19-B7F88B93C46D}" destId="{9D06CD96-DF01-4CD7-9F5C-505CFD833302}" srcOrd="0" destOrd="0" presId="urn:microsoft.com/office/officeart/2005/8/layout/hierarchy2"/>
    <dgm:cxn modelId="{0E0939FE-E509-4292-BBE8-6694E20C608D}" type="presParOf" srcId="{9D4A1BAD-A008-4035-AF19-B7F88B93C46D}" destId="{4153CC18-5F82-4484-95D7-4690D5990298}" srcOrd="1" destOrd="0" presId="urn:microsoft.com/office/officeart/2005/8/layout/hierarchy2"/>
    <dgm:cxn modelId="{5D1A8116-5000-4114-997C-EFB5114BB4DF}" type="presParOf" srcId="{A19BC975-C13C-40F1-BD40-1923EB90D2AC}" destId="{CD2FBED0-4F43-4A23-9B7B-6BBA3F5DD1A7}" srcOrd="4" destOrd="0" presId="urn:microsoft.com/office/officeart/2005/8/layout/hierarchy2"/>
    <dgm:cxn modelId="{85D9E361-4C8E-453B-B5A0-9F4FF3341A4A}" type="presParOf" srcId="{CD2FBED0-4F43-4A23-9B7B-6BBA3F5DD1A7}" destId="{D6D3C369-73BF-484E-9E8C-86F6A6201D0F}" srcOrd="0" destOrd="0" presId="urn:microsoft.com/office/officeart/2005/8/layout/hierarchy2"/>
    <dgm:cxn modelId="{BEE9B7DB-FBFB-4C15-8D0F-54886F73ED23}" type="presParOf" srcId="{A19BC975-C13C-40F1-BD40-1923EB90D2AC}" destId="{A0C5058D-C56C-4C0C-B364-7877FA6D5833}" srcOrd="5" destOrd="0" presId="urn:microsoft.com/office/officeart/2005/8/layout/hierarchy2"/>
    <dgm:cxn modelId="{709F3858-3690-47C1-8033-1A5F41860692}" type="presParOf" srcId="{A0C5058D-C56C-4C0C-B364-7877FA6D5833}" destId="{04D346C5-01FF-4444-A7A0-C4205521BE65}" srcOrd="0" destOrd="0" presId="urn:microsoft.com/office/officeart/2005/8/layout/hierarchy2"/>
    <dgm:cxn modelId="{E7FB8776-D88E-4580-8CBC-F777260D0BDF}" type="presParOf" srcId="{A0C5058D-C56C-4C0C-B364-7877FA6D5833}" destId="{86DFB9F9-0198-4F0D-AD44-38FECEFB773F}" srcOrd="1" destOrd="0" presId="urn:microsoft.com/office/officeart/2005/8/layout/hierarchy2"/>
    <dgm:cxn modelId="{A45B9AB7-D22B-4ECA-9F6F-4DD1A2EFAC7A}" type="presParOf" srcId="{A19BC975-C13C-40F1-BD40-1923EB90D2AC}" destId="{2D86C80B-747A-4F4E-830A-D0E492BC47F5}" srcOrd="6" destOrd="0" presId="urn:microsoft.com/office/officeart/2005/8/layout/hierarchy2"/>
    <dgm:cxn modelId="{9FD5564C-5EF3-4761-BC4B-5B315CA60BC4}" type="presParOf" srcId="{2D86C80B-747A-4F4E-830A-D0E492BC47F5}" destId="{372B26B5-E04A-45B7-8707-5FABE77A49A9}" srcOrd="0" destOrd="0" presId="urn:microsoft.com/office/officeart/2005/8/layout/hierarchy2"/>
    <dgm:cxn modelId="{5B58BD51-ECE0-4911-8831-AF23619CA2B0}" type="presParOf" srcId="{A19BC975-C13C-40F1-BD40-1923EB90D2AC}" destId="{4EEC8238-AA6D-48ED-A50F-B8FE4B676430}" srcOrd="7" destOrd="0" presId="urn:microsoft.com/office/officeart/2005/8/layout/hierarchy2"/>
    <dgm:cxn modelId="{2DCF89C5-F8C1-4A01-B2E9-44A309B804A3}" type="presParOf" srcId="{4EEC8238-AA6D-48ED-A50F-B8FE4B676430}" destId="{16DCF74A-043A-4059-BA15-767E0E0CAEC4}" srcOrd="0" destOrd="0" presId="urn:microsoft.com/office/officeart/2005/8/layout/hierarchy2"/>
    <dgm:cxn modelId="{035E004C-AED5-4FD0-8822-9822E364D799}" type="presParOf" srcId="{4EEC8238-AA6D-48ED-A50F-B8FE4B676430}" destId="{96F46AC6-6217-420D-A8D2-D0FF74CBDC0C}" srcOrd="1" destOrd="0" presId="urn:microsoft.com/office/officeart/2005/8/layout/hierarchy2"/>
    <dgm:cxn modelId="{3DEF58D4-89CF-4A70-A6E7-42FAD71CBC84}" type="presParOf" srcId="{D8303A32-1780-4D87-B717-6DCB80A74CB7}" destId="{9FC78266-470C-4C89-963C-B82E522FE349}" srcOrd="2" destOrd="0" presId="urn:microsoft.com/office/officeart/2005/8/layout/hierarchy2"/>
    <dgm:cxn modelId="{841772FB-3113-4A8D-A819-7444C3FF8ACE}" type="presParOf" srcId="{9FC78266-470C-4C89-963C-B82E522FE349}" destId="{C94CB734-3F60-4813-BE0D-6A2373CBF0FB}" srcOrd="0" destOrd="0" presId="urn:microsoft.com/office/officeart/2005/8/layout/hierarchy2"/>
    <dgm:cxn modelId="{EC3716DB-1725-4BBF-BEFA-1BE92CBAA33A}" type="presParOf" srcId="{D8303A32-1780-4D87-B717-6DCB80A74CB7}" destId="{01A15F10-5BAE-4525-A94A-24EB92958542}" srcOrd="3" destOrd="0" presId="urn:microsoft.com/office/officeart/2005/8/layout/hierarchy2"/>
    <dgm:cxn modelId="{A1200BC3-A394-4E89-99B2-1C58F0E4511D}" type="presParOf" srcId="{01A15F10-5BAE-4525-A94A-24EB92958542}" destId="{427C4B16-7527-4090-97B8-5E1FCFA72225}" srcOrd="0" destOrd="0" presId="urn:microsoft.com/office/officeart/2005/8/layout/hierarchy2"/>
    <dgm:cxn modelId="{311F0CF3-B899-43FB-9184-76B402EB4B15}" type="presParOf" srcId="{01A15F10-5BAE-4525-A94A-24EB92958542}" destId="{A2D6FE54-3839-41BD-9DF3-83927780CAC4}" srcOrd="1" destOrd="0" presId="urn:microsoft.com/office/officeart/2005/8/layout/hierarchy2"/>
    <dgm:cxn modelId="{3265A27A-F8F3-40D9-BF98-05384B115693}" type="presParOf" srcId="{4FF4D463-5C56-47C2-801A-AE3EC072053E}" destId="{FB5F48BF-6D30-44F3-81E8-B313C21BEC79}" srcOrd="1" destOrd="0" presId="urn:microsoft.com/office/officeart/2005/8/layout/hierarchy2"/>
    <dgm:cxn modelId="{FA06E51B-D887-472F-9589-744F604FA09A}" type="presParOf" srcId="{FB5F48BF-6D30-44F3-81E8-B313C21BEC79}" destId="{76ADBFC7-16CB-466C-BC32-9534CE07DAF0}" srcOrd="0" destOrd="0" presId="urn:microsoft.com/office/officeart/2005/8/layout/hierarchy2"/>
    <dgm:cxn modelId="{04C14E00-2675-4C01-9867-50E15E55D599}" type="presParOf" srcId="{FB5F48BF-6D30-44F3-81E8-B313C21BEC79}" destId="{906A24BD-6552-4914-B713-A2B3A51BF2DE}" srcOrd="1" destOrd="0" presId="urn:microsoft.com/office/officeart/2005/8/layout/hierarchy2"/>
    <dgm:cxn modelId="{E812E2BA-70DA-424A-9CAC-76B004A21341}" type="presParOf" srcId="{4FF4D463-5C56-47C2-801A-AE3EC072053E}" destId="{CD738A88-207B-4C8E-ACA0-DBFF07DE0DBC}" srcOrd="2" destOrd="0" presId="urn:microsoft.com/office/officeart/2005/8/layout/hierarchy2"/>
    <dgm:cxn modelId="{D704F24B-9FF7-47C2-9387-91952EE6FFB8}" type="presParOf" srcId="{CD738A88-207B-4C8E-ACA0-DBFF07DE0DBC}" destId="{6BF29830-075C-42AF-9040-B4471F241E00}" srcOrd="0" destOrd="0" presId="urn:microsoft.com/office/officeart/2005/8/layout/hierarchy2"/>
    <dgm:cxn modelId="{1820CDCF-6D27-4EE2-BE1B-6BA5A8AB9C41}" type="presParOf" srcId="{CD738A88-207B-4C8E-ACA0-DBFF07DE0DBC}" destId="{A3321A72-CC8F-4526-9300-F8CFF31AE2E2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7EE8C6D-4643-4EC1-AFB2-43D48F0BB048}" type="doc">
      <dgm:prSet loTypeId="urn:microsoft.com/office/officeart/2005/8/layout/hierarchy2" loCatId="hierarchy" qsTypeId="urn:microsoft.com/office/officeart/2005/8/quickstyle/simple5" qsCatId="simple" csTypeId="urn:microsoft.com/office/officeart/2005/8/colors/accent1_4" csCatId="accent1" phldr="1"/>
      <dgm:spPr/>
      <dgm:t>
        <a:bodyPr/>
        <a:lstStyle/>
        <a:p>
          <a:endParaRPr lang="ru-RU"/>
        </a:p>
      </dgm:t>
    </dgm:pt>
    <dgm:pt modelId="{E81C6B86-E350-4593-9700-208AA6C2CD7F}">
      <dgm:prSet phldrT="[Текст]" custT="1"/>
      <dgm:spPr>
        <a:blipFill rotWithShape="0">
          <a:blip xmlns:r="http://schemas.openxmlformats.org/officeDocument/2006/relationships" r:embed="rId1"/>
          <a:tile tx="0" ty="0" sx="100000" sy="100000" flip="none" algn="tl"/>
        </a:blipFill>
      </dgm:spPr>
      <dgm:t>
        <a:bodyPr vert="vert270"/>
        <a:lstStyle/>
        <a:p>
          <a:r>
            <a:rPr lang="ru-RU" sz="2800" b="1" dirty="0" smtClean="0">
              <a:solidFill>
                <a:schemeClr val="accent6">
                  <a:lumMod val="50000"/>
                </a:schemeClr>
              </a:solidFill>
              <a:effectLst/>
            </a:rPr>
            <a:t>Программные  и непрограммные расходы</a:t>
          </a:r>
          <a:endParaRPr lang="ru-RU" sz="2800" b="1" dirty="0">
            <a:solidFill>
              <a:schemeClr val="accent6">
                <a:lumMod val="50000"/>
              </a:schemeClr>
            </a:solidFill>
            <a:effectLst/>
          </a:endParaRPr>
        </a:p>
      </dgm:t>
    </dgm:pt>
    <dgm:pt modelId="{DC65586A-9B92-40C0-8BFE-CD5888088FF1}" type="parTrans" cxnId="{5FBCAF87-6BFE-4297-8CA5-641B97FAE06A}">
      <dgm:prSet/>
      <dgm:spPr>
        <a:ln>
          <a:solidFill>
            <a:schemeClr val="accent1"/>
          </a:solidFill>
        </a:ln>
      </dgm:spPr>
      <dgm:t>
        <a:bodyPr/>
        <a:lstStyle/>
        <a:p>
          <a:endParaRPr lang="ru-RU" b="1">
            <a:solidFill>
              <a:schemeClr val="accent6">
                <a:lumMod val="50000"/>
              </a:schemeClr>
            </a:solidFill>
          </a:endParaRPr>
        </a:p>
      </dgm:t>
    </dgm:pt>
    <dgm:pt modelId="{6B49873E-92FE-4D18-B499-310B906302DD}" type="sibTrans" cxnId="{5FBCAF87-6BFE-4297-8CA5-641B97FAE06A}">
      <dgm:prSet/>
      <dgm:spPr/>
      <dgm:t>
        <a:bodyPr/>
        <a:lstStyle/>
        <a:p>
          <a:endParaRPr lang="ru-RU" b="1">
            <a:solidFill>
              <a:schemeClr val="accent6">
                <a:lumMod val="50000"/>
              </a:schemeClr>
            </a:solidFill>
          </a:endParaRPr>
        </a:p>
      </dgm:t>
    </dgm:pt>
    <dgm:pt modelId="{7BD6B530-1528-424E-9C59-DE5F95367EDC}">
      <dgm:prSet custT="1"/>
      <dgm:spPr>
        <a:blipFill rotWithShape="0">
          <a:blip xmlns:r="http://schemas.openxmlformats.org/officeDocument/2006/relationships" r:embed="rId2"/>
          <a:tile tx="0" ty="0" sx="100000" sy="100000" flip="none" algn="tl"/>
        </a:blipFill>
      </dgm:spPr>
      <dgm:t>
        <a:bodyPr vert="wordArtVert"/>
        <a:lstStyle/>
        <a:p>
          <a:r>
            <a:rPr lang="ru-RU" sz="3200" b="1" dirty="0" smtClean="0">
              <a:solidFill>
                <a:schemeClr val="accent6">
                  <a:lumMod val="50000"/>
                </a:schemeClr>
              </a:solidFill>
            </a:rPr>
            <a:t>БЮДЖЕТ</a:t>
          </a:r>
          <a:endParaRPr lang="ru-RU" sz="3200" b="1" dirty="0">
            <a:solidFill>
              <a:schemeClr val="accent6">
                <a:lumMod val="50000"/>
              </a:schemeClr>
            </a:solidFill>
          </a:endParaRPr>
        </a:p>
      </dgm:t>
    </dgm:pt>
    <dgm:pt modelId="{0979FB5E-2B9C-4078-958E-B9DDC7E5F600}" type="parTrans" cxnId="{BA3C6936-FF0F-4F73-BAD7-9B617D2909C1}">
      <dgm:prSet/>
      <dgm:spPr/>
      <dgm:t>
        <a:bodyPr/>
        <a:lstStyle/>
        <a:p>
          <a:endParaRPr lang="ru-RU" b="1">
            <a:solidFill>
              <a:schemeClr val="accent6">
                <a:lumMod val="50000"/>
              </a:schemeClr>
            </a:solidFill>
          </a:endParaRPr>
        </a:p>
      </dgm:t>
    </dgm:pt>
    <dgm:pt modelId="{D64D85E6-8EAE-49AD-A136-D45AAABC3C25}" type="sibTrans" cxnId="{BA3C6936-FF0F-4F73-BAD7-9B617D2909C1}">
      <dgm:prSet/>
      <dgm:spPr/>
      <dgm:t>
        <a:bodyPr/>
        <a:lstStyle/>
        <a:p>
          <a:endParaRPr lang="ru-RU" b="1">
            <a:solidFill>
              <a:schemeClr val="accent6">
                <a:lumMod val="50000"/>
              </a:schemeClr>
            </a:solidFill>
          </a:endParaRPr>
        </a:p>
      </dgm:t>
    </dgm:pt>
    <dgm:pt modelId="{9A55E3D6-7836-48A8-B56C-96141BEC8148}">
      <dgm:prSet phldrT="[Текст]" custT="1"/>
      <dgm:spPr>
        <a:solidFill>
          <a:srgbClr val="6DF77D"/>
        </a:solidFill>
      </dgm:spPr>
      <dgm:t>
        <a:bodyPr/>
        <a:lstStyle/>
        <a:p>
          <a:r>
            <a:rPr lang="ru-RU" sz="1800" b="1" dirty="0" smtClean="0">
              <a:solidFill>
                <a:schemeClr val="accent6">
                  <a:lumMod val="50000"/>
                </a:schemeClr>
              </a:solidFill>
            </a:rPr>
            <a:t>Муниципальные программы (3247,3</a:t>
          </a:r>
          <a:r>
            <a:rPr lang="ru-RU" sz="1600" b="1" dirty="0" smtClean="0">
              <a:solidFill>
                <a:schemeClr val="accent6">
                  <a:lumMod val="50000"/>
                </a:schemeClr>
              </a:solidFill>
            </a:rPr>
            <a:t> тыс. рублей</a:t>
          </a:r>
          <a:r>
            <a:rPr lang="ru-RU" sz="1800" b="1" dirty="0" smtClean="0">
              <a:solidFill>
                <a:schemeClr val="accent6">
                  <a:lumMod val="50000"/>
                </a:schemeClr>
              </a:solidFill>
            </a:rPr>
            <a:t>)</a:t>
          </a:r>
          <a:endParaRPr lang="ru-RU" sz="1800" b="1" dirty="0">
            <a:solidFill>
              <a:schemeClr val="accent6">
                <a:lumMod val="50000"/>
              </a:schemeClr>
            </a:solidFill>
          </a:endParaRPr>
        </a:p>
      </dgm:t>
    </dgm:pt>
    <dgm:pt modelId="{70747F96-B798-40A9-B0EB-514241A10E06}" type="sibTrans" cxnId="{8B425D5D-7D1C-492C-97C8-1502AF649AB7}">
      <dgm:prSet/>
      <dgm:spPr/>
      <dgm:t>
        <a:bodyPr/>
        <a:lstStyle/>
        <a:p>
          <a:endParaRPr lang="ru-RU" b="1">
            <a:solidFill>
              <a:schemeClr val="accent6">
                <a:lumMod val="50000"/>
              </a:schemeClr>
            </a:solidFill>
          </a:endParaRPr>
        </a:p>
      </dgm:t>
    </dgm:pt>
    <dgm:pt modelId="{47F1F2CB-3710-4BBF-B40F-83D052FAA2F5}" type="parTrans" cxnId="{8B425D5D-7D1C-492C-97C8-1502AF649AB7}">
      <dgm:prSet/>
      <dgm:spPr>
        <a:ln>
          <a:solidFill>
            <a:schemeClr val="accent1"/>
          </a:solidFill>
        </a:ln>
      </dgm:spPr>
      <dgm:t>
        <a:bodyPr/>
        <a:lstStyle/>
        <a:p>
          <a:endParaRPr lang="ru-RU" b="1">
            <a:solidFill>
              <a:schemeClr val="accent6">
                <a:lumMod val="50000"/>
              </a:schemeClr>
            </a:solidFill>
          </a:endParaRPr>
        </a:p>
      </dgm:t>
    </dgm:pt>
    <dgm:pt modelId="{288A3778-C0CB-4A96-B113-9EF48ED53183}">
      <dgm:prSet phldrT="[Текст]" custT="1"/>
      <dgm:spPr>
        <a:solidFill>
          <a:schemeClr val="tx2">
            <a:lumMod val="40000"/>
            <a:lumOff val="60000"/>
          </a:schemeClr>
        </a:solidFill>
      </dgm:spPr>
      <dgm:t>
        <a:bodyPr/>
        <a:lstStyle/>
        <a:p>
          <a:r>
            <a:rPr lang="ru-RU" sz="1200" b="1" dirty="0" smtClean="0">
              <a:solidFill>
                <a:schemeClr val="accent6">
                  <a:lumMod val="50000"/>
                </a:schemeClr>
              </a:solidFill>
            </a:rPr>
            <a:t>«РАЗВИТИЕ МУНИЦИПАЛЬНОЙ СЛУЖБЫ»(15,0 тыс. рублей)</a:t>
          </a:r>
          <a:endParaRPr lang="ru-RU" sz="1800" b="1" dirty="0">
            <a:solidFill>
              <a:schemeClr val="accent6">
                <a:lumMod val="50000"/>
              </a:schemeClr>
            </a:solidFill>
          </a:endParaRPr>
        </a:p>
      </dgm:t>
    </dgm:pt>
    <dgm:pt modelId="{6559F9A1-7B14-442E-BE15-C6993554BF27}" type="sibTrans" cxnId="{101F79E5-8CA1-41B1-9028-AA1E897F6BDE}">
      <dgm:prSet/>
      <dgm:spPr/>
      <dgm:t>
        <a:bodyPr/>
        <a:lstStyle/>
        <a:p>
          <a:endParaRPr lang="ru-RU" b="1">
            <a:solidFill>
              <a:schemeClr val="accent6">
                <a:lumMod val="50000"/>
              </a:schemeClr>
            </a:solidFill>
          </a:endParaRPr>
        </a:p>
      </dgm:t>
    </dgm:pt>
    <dgm:pt modelId="{6AFFBB97-E491-4175-8032-3F2B95314297}" type="parTrans" cxnId="{101F79E5-8CA1-41B1-9028-AA1E897F6BDE}">
      <dgm:prSet/>
      <dgm:spPr>
        <a:ln>
          <a:solidFill>
            <a:schemeClr val="accent1">
              <a:lumMod val="60000"/>
              <a:lumOff val="40000"/>
            </a:schemeClr>
          </a:solidFill>
        </a:ln>
      </dgm:spPr>
      <dgm:t>
        <a:bodyPr/>
        <a:lstStyle/>
        <a:p>
          <a:endParaRPr lang="ru-RU" b="1">
            <a:solidFill>
              <a:schemeClr val="accent6">
                <a:lumMod val="50000"/>
              </a:schemeClr>
            </a:solidFill>
          </a:endParaRPr>
        </a:p>
      </dgm:t>
    </dgm:pt>
    <dgm:pt modelId="{93272420-4AFD-40A3-9371-A5F58093BC38}">
      <dgm:prSet phldrT="[Текст]" custT="1"/>
      <dgm:spPr>
        <a:solidFill>
          <a:schemeClr val="tx2">
            <a:lumMod val="40000"/>
            <a:lumOff val="60000"/>
          </a:schemeClr>
        </a:solidFill>
      </dgm:spPr>
      <dgm:t>
        <a:bodyPr/>
        <a:lstStyle/>
        <a:p>
          <a:r>
            <a:rPr lang="ru-RU" sz="1200" b="1" dirty="0" smtClean="0">
              <a:solidFill>
                <a:schemeClr val="accent6">
                  <a:lumMod val="50000"/>
                </a:schemeClr>
              </a:solidFill>
            </a:rPr>
            <a:t>«Защита населения и территории от чрезвычайных ситуаций, обеспечение пожарной безопасности и безопасности людей на водных объектах (14,4 тыс. рублей)</a:t>
          </a:r>
          <a:endParaRPr lang="ru-RU" sz="1200" b="1" dirty="0">
            <a:solidFill>
              <a:schemeClr val="accent6">
                <a:lumMod val="50000"/>
              </a:schemeClr>
            </a:solidFill>
          </a:endParaRPr>
        </a:p>
      </dgm:t>
    </dgm:pt>
    <dgm:pt modelId="{C937384A-85E4-4653-81D5-8BF08E8E9E0C}" type="sibTrans" cxnId="{3A6382B4-2715-4AF1-8395-CEC8F1E2CF32}">
      <dgm:prSet/>
      <dgm:spPr/>
      <dgm:t>
        <a:bodyPr/>
        <a:lstStyle/>
        <a:p>
          <a:endParaRPr lang="ru-RU" b="1">
            <a:solidFill>
              <a:schemeClr val="accent6">
                <a:lumMod val="50000"/>
              </a:schemeClr>
            </a:solidFill>
          </a:endParaRPr>
        </a:p>
      </dgm:t>
    </dgm:pt>
    <dgm:pt modelId="{8960AB01-C4CA-481D-9E77-2C07EA4B72EF}" type="parTrans" cxnId="{3A6382B4-2715-4AF1-8395-CEC8F1E2CF32}">
      <dgm:prSet/>
      <dgm:spPr>
        <a:ln>
          <a:solidFill>
            <a:schemeClr val="accent1">
              <a:lumMod val="60000"/>
              <a:lumOff val="40000"/>
            </a:schemeClr>
          </a:solidFill>
        </a:ln>
      </dgm:spPr>
      <dgm:t>
        <a:bodyPr/>
        <a:lstStyle/>
        <a:p>
          <a:endParaRPr lang="ru-RU" b="1">
            <a:solidFill>
              <a:schemeClr val="accent6">
                <a:lumMod val="50000"/>
              </a:schemeClr>
            </a:solidFill>
          </a:endParaRPr>
        </a:p>
      </dgm:t>
    </dgm:pt>
    <dgm:pt modelId="{802EB448-9D4A-4820-939C-3051841177D4}">
      <dgm:prSet custT="1"/>
      <dgm:spPr>
        <a:solidFill>
          <a:schemeClr val="tx2">
            <a:lumMod val="40000"/>
            <a:lumOff val="60000"/>
          </a:schemeClr>
        </a:solidFill>
      </dgm:spPr>
      <dgm:t>
        <a:bodyPr/>
        <a:lstStyle/>
        <a:p>
          <a:r>
            <a:rPr lang="ru-RU" sz="1200" b="1" dirty="0" smtClean="0">
              <a:solidFill>
                <a:schemeClr val="accent6">
                  <a:lumMod val="50000"/>
                </a:schemeClr>
              </a:solidFill>
            </a:rPr>
            <a:t>Обеспечение общественного порядка и противодействие  преступности(6,0тыс. рублей)</a:t>
          </a:r>
          <a:endParaRPr lang="ru-RU" sz="1200" b="1" dirty="0">
            <a:solidFill>
              <a:schemeClr val="accent6">
                <a:lumMod val="50000"/>
              </a:schemeClr>
            </a:solidFill>
          </a:endParaRPr>
        </a:p>
      </dgm:t>
    </dgm:pt>
    <dgm:pt modelId="{6C6ADB76-FE48-4314-BD12-9510AF122CB0}" type="sibTrans" cxnId="{796B5B9D-DCE3-4CC4-AA71-0E00A9832153}">
      <dgm:prSet/>
      <dgm:spPr/>
      <dgm:t>
        <a:bodyPr/>
        <a:lstStyle/>
        <a:p>
          <a:endParaRPr lang="ru-RU" b="1">
            <a:solidFill>
              <a:schemeClr val="accent6">
                <a:lumMod val="50000"/>
              </a:schemeClr>
            </a:solidFill>
          </a:endParaRPr>
        </a:p>
      </dgm:t>
    </dgm:pt>
    <dgm:pt modelId="{FBA2B4A0-BECB-402F-95AC-9A02D4E2B609}" type="parTrans" cxnId="{796B5B9D-DCE3-4CC4-AA71-0E00A9832153}">
      <dgm:prSet/>
      <dgm:spPr>
        <a:ln>
          <a:solidFill>
            <a:schemeClr val="accent1">
              <a:lumMod val="60000"/>
              <a:lumOff val="40000"/>
            </a:schemeClr>
          </a:solidFill>
        </a:ln>
      </dgm:spPr>
      <dgm:t>
        <a:bodyPr/>
        <a:lstStyle/>
        <a:p>
          <a:endParaRPr lang="ru-RU" b="1">
            <a:solidFill>
              <a:schemeClr val="accent6">
                <a:lumMod val="50000"/>
              </a:schemeClr>
            </a:solidFill>
          </a:endParaRPr>
        </a:p>
      </dgm:t>
    </dgm:pt>
    <dgm:pt modelId="{C3C361D1-49BD-4B59-8715-C24BF5FB9AF2}">
      <dgm:prSet phldrT="[Текст]" custT="1"/>
      <dgm:spPr>
        <a:solidFill>
          <a:schemeClr val="tx2">
            <a:lumMod val="40000"/>
            <a:lumOff val="60000"/>
          </a:schemeClr>
        </a:solidFill>
      </dgm:spPr>
      <dgm:t>
        <a:bodyPr/>
        <a:lstStyle/>
        <a:p>
          <a:r>
            <a:rPr lang="ru-RU" sz="1200" b="1" dirty="0" smtClean="0">
              <a:solidFill>
                <a:schemeClr val="accent6">
                  <a:lumMod val="50000"/>
                </a:schemeClr>
              </a:solidFill>
            </a:rPr>
            <a:t>Развитие физической культуры и спорта (73,0 тыс. рублей)</a:t>
          </a:r>
          <a:endParaRPr lang="ru-RU" sz="1200" b="1" dirty="0">
            <a:solidFill>
              <a:schemeClr val="accent6">
                <a:lumMod val="50000"/>
              </a:schemeClr>
            </a:solidFill>
          </a:endParaRPr>
        </a:p>
      </dgm:t>
    </dgm:pt>
    <dgm:pt modelId="{8FB8FB7F-B6B8-484B-916A-97B5E8909B6A}" type="sibTrans" cxnId="{DBA5B61D-0DDE-4F55-A419-6A264B8F367E}">
      <dgm:prSet/>
      <dgm:spPr/>
      <dgm:t>
        <a:bodyPr/>
        <a:lstStyle/>
        <a:p>
          <a:endParaRPr lang="ru-RU"/>
        </a:p>
      </dgm:t>
    </dgm:pt>
    <dgm:pt modelId="{6989E123-F4FD-450C-BBCD-1BC51825B050}" type="parTrans" cxnId="{DBA5B61D-0DDE-4F55-A419-6A264B8F367E}">
      <dgm:prSet/>
      <dgm:spPr/>
      <dgm:t>
        <a:bodyPr/>
        <a:lstStyle/>
        <a:p>
          <a:endParaRPr lang="ru-RU"/>
        </a:p>
      </dgm:t>
    </dgm:pt>
    <dgm:pt modelId="{B383DEC2-A9F2-430F-BE83-BB12DD0C0143}">
      <dgm:prSet phldrT="[Текст]" custT="1"/>
      <dgm:spPr>
        <a:solidFill>
          <a:schemeClr val="tx2">
            <a:lumMod val="40000"/>
            <a:lumOff val="60000"/>
          </a:schemeClr>
        </a:solidFill>
        <a:ln>
          <a:solidFill>
            <a:schemeClr val="accent1">
              <a:lumMod val="60000"/>
              <a:lumOff val="40000"/>
            </a:schemeClr>
          </a:solidFill>
        </a:ln>
      </dgm:spPr>
      <dgm:t>
        <a:bodyPr/>
        <a:lstStyle/>
        <a:p>
          <a:r>
            <a:rPr lang="ru-RU" sz="1200" b="1" dirty="0" smtClean="0">
              <a:solidFill>
                <a:schemeClr val="accent6">
                  <a:lumMod val="50000"/>
                </a:schemeClr>
              </a:solidFill>
            </a:rPr>
            <a:t> Благоустройство территории Ермаковского сельского поселения(668,3тыс. рублей) </a:t>
          </a:r>
          <a:endParaRPr lang="ru-RU" sz="1200" b="1" dirty="0">
            <a:solidFill>
              <a:schemeClr val="accent6">
                <a:lumMod val="50000"/>
              </a:schemeClr>
            </a:solidFill>
          </a:endParaRPr>
        </a:p>
      </dgm:t>
    </dgm:pt>
    <dgm:pt modelId="{137D8F3E-D764-43FA-AD99-1C422A1ED02F}" type="sibTrans" cxnId="{6D8C8D9F-FDBC-4AD7-B5B9-E1E897036E72}">
      <dgm:prSet/>
      <dgm:spPr/>
      <dgm:t>
        <a:bodyPr/>
        <a:lstStyle/>
        <a:p>
          <a:endParaRPr lang="ru-RU"/>
        </a:p>
      </dgm:t>
    </dgm:pt>
    <dgm:pt modelId="{73C6BFD1-FE03-4C90-A982-B0C6D44A26E6}" type="parTrans" cxnId="{6D8C8D9F-FDBC-4AD7-B5B9-E1E897036E72}">
      <dgm:prSet/>
      <dgm:spPr/>
      <dgm:t>
        <a:bodyPr/>
        <a:lstStyle/>
        <a:p>
          <a:endParaRPr lang="ru-RU"/>
        </a:p>
      </dgm:t>
    </dgm:pt>
    <dgm:pt modelId="{7C813FBF-58CF-4A73-87FA-DF37F9325225}">
      <dgm:prSet phldrT="[Текст]" custT="1"/>
      <dgm:spPr>
        <a:solidFill>
          <a:srgbClr val="6DF77D"/>
        </a:solidFill>
      </dgm:spPr>
      <dgm:t>
        <a:bodyPr/>
        <a:lstStyle/>
        <a:p>
          <a:r>
            <a:rPr lang="ru-RU" sz="1800" b="1" dirty="0" smtClean="0">
              <a:solidFill>
                <a:schemeClr val="accent6">
                  <a:lumMod val="50000"/>
                </a:schemeClr>
              </a:solidFill>
            </a:rPr>
            <a:t>Непрограммные расходы </a:t>
          </a:r>
          <a:r>
            <a:rPr lang="ru-RU" sz="2000" b="1" dirty="0" smtClean="0">
              <a:solidFill>
                <a:schemeClr val="accent6">
                  <a:lumMod val="50000"/>
                </a:schemeClr>
              </a:solidFill>
            </a:rPr>
            <a:t>(4283,2</a:t>
          </a:r>
          <a:r>
            <a:rPr lang="ru-RU" sz="1600" b="1" dirty="0" smtClean="0">
              <a:solidFill>
                <a:schemeClr val="accent6">
                  <a:lumMod val="50000"/>
                </a:schemeClr>
              </a:solidFill>
            </a:rPr>
            <a:t> тыс. рублей</a:t>
          </a:r>
          <a:r>
            <a:rPr lang="ru-RU" sz="2000" b="1" dirty="0" smtClean="0">
              <a:solidFill>
                <a:schemeClr val="accent6">
                  <a:lumMod val="50000"/>
                </a:schemeClr>
              </a:solidFill>
            </a:rPr>
            <a:t>)</a:t>
          </a:r>
          <a:endParaRPr lang="ru-RU" sz="2000" b="1" dirty="0">
            <a:solidFill>
              <a:schemeClr val="accent6">
                <a:lumMod val="50000"/>
              </a:schemeClr>
            </a:solidFill>
          </a:endParaRPr>
        </a:p>
      </dgm:t>
    </dgm:pt>
    <dgm:pt modelId="{34D7B0A4-D7EC-4184-9B0A-56FE1F3B2A7B}" type="sibTrans" cxnId="{B12500B9-99E6-433B-8E01-04C061A28F73}">
      <dgm:prSet/>
      <dgm:spPr/>
      <dgm:t>
        <a:bodyPr/>
        <a:lstStyle/>
        <a:p>
          <a:endParaRPr lang="ru-RU" b="1">
            <a:solidFill>
              <a:schemeClr val="accent6">
                <a:lumMod val="50000"/>
              </a:schemeClr>
            </a:solidFill>
          </a:endParaRPr>
        </a:p>
      </dgm:t>
    </dgm:pt>
    <dgm:pt modelId="{329DA98C-6586-4BE0-AB51-1D0BDEBDC4A1}" type="parTrans" cxnId="{B12500B9-99E6-433B-8E01-04C061A28F73}">
      <dgm:prSet/>
      <dgm:spPr>
        <a:ln>
          <a:solidFill>
            <a:schemeClr val="accent1"/>
          </a:solidFill>
        </a:ln>
      </dgm:spPr>
      <dgm:t>
        <a:bodyPr/>
        <a:lstStyle/>
        <a:p>
          <a:endParaRPr lang="ru-RU" b="1">
            <a:solidFill>
              <a:schemeClr val="accent6">
                <a:lumMod val="50000"/>
              </a:schemeClr>
            </a:solidFill>
          </a:endParaRPr>
        </a:p>
      </dgm:t>
    </dgm:pt>
    <dgm:pt modelId="{D15B9808-244C-474E-9825-4860E6556DE2}">
      <dgm:prSet custT="1"/>
      <dgm:spPr>
        <a:solidFill>
          <a:schemeClr val="tx2">
            <a:lumMod val="40000"/>
            <a:lumOff val="60000"/>
          </a:schemeClr>
        </a:solidFill>
      </dgm:spPr>
      <dgm:t>
        <a:bodyPr/>
        <a:lstStyle/>
        <a:p>
          <a:r>
            <a:rPr lang="ru-RU" sz="1200" b="1" dirty="0" smtClean="0">
              <a:solidFill>
                <a:schemeClr val="accent6">
                  <a:lumMod val="50000"/>
                </a:schemeClr>
              </a:solidFill>
            </a:rPr>
            <a:t> Культура Ермаковского поселения(2470,6тыс. рублей)</a:t>
          </a:r>
          <a:endParaRPr lang="ru-RU" sz="1200" b="1" dirty="0">
            <a:solidFill>
              <a:schemeClr val="accent6">
                <a:lumMod val="50000"/>
              </a:schemeClr>
            </a:solidFill>
          </a:endParaRPr>
        </a:p>
      </dgm:t>
    </dgm:pt>
    <dgm:pt modelId="{707468B1-8286-4F41-AA42-CE0823457FC1}" type="sibTrans" cxnId="{345CAC73-BFF5-49A6-B937-1F7961CF75AD}">
      <dgm:prSet/>
      <dgm:spPr/>
      <dgm:t>
        <a:bodyPr/>
        <a:lstStyle/>
        <a:p>
          <a:endParaRPr lang="ru-RU" b="1">
            <a:solidFill>
              <a:schemeClr val="accent6">
                <a:lumMod val="50000"/>
              </a:schemeClr>
            </a:solidFill>
          </a:endParaRPr>
        </a:p>
      </dgm:t>
    </dgm:pt>
    <dgm:pt modelId="{C8980091-D4ED-4869-B5C5-4CDE665A9E0A}" type="parTrans" cxnId="{345CAC73-BFF5-49A6-B937-1F7961CF75AD}">
      <dgm:prSet/>
      <dgm:spPr>
        <a:ln>
          <a:solidFill>
            <a:schemeClr val="accent1">
              <a:lumMod val="60000"/>
              <a:lumOff val="40000"/>
            </a:schemeClr>
          </a:solidFill>
        </a:ln>
      </dgm:spPr>
      <dgm:t>
        <a:bodyPr/>
        <a:lstStyle/>
        <a:p>
          <a:endParaRPr lang="ru-RU" b="1">
            <a:solidFill>
              <a:schemeClr val="accent6">
                <a:lumMod val="50000"/>
              </a:schemeClr>
            </a:solidFill>
          </a:endParaRPr>
        </a:p>
      </dgm:t>
    </dgm:pt>
    <dgm:pt modelId="{4FF4D463-5C56-47C2-801A-AE3EC072053E}" type="pres">
      <dgm:prSet presAssocID="{87EE8C6D-4643-4EC1-AFB2-43D48F0BB048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818E353-3BFF-4E72-B499-B17F27E27E47}" type="pres">
      <dgm:prSet presAssocID="{7BD6B530-1528-424E-9C59-DE5F95367EDC}" presName="root1" presStyleCnt="0"/>
      <dgm:spPr/>
    </dgm:pt>
    <dgm:pt modelId="{D6EC0B0C-1599-4DA9-874C-6FBA94FBF8B3}" type="pres">
      <dgm:prSet presAssocID="{7BD6B530-1528-424E-9C59-DE5F95367EDC}" presName="LevelOneTextNode" presStyleLbl="node0" presStyleIdx="0" presStyleCnt="3" custScaleX="36804" custScaleY="641721" custLinFactNeighborX="-40393" custLinFactNeighborY="-33018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0E5C854C-D619-455A-BBCA-575473A4C784}" type="pres">
      <dgm:prSet presAssocID="{7BD6B530-1528-424E-9C59-DE5F95367EDC}" presName="level2hierChild" presStyleCnt="0"/>
      <dgm:spPr/>
    </dgm:pt>
    <dgm:pt modelId="{6F65CA74-76C5-4548-81A8-CE5F70D3A6EF}" type="pres">
      <dgm:prSet presAssocID="{DC65586A-9B92-40C0-8BFE-CD5888088FF1}" presName="conn2-1" presStyleLbl="parChTrans1D2" presStyleIdx="0" presStyleCnt="1"/>
      <dgm:spPr/>
      <dgm:t>
        <a:bodyPr/>
        <a:lstStyle/>
        <a:p>
          <a:endParaRPr lang="ru-RU"/>
        </a:p>
      </dgm:t>
    </dgm:pt>
    <dgm:pt modelId="{6FDAC32B-9059-4642-BAFD-BA33CE38335C}" type="pres">
      <dgm:prSet presAssocID="{DC65586A-9B92-40C0-8BFE-CD5888088FF1}" presName="connTx" presStyleLbl="parChTrans1D2" presStyleIdx="0" presStyleCnt="1"/>
      <dgm:spPr/>
      <dgm:t>
        <a:bodyPr/>
        <a:lstStyle/>
        <a:p>
          <a:endParaRPr lang="ru-RU"/>
        </a:p>
      </dgm:t>
    </dgm:pt>
    <dgm:pt modelId="{5B49F422-0207-4E16-8FE0-AE02C6164202}" type="pres">
      <dgm:prSet presAssocID="{E81C6B86-E350-4593-9700-208AA6C2CD7F}" presName="root2" presStyleCnt="0"/>
      <dgm:spPr/>
    </dgm:pt>
    <dgm:pt modelId="{C4D6B5FC-21FE-4411-9C7D-AF7FAF48762D}" type="pres">
      <dgm:prSet presAssocID="{E81C6B86-E350-4593-9700-208AA6C2CD7F}" presName="LevelTwoTextNode" presStyleLbl="node2" presStyleIdx="0" presStyleCnt="1" custScaleX="92918" custScaleY="647335" custLinFactNeighborX="-33287" custLinFactNeighborY="-3021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D8303A32-1780-4D87-B717-6DCB80A74CB7}" type="pres">
      <dgm:prSet presAssocID="{E81C6B86-E350-4593-9700-208AA6C2CD7F}" presName="level3hierChild" presStyleCnt="0"/>
      <dgm:spPr/>
    </dgm:pt>
    <dgm:pt modelId="{96D8EE2C-5FAE-4D66-BA9E-06F9EC516651}" type="pres">
      <dgm:prSet presAssocID="{47F1F2CB-3710-4BBF-B40F-83D052FAA2F5}" presName="conn2-1" presStyleLbl="parChTrans1D3" presStyleIdx="0" presStyleCnt="2"/>
      <dgm:spPr/>
      <dgm:t>
        <a:bodyPr/>
        <a:lstStyle/>
        <a:p>
          <a:endParaRPr lang="ru-RU"/>
        </a:p>
      </dgm:t>
    </dgm:pt>
    <dgm:pt modelId="{CA622FF3-8229-41CB-8817-D60DA6F5ADB4}" type="pres">
      <dgm:prSet presAssocID="{47F1F2CB-3710-4BBF-B40F-83D052FAA2F5}" presName="connTx" presStyleLbl="parChTrans1D3" presStyleIdx="0" presStyleCnt="2"/>
      <dgm:spPr/>
      <dgm:t>
        <a:bodyPr/>
        <a:lstStyle/>
        <a:p>
          <a:endParaRPr lang="ru-RU"/>
        </a:p>
      </dgm:t>
    </dgm:pt>
    <dgm:pt modelId="{2DBB469A-B180-418B-BFA1-B5C54C27E93A}" type="pres">
      <dgm:prSet presAssocID="{9A55E3D6-7836-48A8-B56C-96141BEC8148}" presName="root2" presStyleCnt="0"/>
      <dgm:spPr/>
    </dgm:pt>
    <dgm:pt modelId="{B63E864C-E7CE-4555-BF83-ECDF3BF66418}" type="pres">
      <dgm:prSet presAssocID="{9A55E3D6-7836-48A8-B56C-96141BEC8148}" presName="LevelTwoTextNode" presStyleLbl="node3" presStyleIdx="0" presStyleCnt="2" custScaleX="190929" custScaleY="327809" custLinFactY="-6518" custLinFactNeighborX="-30657" custLinFactNeighborY="-10000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A19BC975-C13C-40F1-BD40-1923EB90D2AC}" type="pres">
      <dgm:prSet presAssocID="{9A55E3D6-7836-48A8-B56C-96141BEC8148}" presName="level3hierChild" presStyleCnt="0"/>
      <dgm:spPr/>
    </dgm:pt>
    <dgm:pt modelId="{A1FB6AD0-74B1-463D-83EE-6312792242A7}" type="pres">
      <dgm:prSet presAssocID="{6AFFBB97-E491-4175-8032-3F2B95314297}" presName="conn2-1" presStyleLbl="parChTrans1D4" presStyleIdx="0" presStyleCnt="4"/>
      <dgm:spPr/>
      <dgm:t>
        <a:bodyPr/>
        <a:lstStyle/>
        <a:p>
          <a:endParaRPr lang="ru-RU"/>
        </a:p>
      </dgm:t>
    </dgm:pt>
    <dgm:pt modelId="{0E9E211C-3E36-490A-8EFB-2874C026F3C4}" type="pres">
      <dgm:prSet presAssocID="{6AFFBB97-E491-4175-8032-3F2B95314297}" presName="connTx" presStyleLbl="parChTrans1D4" presStyleIdx="0" presStyleCnt="4"/>
      <dgm:spPr/>
      <dgm:t>
        <a:bodyPr/>
        <a:lstStyle/>
        <a:p>
          <a:endParaRPr lang="ru-RU"/>
        </a:p>
      </dgm:t>
    </dgm:pt>
    <dgm:pt modelId="{85B05A62-4F94-48CF-BFE3-0FB98FBAD28F}" type="pres">
      <dgm:prSet presAssocID="{288A3778-C0CB-4A96-B113-9EF48ED53183}" presName="root2" presStyleCnt="0"/>
      <dgm:spPr/>
    </dgm:pt>
    <dgm:pt modelId="{677BEF8E-B75A-4207-B75C-A58405313C1C}" type="pres">
      <dgm:prSet presAssocID="{288A3778-C0CB-4A96-B113-9EF48ED53183}" presName="LevelTwoTextNode" presStyleLbl="node4" presStyleIdx="0" presStyleCnt="4" custScaleX="254108" custScaleY="78856" custLinFactNeighborX="31840" custLinFactNeighborY="3978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07A27AD2-DD9C-4346-BFF0-54CB75E5DBA0}" type="pres">
      <dgm:prSet presAssocID="{288A3778-C0CB-4A96-B113-9EF48ED53183}" presName="level3hierChild" presStyleCnt="0"/>
      <dgm:spPr/>
    </dgm:pt>
    <dgm:pt modelId="{82FF9FA2-F665-452A-A9BA-6FF1EDE8AF02}" type="pres">
      <dgm:prSet presAssocID="{8960AB01-C4CA-481D-9E77-2C07EA4B72EF}" presName="conn2-1" presStyleLbl="parChTrans1D4" presStyleIdx="1" presStyleCnt="4"/>
      <dgm:spPr/>
      <dgm:t>
        <a:bodyPr/>
        <a:lstStyle/>
        <a:p>
          <a:endParaRPr lang="ru-RU"/>
        </a:p>
      </dgm:t>
    </dgm:pt>
    <dgm:pt modelId="{932C1383-C048-48C4-B2FE-4B7BBF37AC55}" type="pres">
      <dgm:prSet presAssocID="{8960AB01-C4CA-481D-9E77-2C07EA4B72EF}" presName="connTx" presStyleLbl="parChTrans1D4" presStyleIdx="1" presStyleCnt="4"/>
      <dgm:spPr/>
      <dgm:t>
        <a:bodyPr/>
        <a:lstStyle/>
        <a:p>
          <a:endParaRPr lang="ru-RU"/>
        </a:p>
      </dgm:t>
    </dgm:pt>
    <dgm:pt modelId="{9D4A1BAD-A008-4035-AF19-B7F88B93C46D}" type="pres">
      <dgm:prSet presAssocID="{93272420-4AFD-40A3-9371-A5F58093BC38}" presName="root2" presStyleCnt="0"/>
      <dgm:spPr/>
    </dgm:pt>
    <dgm:pt modelId="{9D06CD96-DF01-4CD7-9F5C-505CFD833302}" type="pres">
      <dgm:prSet presAssocID="{93272420-4AFD-40A3-9371-A5F58093BC38}" presName="LevelTwoTextNode" presStyleLbl="node4" presStyleIdx="1" presStyleCnt="4" custScaleX="281190" custScaleY="195309" custLinFactNeighborX="35816" custLinFactNeighborY="50807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4153CC18-5F82-4484-95D7-4690D5990298}" type="pres">
      <dgm:prSet presAssocID="{93272420-4AFD-40A3-9371-A5F58093BC38}" presName="level3hierChild" presStyleCnt="0"/>
      <dgm:spPr/>
    </dgm:pt>
    <dgm:pt modelId="{CD2FBED0-4F43-4A23-9B7B-6BBA3F5DD1A7}" type="pres">
      <dgm:prSet presAssocID="{FBA2B4A0-BECB-402F-95AC-9A02D4E2B609}" presName="conn2-1" presStyleLbl="parChTrans1D4" presStyleIdx="2" presStyleCnt="4"/>
      <dgm:spPr/>
      <dgm:t>
        <a:bodyPr/>
        <a:lstStyle/>
        <a:p>
          <a:endParaRPr lang="ru-RU"/>
        </a:p>
      </dgm:t>
    </dgm:pt>
    <dgm:pt modelId="{D6D3C369-73BF-484E-9E8C-86F6A6201D0F}" type="pres">
      <dgm:prSet presAssocID="{FBA2B4A0-BECB-402F-95AC-9A02D4E2B609}" presName="connTx" presStyleLbl="parChTrans1D4" presStyleIdx="2" presStyleCnt="4"/>
      <dgm:spPr/>
      <dgm:t>
        <a:bodyPr/>
        <a:lstStyle/>
        <a:p>
          <a:endParaRPr lang="ru-RU"/>
        </a:p>
      </dgm:t>
    </dgm:pt>
    <dgm:pt modelId="{A0C5058D-C56C-4C0C-B364-7877FA6D5833}" type="pres">
      <dgm:prSet presAssocID="{802EB448-9D4A-4820-939C-3051841177D4}" presName="root2" presStyleCnt="0"/>
      <dgm:spPr/>
    </dgm:pt>
    <dgm:pt modelId="{04D346C5-01FF-4444-A7A0-C4205521BE65}" type="pres">
      <dgm:prSet presAssocID="{802EB448-9D4A-4820-939C-3051841177D4}" presName="LevelTwoTextNode" presStyleLbl="node4" presStyleIdx="2" presStyleCnt="4" custScaleX="257958" custScaleY="103326" custLinFactNeighborX="34273" custLinFactNeighborY="6303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86DFB9F9-0198-4F0D-AD44-38FECEFB773F}" type="pres">
      <dgm:prSet presAssocID="{802EB448-9D4A-4820-939C-3051841177D4}" presName="level3hierChild" presStyleCnt="0"/>
      <dgm:spPr/>
    </dgm:pt>
    <dgm:pt modelId="{2D86C80B-747A-4F4E-830A-D0E492BC47F5}" type="pres">
      <dgm:prSet presAssocID="{C8980091-D4ED-4869-B5C5-4CDE665A9E0A}" presName="conn2-1" presStyleLbl="parChTrans1D4" presStyleIdx="3" presStyleCnt="4"/>
      <dgm:spPr/>
      <dgm:t>
        <a:bodyPr/>
        <a:lstStyle/>
        <a:p>
          <a:endParaRPr lang="ru-RU"/>
        </a:p>
      </dgm:t>
    </dgm:pt>
    <dgm:pt modelId="{372B26B5-E04A-45B7-8707-5FABE77A49A9}" type="pres">
      <dgm:prSet presAssocID="{C8980091-D4ED-4869-B5C5-4CDE665A9E0A}" presName="connTx" presStyleLbl="parChTrans1D4" presStyleIdx="3" presStyleCnt="4"/>
      <dgm:spPr/>
      <dgm:t>
        <a:bodyPr/>
        <a:lstStyle/>
        <a:p>
          <a:endParaRPr lang="ru-RU"/>
        </a:p>
      </dgm:t>
    </dgm:pt>
    <dgm:pt modelId="{4EEC8238-AA6D-48ED-A50F-B8FE4B676430}" type="pres">
      <dgm:prSet presAssocID="{D15B9808-244C-474E-9825-4860E6556DE2}" presName="root2" presStyleCnt="0"/>
      <dgm:spPr/>
    </dgm:pt>
    <dgm:pt modelId="{16DCF74A-043A-4059-BA15-767E0E0CAEC4}" type="pres">
      <dgm:prSet presAssocID="{D15B9808-244C-474E-9825-4860E6556DE2}" presName="LevelTwoTextNode" presStyleLbl="node4" presStyleIdx="3" presStyleCnt="4" custFlipVert="0" custScaleX="281743" custScaleY="87966" custLinFactY="100000" custLinFactNeighborX="16934" custLinFactNeighborY="139578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96F46AC6-6217-420D-A8D2-D0FF74CBDC0C}" type="pres">
      <dgm:prSet presAssocID="{D15B9808-244C-474E-9825-4860E6556DE2}" presName="level3hierChild" presStyleCnt="0"/>
      <dgm:spPr/>
    </dgm:pt>
    <dgm:pt modelId="{9FC78266-470C-4C89-963C-B82E522FE349}" type="pres">
      <dgm:prSet presAssocID="{329DA98C-6586-4BE0-AB51-1D0BDEBDC4A1}" presName="conn2-1" presStyleLbl="parChTrans1D3" presStyleIdx="1" presStyleCnt="2"/>
      <dgm:spPr/>
      <dgm:t>
        <a:bodyPr/>
        <a:lstStyle/>
        <a:p>
          <a:endParaRPr lang="ru-RU"/>
        </a:p>
      </dgm:t>
    </dgm:pt>
    <dgm:pt modelId="{C94CB734-3F60-4813-BE0D-6A2373CBF0FB}" type="pres">
      <dgm:prSet presAssocID="{329DA98C-6586-4BE0-AB51-1D0BDEBDC4A1}" presName="connTx" presStyleLbl="parChTrans1D3" presStyleIdx="1" presStyleCnt="2"/>
      <dgm:spPr/>
      <dgm:t>
        <a:bodyPr/>
        <a:lstStyle/>
        <a:p>
          <a:endParaRPr lang="ru-RU"/>
        </a:p>
      </dgm:t>
    </dgm:pt>
    <dgm:pt modelId="{01A15F10-5BAE-4525-A94A-24EB92958542}" type="pres">
      <dgm:prSet presAssocID="{7C813FBF-58CF-4A73-87FA-DF37F9325225}" presName="root2" presStyleCnt="0"/>
      <dgm:spPr/>
    </dgm:pt>
    <dgm:pt modelId="{427C4B16-7527-4090-97B8-5E1FCFA72225}" type="pres">
      <dgm:prSet presAssocID="{7C813FBF-58CF-4A73-87FA-DF37F9325225}" presName="LevelTwoTextNode" presStyleLbl="node3" presStyleIdx="1" presStyleCnt="2" custScaleX="193419" custScaleY="181050" custLinFactNeighborX="-31066" custLinFactNeighborY="-1700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A2D6FE54-3839-41BD-9DF3-83927780CAC4}" type="pres">
      <dgm:prSet presAssocID="{7C813FBF-58CF-4A73-87FA-DF37F9325225}" presName="level3hierChild" presStyleCnt="0"/>
      <dgm:spPr/>
    </dgm:pt>
    <dgm:pt modelId="{FB5F48BF-6D30-44F3-81E8-B313C21BEC79}" type="pres">
      <dgm:prSet presAssocID="{B383DEC2-A9F2-430F-BE83-BB12DD0C0143}" presName="root1" presStyleCnt="0"/>
      <dgm:spPr/>
    </dgm:pt>
    <dgm:pt modelId="{76ADBFC7-16CB-466C-BC32-9534CE07DAF0}" type="pres">
      <dgm:prSet presAssocID="{B383DEC2-A9F2-430F-BE83-BB12DD0C0143}" presName="LevelOneTextNode" presStyleLbl="node0" presStyleIdx="1" presStyleCnt="3" custAng="10800000" custFlipVert="1" custScaleX="255308" custScaleY="134827" custLinFactX="200000" custLinFactY="-83033" custLinFactNeighborX="274119" custLinFactNeighborY="-10000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906A24BD-6552-4914-B713-A2B3A51BF2DE}" type="pres">
      <dgm:prSet presAssocID="{B383DEC2-A9F2-430F-BE83-BB12DD0C0143}" presName="level2hierChild" presStyleCnt="0"/>
      <dgm:spPr/>
    </dgm:pt>
    <dgm:pt modelId="{CD738A88-207B-4C8E-ACA0-DBFF07DE0DBC}" type="pres">
      <dgm:prSet presAssocID="{C3C361D1-49BD-4B59-8715-C24BF5FB9AF2}" presName="root1" presStyleCnt="0"/>
      <dgm:spPr/>
    </dgm:pt>
    <dgm:pt modelId="{6BF29830-075C-42AF-9040-B4471F241E00}" type="pres">
      <dgm:prSet presAssocID="{C3C361D1-49BD-4B59-8715-C24BF5FB9AF2}" presName="LevelOneTextNode" presStyleLbl="node0" presStyleIdx="2" presStyleCnt="3" custScaleX="250532" custScaleY="107316" custLinFactX="200000" custLinFactNeighborX="280100" custLinFactNeighborY="-6817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A3321A72-CC8F-4526-9300-F8CFF31AE2E2}" type="pres">
      <dgm:prSet presAssocID="{C3C361D1-49BD-4B59-8715-C24BF5FB9AF2}" presName="level2hierChild" presStyleCnt="0"/>
      <dgm:spPr/>
    </dgm:pt>
  </dgm:ptLst>
  <dgm:cxnLst>
    <dgm:cxn modelId="{101F79E5-8CA1-41B1-9028-AA1E897F6BDE}" srcId="{9A55E3D6-7836-48A8-B56C-96141BEC8148}" destId="{288A3778-C0CB-4A96-B113-9EF48ED53183}" srcOrd="0" destOrd="0" parTransId="{6AFFBB97-E491-4175-8032-3F2B95314297}" sibTransId="{6559F9A1-7B14-442E-BE15-C6993554BF27}"/>
    <dgm:cxn modelId="{1C8FA928-F0FF-489D-990B-8FBEAA79F3A0}" type="presOf" srcId="{DC65586A-9B92-40C0-8BFE-CD5888088FF1}" destId="{6F65CA74-76C5-4548-81A8-CE5F70D3A6EF}" srcOrd="0" destOrd="0" presId="urn:microsoft.com/office/officeart/2005/8/layout/hierarchy2"/>
    <dgm:cxn modelId="{F6960EE3-4AA2-4E6A-B56B-DC98F2D8830F}" type="presOf" srcId="{D15B9808-244C-474E-9825-4860E6556DE2}" destId="{16DCF74A-043A-4059-BA15-767E0E0CAEC4}" srcOrd="0" destOrd="0" presId="urn:microsoft.com/office/officeart/2005/8/layout/hierarchy2"/>
    <dgm:cxn modelId="{50280B47-83CF-4F21-9536-F9C9BD27C6BB}" type="presOf" srcId="{6AFFBB97-E491-4175-8032-3F2B95314297}" destId="{A1FB6AD0-74B1-463D-83EE-6312792242A7}" srcOrd="0" destOrd="0" presId="urn:microsoft.com/office/officeart/2005/8/layout/hierarchy2"/>
    <dgm:cxn modelId="{FE2D322D-85F0-46C4-985F-CF7843D97180}" type="presOf" srcId="{DC65586A-9B92-40C0-8BFE-CD5888088FF1}" destId="{6FDAC32B-9059-4642-BAFD-BA33CE38335C}" srcOrd="1" destOrd="0" presId="urn:microsoft.com/office/officeart/2005/8/layout/hierarchy2"/>
    <dgm:cxn modelId="{DBA5B61D-0DDE-4F55-A419-6A264B8F367E}" srcId="{87EE8C6D-4643-4EC1-AFB2-43D48F0BB048}" destId="{C3C361D1-49BD-4B59-8715-C24BF5FB9AF2}" srcOrd="2" destOrd="0" parTransId="{6989E123-F4FD-450C-BBCD-1BC51825B050}" sibTransId="{8FB8FB7F-B6B8-484B-916A-97B5E8909B6A}"/>
    <dgm:cxn modelId="{CCE8B35E-F83A-4EF0-86F2-4FC5F6B89D90}" type="presOf" srcId="{7BD6B530-1528-424E-9C59-DE5F95367EDC}" destId="{D6EC0B0C-1599-4DA9-874C-6FBA94FBF8B3}" srcOrd="0" destOrd="0" presId="urn:microsoft.com/office/officeart/2005/8/layout/hierarchy2"/>
    <dgm:cxn modelId="{3BD43F77-D475-411C-BBC9-379E4289FD29}" type="presOf" srcId="{802EB448-9D4A-4820-939C-3051841177D4}" destId="{04D346C5-01FF-4444-A7A0-C4205521BE65}" srcOrd="0" destOrd="0" presId="urn:microsoft.com/office/officeart/2005/8/layout/hierarchy2"/>
    <dgm:cxn modelId="{6875D352-5832-4EFE-8CB7-5B2FAF040BAA}" type="presOf" srcId="{C3C361D1-49BD-4B59-8715-C24BF5FB9AF2}" destId="{6BF29830-075C-42AF-9040-B4471F241E00}" srcOrd="0" destOrd="0" presId="urn:microsoft.com/office/officeart/2005/8/layout/hierarchy2"/>
    <dgm:cxn modelId="{F34051AC-8698-42BE-9FE7-D043552E14AC}" type="presOf" srcId="{FBA2B4A0-BECB-402F-95AC-9A02D4E2B609}" destId="{D6D3C369-73BF-484E-9E8C-86F6A6201D0F}" srcOrd="1" destOrd="0" presId="urn:microsoft.com/office/officeart/2005/8/layout/hierarchy2"/>
    <dgm:cxn modelId="{B12500B9-99E6-433B-8E01-04C061A28F73}" srcId="{E81C6B86-E350-4593-9700-208AA6C2CD7F}" destId="{7C813FBF-58CF-4A73-87FA-DF37F9325225}" srcOrd="1" destOrd="0" parTransId="{329DA98C-6586-4BE0-AB51-1D0BDEBDC4A1}" sibTransId="{34D7B0A4-D7EC-4184-9B0A-56FE1F3B2A7B}"/>
    <dgm:cxn modelId="{C3385AFE-06F9-4E12-9CE7-AC2863B51AE7}" type="presOf" srcId="{93272420-4AFD-40A3-9371-A5F58093BC38}" destId="{9D06CD96-DF01-4CD7-9F5C-505CFD833302}" srcOrd="0" destOrd="0" presId="urn:microsoft.com/office/officeart/2005/8/layout/hierarchy2"/>
    <dgm:cxn modelId="{A3CFFB8B-6683-4F98-90D2-55512530527A}" type="presOf" srcId="{47F1F2CB-3710-4BBF-B40F-83D052FAA2F5}" destId="{96D8EE2C-5FAE-4D66-BA9E-06F9EC516651}" srcOrd="0" destOrd="0" presId="urn:microsoft.com/office/officeart/2005/8/layout/hierarchy2"/>
    <dgm:cxn modelId="{8B0BF6A2-A9DC-4CC4-81F8-F7C4E8A7D61F}" type="presOf" srcId="{288A3778-C0CB-4A96-B113-9EF48ED53183}" destId="{677BEF8E-B75A-4207-B75C-A58405313C1C}" srcOrd="0" destOrd="0" presId="urn:microsoft.com/office/officeart/2005/8/layout/hierarchy2"/>
    <dgm:cxn modelId="{345CAC73-BFF5-49A6-B937-1F7961CF75AD}" srcId="{9A55E3D6-7836-48A8-B56C-96141BEC8148}" destId="{D15B9808-244C-474E-9825-4860E6556DE2}" srcOrd="3" destOrd="0" parTransId="{C8980091-D4ED-4869-B5C5-4CDE665A9E0A}" sibTransId="{707468B1-8286-4F41-AA42-CE0823457FC1}"/>
    <dgm:cxn modelId="{63F18F92-5A98-4D6F-80D5-5C33D5EBDD8C}" type="presOf" srcId="{7C813FBF-58CF-4A73-87FA-DF37F9325225}" destId="{427C4B16-7527-4090-97B8-5E1FCFA72225}" srcOrd="0" destOrd="0" presId="urn:microsoft.com/office/officeart/2005/8/layout/hierarchy2"/>
    <dgm:cxn modelId="{8B425D5D-7D1C-492C-97C8-1502AF649AB7}" srcId="{E81C6B86-E350-4593-9700-208AA6C2CD7F}" destId="{9A55E3D6-7836-48A8-B56C-96141BEC8148}" srcOrd="0" destOrd="0" parTransId="{47F1F2CB-3710-4BBF-B40F-83D052FAA2F5}" sibTransId="{70747F96-B798-40A9-B0EB-514241A10E06}"/>
    <dgm:cxn modelId="{BA3C6936-FF0F-4F73-BAD7-9B617D2909C1}" srcId="{87EE8C6D-4643-4EC1-AFB2-43D48F0BB048}" destId="{7BD6B530-1528-424E-9C59-DE5F95367EDC}" srcOrd="0" destOrd="0" parTransId="{0979FB5E-2B9C-4078-958E-B9DDC7E5F600}" sibTransId="{D64D85E6-8EAE-49AD-A136-D45AAABC3C25}"/>
    <dgm:cxn modelId="{5FBCAF87-6BFE-4297-8CA5-641B97FAE06A}" srcId="{7BD6B530-1528-424E-9C59-DE5F95367EDC}" destId="{E81C6B86-E350-4593-9700-208AA6C2CD7F}" srcOrd="0" destOrd="0" parTransId="{DC65586A-9B92-40C0-8BFE-CD5888088FF1}" sibTransId="{6B49873E-92FE-4D18-B499-310B906302DD}"/>
    <dgm:cxn modelId="{3FFC9655-9321-4C4E-92B3-8A68592415C0}" type="presOf" srcId="{87EE8C6D-4643-4EC1-AFB2-43D48F0BB048}" destId="{4FF4D463-5C56-47C2-801A-AE3EC072053E}" srcOrd="0" destOrd="0" presId="urn:microsoft.com/office/officeart/2005/8/layout/hierarchy2"/>
    <dgm:cxn modelId="{3A6382B4-2715-4AF1-8395-CEC8F1E2CF32}" srcId="{9A55E3D6-7836-48A8-B56C-96141BEC8148}" destId="{93272420-4AFD-40A3-9371-A5F58093BC38}" srcOrd="1" destOrd="0" parTransId="{8960AB01-C4CA-481D-9E77-2C07EA4B72EF}" sibTransId="{C937384A-85E4-4653-81D5-8BF08E8E9E0C}"/>
    <dgm:cxn modelId="{B3E7ABB8-69B6-41AE-991F-E157A81749E5}" type="presOf" srcId="{E81C6B86-E350-4593-9700-208AA6C2CD7F}" destId="{C4D6B5FC-21FE-4411-9C7D-AF7FAF48762D}" srcOrd="0" destOrd="0" presId="urn:microsoft.com/office/officeart/2005/8/layout/hierarchy2"/>
    <dgm:cxn modelId="{1D4AF0C3-2BB8-4878-BCB7-17ABDEE9FE3C}" type="presOf" srcId="{329DA98C-6586-4BE0-AB51-1D0BDEBDC4A1}" destId="{9FC78266-470C-4C89-963C-B82E522FE349}" srcOrd="0" destOrd="0" presId="urn:microsoft.com/office/officeart/2005/8/layout/hierarchy2"/>
    <dgm:cxn modelId="{6D8C8D9F-FDBC-4AD7-B5B9-E1E897036E72}" srcId="{87EE8C6D-4643-4EC1-AFB2-43D48F0BB048}" destId="{B383DEC2-A9F2-430F-BE83-BB12DD0C0143}" srcOrd="1" destOrd="0" parTransId="{73C6BFD1-FE03-4C90-A982-B0C6D44A26E6}" sibTransId="{137D8F3E-D764-43FA-AD99-1C422A1ED02F}"/>
    <dgm:cxn modelId="{694503F3-B643-44D9-A855-CBA050743111}" type="presOf" srcId="{8960AB01-C4CA-481D-9E77-2C07EA4B72EF}" destId="{82FF9FA2-F665-452A-A9BA-6FF1EDE8AF02}" srcOrd="0" destOrd="0" presId="urn:microsoft.com/office/officeart/2005/8/layout/hierarchy2"/>
    <dgm:cxn modelId="{BB0FDABA-C8AF-4D4E-B79B-6F9C512091A1}" type="presOf" srcId="{8960AB01-C4CA-481D-9E77-2C07EA4B72EF}" destId="{932C1383-C048-48C4-B2FE-4B7BBF37AC55}" srcOrd="1" destOrd="0" presId="urn:microsoft.com/office/officeart/2005/8/layout/hierarchy2"/>
    <dgm:cxn modelId="{5C026C29-2468-4598-A296-CDF1A1FAED92}" type="presOf" srcId="{C8980091-D4ED-4869-B5C5-4CDE665A9E0A}" destId="{372B26B5-E04A-45B7-8707-5FABE77A49A9}" srcOrd="1" destOrd="0" presId="urn:microsoft.com/office/officeart/2005/8/layout/hierarchy2"/>
    <dgm:cxn modelId="{490A007B-B71B-4FB6-84F6-ED840A4FB343}" type="presOf" srcId="{FBA2B4A0-BECB-402F-95AC-9A02D4E2B609}" destId="{CD2FBED0-4F43-4A23-9B7B-6BBA3F5DD1A7}" srcOrd="0" destOrd="0" presId="urn:microsoft.com/office/officeart/2005/8/layout/hierarchy2"/>
    <dgm:cxn modelId="{796B5B9D-DCE3-4CC4-AA71-0E00A9832153}" srcId="{9A55E3D6-7836-48A8-B56C-96141BEC8148}" destId="{802EB448-9D4A-4820-939C-3051841177D4}" srcOrd="2" destOrd="0" parTransId="{FBA2B4A0-BECB-402F-95AC-9A02D4E2B609}" sibTransId="{6C6ADB76-FE48-4314-BD12-9510AF122CB0}"/>
    <dgm:cxn modelId="{AE46B0D1-8248-49A6-AEB9-9F5B03ABAF11}" type="presOf" srcId="{329DA98C-6586-4BE0-AB51-1D0BDEBDC4A1}" destId="{C94CB734-3F60-4813-BE0D-6A2373CBF0FB}" srcOrd="1" destOrd="0" presId="urn:microsoft.com/office/officeart/2005/8/layout/hierarchy2"/>
    <dgm:cxn modelId="{D9DB45E2-63F3-4766-86D4-CF8F254862FF}" type="presOf" srcId="{C8980091-D4ED-4869-B5C5-4CDE665A9E0A}" destId="{2D86C80B-747A-4F4E-830A-D0E492BC47F5}" srcOrd="0" destOrd="0" presId="urn:microsoft.com/office/officeart/2005/8/layout/hierarchy2"/>
    <dgm:cxn modelId="{A720E7B6-BFB8-432C-A2B5-038366E56AD5}" type="presOf" srcId="{9A55E3D6-7836-48A8-B56C-96141BEC8148}" destId="{B63E864C-E7CE-4555-BF83-ECDF3BF66418}" srcOrd="0" destOrd="0" presId="urn:microsoft.com/office/officeart/2005/8/layout/hierarchy2"/>
    <dgm:cxn modelId="{165EA843-4EB4-4226-87F7-068B3E5CA69A}" type="presOf" srcId="{B383DEC2-A9F2-430F-BE83-BB12DD0C0143}" destId="{76ADBFC7-16CB-466C-BC32-9534CE07DAF0}" srcOrd="0" destOrd="0" presId="urn:microsoft.com/office/officeart/2005/8/layout/hierarchy2"/>
    <dgm:cxn modelId="{1542656D-1134-4292-AEC5-FCE75B8379E9}" type="presOf" srcId="{6AFFBB97-E491-4175-8032-3F2B95314297}" destId="{0E9E211C-3E36-490A-8EFB-2874C026F3C4}" srcOrd="1" destOrd="0" presId="urn:microsoft.com/office/officeart/2005/8/layout/hierarchy2"/>
    <dgm:cxn modelId="{2999098C-3ACD-40F0-8074-A9865F0AF989}" type="presOf" srcId="{47F1F2CB-3710-4BBF-B40F-83D052FAA2F5}" destId="{CA622FF3-8229-41CB-8817-D60DA6F5ADB4}" srcOrd="1" destOrd="0" presId="urn:microsoft.com/office/officeart/2005/8/layout/hierarchy2"/>
    <dgm:cxn modelId="{3AA0C358-6737-41C4-A77A-6ACDF2303EC9}" type="presParOf" srcId="{4FF4D463-5C56-47C2-801A-AE3EC072053E}" destId="{D818E353-3BFF-4E72-B499-B17F27E27E47}" srcOrd="0" destOrd="0" presId="urn:microsoft.com/office/officeart/2005/8/layout/hierarchy2"/>
    <dgm:cxn modelId="{4C250E86-70D8-48C8-A512-7985DFA18FCE}" type="presParOf" srcId="{D818E353-3BFF-4E72-B499-B17F27E27E47}" destId="{D6EC0B0C-1599-4DA9-874C-6FBA94FBF8B3}" srcOrd="0" destOrd="0" presId="urn:microsoft.com/office/officeart/2005/8/layout/hierarchy2"/>
    <dgm:cxn modelId="{9D4AEC72-9025-469E-A43C-3E961A31544C}" type="presParOf" srcId="{D818E353-3BFF-4E72-B499-B17F27E27E47}" destId="{0E5C854C-D619-455A-BBCA-575473A4C784}" srcOrd="1" destOrd="0" presId="urn:microsoft.com/office/officeart/2005/8/layout/hierarchy2"/>
    <dgm:cxn modelId="{C94F46AA-BA0C-4912-8EAF-F38CEB52DB61}" type="presParOf" srcId="{0E5C854C-D619-455A-BBCA-575473A4C784}" destId="{6F65CA74-76C5-4548-81A8-CE5F70D3A6EF}" srcOrd="0" destOrd="0" presId="urn:microsoft.com/office/officeart/2005/8/layout/hierarchy2"/>
    <dgm:cxn modelId="{897A1F05-DCB0-46D5-9131-5860DC558180}" type="presParOf" srcId="{6F65CA74-76C5-4548-81A8-CE5F70D3A6EF}" destId="{6FDAC32B-9059-4642-BAFD-BA33CE38335C}" srcOrd="0" destOrd="0" presId="urn:microsoft.com/office/officeart/2005/8/layout/hierarchy2"/>
    <dgm:cxn modelId="{96E4DFA5-AB3F-4AE7-9925-B4562A8E9088}" type="presParOf" srcId="{0E5C854C-D619-455A-BBCA-575473A4C784}" destId="{5B49F422-0207-4E16-8FE0-AE02C6164202}" srcOrd="1" destOrd="0" presId="urn:microsoft.com/office/officeart/2005/8/layout/hierarchy2"/>
    <dgm:cxn modelId="{7D63B4E0-3DF3-41B5-A0A7-501EE50A2F46}" type="presParOf" srcId="{5B49F422-0207-4E16-8FE0-AE02C6164202}" destId="{C4D6B5FC-21FE-4411-9C7D-AF7FAF48762D}" srcOrd="0" destOrd="0" presId="urn:microsoft.com/office/officeart/2005/8/layout/hierarchy2"/>
    <dgm:cxn modelId="{B444AEA7-C520-44D7-87E3-EDDD40F8BAAA}" type="presParOf" srcId="{5B49F422-0207-4E16-8FE0-AE02C6164202}" destId="{D8303A32-1780-4D87-B717-6DCB80A74CB7}" srcOrd="1" destOrd="0" presId="urn:microsoft.com/office/officeart/2005/8/layout/hierarchy2"/>
    <dgm:cxn modelId="{1A5B6CFA-AC38-4268-ABB2-9F59F8EF6427}" type="presParOf" srcId="{D8303A32-1780-4D87-B717-6DCB80A74CB7}" destId="{96D8EE2C-5FAE-4D66-BA9E-06F9EC516651}" srcOrd="0" destOrd="0" presId="urn:microsoft.com/office/officeart/2005/8/layout/hierarchy2"/>
    <dgm:cxn modelId="{74F51011-FBDF-411A-9DA5-7AA6F52F4BCB}" type="presParOf" srcId="{96D8EE2C-5FAE-4D66-BA9E-06F9EC516651}" destId="{CA622FF3-8229-41CB-8817-D60DA6F5ADB4}" srcOrd="0" destOrd="0" presId="urn:microsoft.com/office/officeart/2005/8/layout/hierarchy2"/>
    <dgm:cxn modelId="{A990518E-1633-4A25-A89D-7AA1615F1685}" type="presParOf" srcId="{D8303A32-1780-4D87-B717-6DCB80A74CB7}" destId="{2DBB469A-B180-418B-BFA1-B5C54C27E93A}" srcOrd="1" destOrd="0" presId="urn:microsoft.com/office/officeart/2005/8/layout/hierarchy2"/>
    <dgm:cxn modelId="{40D9CB26-DAA9-4AC3-9427-BE9F2BC5A02E}" type="presParOf" srcId="{2DBB469A-B180-418B-BFA1-B5C54C27E93A}" destId="{B63E864C-E7CE-4555-BF83-ECDF3BF66418}" srcOrd="0" destOrd="0" presId="urn:microsoft.com/office/officeart/2005/8/layout/hierarchy2"/>
    <dgm:cxn modelId="{F1ECBFF4-C7D0-46E7-9A13-98B7AFE9BF2C}" type="presParOf" srcId="{2DBB469A-B180-418B-BFA1-B5C54C27E93A}" destId="{A19BC975-C13C-40F1-BD40-1923EB90D2AC}" srcOrd="1" destOrd="0" presId="urn:microsoft.com/office/officeart/2005/8/layout/hierarchy2"/>
    <dgm:cxn modelId="{E6A81630-725C-459E-AA53-68DECF692036}" type="presParOf" srcId="{A19BC975-C13C-40F1-BD40-1923EB90D2AC}" destId="{A1FB6AD0-74B1-463D-83EE-6312792242A7}" srcOrd="0" destOrd="0" presId="urn:microsoft.com/office/officeart/2005/8/layout/hierarchy2"/>
    <dgm:cxn modelId="{02EC549C-50A5-4A02-ACC9-5D745B16A3F2}" type="presParOf" srcId="{A1FB6AD0-74B1-463D-83EE-6312792242A7}" destId="{0E9E211C-3E36-490A-8EFB-2874C026F3C4}" srcOrd="0" destOrd="0" presId="urn:microsoft.com/office/officeart/2005/8/layout/hierarchy2"/>
    <dgm:cxn modelId="{5C1C5FE0-BBF8-45BB-9412-009C42A32EED}" type="presParOf" srcId="{A19BC975-C13C-40F1-BD40-1923EB90D2AC}" destId="{85B05A62-4F94-48CF-BFE3-0FB98FBAD28F}" srcOrd="1" destOrd="0" presId="urn:microsoft.com/office/officeart/2005/8/layout/hierarchy2"/>
    <dgm:cxn modelId="{2C467855-0C5A-49E9-A2D7-A9EE1CCEBD67}" type="presParOf" srcId="{85B05A62-4F94-48CF-BFE3-0FB98FBAD28F}" destId="{677BEF8E-B75A-4207-B75C-A58405313C1C}" srcOrd="0" destOrd="0" presId="urn:microsoft.com/office/officeart/2005/8/layout/hierarchy2"/>
    <dgm:cxn modelId="{6FD2575F-9A99-44D4-AAC3-F161097D8C31}" type="presParOf" srcId="{85B05A62-4F94-48CF-BFE3-0FB98FBAD28F}" destId="{07A27AD2-DD9C-4346-BFF0-54CB75E5DBA0}" srcOrd="1" destOrd="0" presId="urn:microsoft.com/office/officeart/2005/8/layout/hierarchy2"/>
    <dgm:cxn modelId="{26AF107F-7C04-4A68-BCA7-98A1476FC73F}" type="presParOf" srcId="{A19BC975-C13C-40F1-BD40-1923EB90D2AC}" destId="{82FF9FA2-F665-452A-A9BA-6FF1EDE8AF02}" srcOrd="2" destOrd="0" presId="urn:microsoft.com/office/officeart/2005/8/layout/hierarchy2"/>
    <dgm:cxn modelId="{4A329F66-32C1-4D8A-BC81-6D52F72ECDD2}" type="presParOf" srcId="{82FF9FA2-F665-452A-A9BA-6FF1EDE8AF02}" destId="{932C1383-C048-48C4-B2FE-4B7BBF37AC55}" srcOrd="0" destOrd="0" presId="urn:microsoft.com/office/officeart/2005/8/layout/hierarchy2"/>
    <dgm:cxn modelId="{31A5E881-E996-4084-A05C-E9033C9AA855}" type="presParOf" srcId="{A19BC975-C13C-40F1-BD40-1923EB90D2AC}" destId="{9D4A1BAD-A008-4035-AF19-B7F88B93C46D}" srcOrd="3" destOrd="0" presId="urn:microsoft.com/office/officeart/2005/8/layout/hierarchy2"/>
    <dgm:cxn modelId="{D5CAA887-DB0E-455C-9A5A-557A0FC303DB}" type="presParOf" srcId="{9D4A1BAD-A008-4035-AF19-B7F88B93C46D}" destId="{9D06CD96-DF01-4CD7-9F5C-505CFD833302}" srcOrd="0" destOrd="0" presId="urn:microsoft.com/office/officeart/2005/8/layout/hierarchy2"/>
    <dgm:cxn modelId="{1915EC4B-AFE0-447E-BE42-F88D399959C4}" type="presParOf" srcId="{9D4A1BAD-A008-4035-AF19-B7F88B93C46D}" destId="{4153CC18-5F82-4484-95D7-4690D5990298}" srcOrd="1" destOrd="0" presId="urn:microsoft.com/office/officeart/2005/8/layout/hierarchy2"/>
    <dgm:cxn modelId="{F936876E-5182-4E0A-B73C-011586406283}" type="presParOf" srcId="{A19BC975-C13C-40F1-BD40-1923EB90D2AC}" destId="{CD2FBED0-4F43-4A23-9B7B-6BBA3F5DD1A7}" srcOrd="4" destOrd="0" presId="urn:microsoft.com/office/officeart/2005/8/layout/hierarchy2"/>
    <dgm:cxn modelId="{B62A4401-2E1F-49AE-9FCC-285D4D24719B}" type="presParOf" srcId="{CD2FBED0-4F43-4A23-9B7B-6BBA3F5DD1A7}" destId="{D6D3C369-73BF-484E-9E8C-86F6A6201D0F}" srcOrd="0" destOrd="0" presId="urn:microsoft.com/office/officeart/2005/8/layout/hierarchy2"/>
    <dgm:cxn modelId="{625EB738-CAAA-43CD-9E9D-D94261AF6CCF}" type="presParOf" srcId="{A19BC975-C13C-40F1-BD40-1923EB90D2AC}" destId="{A0C5058D-C56C-4C0C-B364-7877FA6D5833}" srcOrd="5" destOrd="0" presId="urn:microsoft.com/office/officeart/2005/8/layout/hierarchy2"/>
    <dgm:cxn modelId="{46EB6BBA-D544-41C1-91A8-5DB9B362862E}" type="presParOf" srcId="{A0C5058D-C56C-4C0C-B364-7877FA6D5833}" destId="{04D346C5-01FF-4444-A7A0-C4205521BE65}" srcOrd="0" destOrd="0" presId="urn:microsoft.com/office/officeart/2005/8/layout/hierarchy2"/>
    <dgm:cxn modelId="{18252D8F-B8C0-4610-B920-00F0965C444F}" type="presParOf" srcId="{A0C5058D-C56C-4C0C-B364-7877FA6D5833}" destId="{86DFB9F9-0198-4F0D-AD44-38FECEFB773F}" srcOrd="1" destOrd="0" presId="urn:microsoft.com/office/officeart/2005/8/layout/hierarchy2"/>
    <dgm:cxn modelId="{AB470E53-6636-43FA-84A3-094CBF307FBC}" type="presParOf" srcId="{A19BC975-C13C-40F1-BD40-1923EB90D2AC}" destId="{2D86C80B-747A-4F4E-830A-D0E492BC47F5}" srcOrd="6" destOrd="0" presId="urn:microsoft.com/office/officeart/2005/8/layout/hierarchy2"/>
    <dgm:cxn modelId="{E4EFDB9E-E368-46B9-85D1-712C023731E3}" type="presParOf" srcId="{2D86C80B-747A-4F4E-830A-D0E492BC47F5}" destId="{372B26B5-E04A-45B7-8707-5FABE77A49A9}" srcOrd="0" destOrd="0" presId="urn:microsoft.com/office/officeart/2005/8/layout/hierarchy2"/>
    <dgm:cxn modelId="{D0CC9795-A24F-4B1C-AC30-8B97DA21BD9E}" type="presParOf" srcId="{A19BC975-C13C-40F1-BD40-1923EB90D2AC}" destId="{4EEC8238-AA6D-48ED-A50F-B8FE4B676430}" srcOrd="7" destOrd="0" presId="urn:microsoft.com/office/officeart/2005/8/layout/hierarchy2"/>
    <dgm:cxn modelId="{820DD922-CE2D-4CBD-A995-750E5D2F2400}" type="presParOf" srcId="{4EEC8238-AA6D-48ED-A50F-B8FE4B676430}" destId="{16DCF74A-043A-4059-BA15-767E0E0CAEC4}" srcOrd="0" destOrd="0" presId="urn:microsoft.com/office/officeart/2005/8/layout/hierarchy2"/>
    <dgm:cxn modelId="{5A8B99D3-9070-4407-BC5B-E0526F25554C}" type="presParOf" srcId="{4EEC8238-AA6D-48ED-A50F-B8FE4B676430}" destId="{96F46AC6-6217-420D-A8D2-D0FF74CBDC0C}" srcOrd="1" destOrd="0" presId="urn:microsoft.com/office/officeart/2005/8/layout/hierarchy2"/>
    <dgm:cxn modelId="{9A416F6C-6658-40BE-9EEC-59C1BEDA0FC4}" type="presParOf" srcId="{D8303A32-1780-4D87-B717-6DCB80A74CB7}" destId="{9FC78266-470C-4C89-963C-B82E522FE349}" srcOrd="2" destOrd="0" presId="urn:microsoft.com/office/officeart/2005/8/layout/hierarchy2"/>
    <dgm:cxn modelId="{E01AE963-8F5F-44CE-B0C6-DA5A34495DDC}" type="presParOf" srcId="{9FC78266-470C-4C89-963C-B82E522FE349}" destId="{C94CB734-3F60-4813-BE0D-6A2373CBF0FB}" srcOrd="0" destOrd="0" presId="urn:microsoft.com/office/officeart/2005/8/layout/hierarchy2"/>
    <dgm:cxn modelId="{B23EADAA-EE8C-4EA2-85E9-8C94596493EE}" type="presParOf" srcId="{D8303A32-1780-4D87-B717-6DCB80A74CB7}" destId="{01A15F10-5BAE-4525-A94A-24EB92958542}" srcOrd="3" destOrd="0" presId="urn:microsoft.com/office/officeart/2005/8/layout/hierarchy2"/>
    <dgm:cxn modelId="{99F6F5E2-D555-4B89-9D4A-375FB6BB9DFF}" type="presParOf" srcId="{01A15F10-5BAE-4525-A94A-24EB92958542}" destId="{427C4B16-7527-4090-97B8-5E1FCFA72225}" srcOrd="0" destOrd="0" presId="urn:microsoft.com/office/officeart/2005/8/layout/hierarchy2"/>
    <dgm:cxn modelId="{F4B1DB64-3439-4F3A-AD2A-4C16C99F7DA7}" type="presParOf" srcId="{01A15F10-5BAE-4525-A94A-24EB92958542}" destId="{A2D6FE54-3839-41BD-9DF3-83927780CAC4}" srcOrd="1" destOrd="0" presId="urn:microsoft.com/office/officeart/2005/8/layout/hierarchy2"/>
    <dgm:cxn modelId="{5A8D7EF3-2394-4416-A404-A47F8C5A110A}" type="presParOf" srcId="{4FF4D463-5C56-47C2-801A-AE3EC072053E}" destId="{FB5F48BF-6D30-44F3-81E8-B313C21BEC79}" srcOrd="1" destOrd="0" presId="urn:microsoft.com/office/officeart/2005/8/layout/hierarchy2"/>
    <dgm:cxn modelId="{823E415F-ABB1-4494-991E-52832FA564B8}" type="presParOf" srcId="{FB5F48BF-6D30-44F3-81E8-B313C21BEC79}" destId="{76ADBFC7-16CB-466C-BC32-9534CE07DAF0}" srcOrd="0" destOrd="0" presId="urn:microsoft.com/office/officeart/2005/8/layout/hierarchy2"/>
    <dgm:cxn modelId="{32BBF9A5-E0D1-427A-952D-C5049592C417}" type="presParOf" srcId="{FB5F48BF-6D30-44F3-81E8-B313C21BEC79}" destId="{906A24BD-6552-4914-B713-A2B3A51BF2DE}" srcOrd="1" destOrd="0" presId="urn:microsoft.com/office/officeart/2005/8/layout/hierarchy2"/>
    <dgm:cxn modelId="{9AEF9995-62C5-48EE-A139-11A2C1F82402}" type="presParOf" srcId="{4FF4D463-5C56-47C2-801A-AE3EC072053E}" destId="{CD738A88-207B-4C8E-ACA0-DBFF07DE0DBC}" srcOrd="2" destOrd="0" presId="urn:microsoft.com/office/officeart/2005/8/layout/hierarchy2"/>
    <dgm:cxn modelId="{7224765C-16B4-4CA9-8311-215DF7522ECD}" type="presParOf" srcId="{CD738A88-207B-4C8E-ACA0-DBFF07DE0DBC}" destId="{6BF29830-075C-42AF-9040-B4471F241E00}" srcOrd="0" destOrd="0" presId="urn:microsoft.com/office/officeart/2005/8/layout/hierarchy2"/>
    <dgm:cxn modelId="{D269308C-AF09-436C-9B33-388F44192B6C}" type="presParOf" srcId="{CD738A88-207B-4C8E-ACA0-DBFF07DE0DBC}" destId="{A3321A72-CC8F-4526-9300-F8CFF31AE2E2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7EE8C6D-4643-4EC1-AFB2-43D48F0BB048}" type="doc">
      <dgm:prSet loTypeId="urn:microsoft.com/office/officeart/2005/8/layout/hierarchy2" loCatId="hierarchy" qsTypeId="urn:microsoft.com/office/officeart/2005/8/quickstyle/simple5" qsCatId="simple" csTypeId="urn:microsoft.com/office/officeart/2005/8/colors/accent1_4" csCatId="accent1" phldr="1"/>
      <dgm:spPr/>
      <dgm:t>
        <a:bodyPr/>
        <a:lstStyle/>
        <a:p>
          <a:endParaRPr lang="ru-RU"/>
        </a:p>
      </dgm:t>
    </dgm:pt>
    <dgm:pt modelId="{E81C6B86-E350-4593-9700-208AA6C2CD7F}">
      <dgm:prSet phldrT="[Текст]" custT="1"/>
      <dgm:spPr>
        <a:solidFill>
          <a:srgbClr val="FA6AA1"/>
        </a:solidFill>
      </dgm:spPr>
      <dgm:t>
        <a:bodyPr vert="vert270"/>
        <a:lstStyle/>
        <a:p>
          <a:r>
            <a:rPr lang="ru-RU" sz="2800" b="1" dirty="0" smtClean="0">
              <a:solidFill>
                <a:schemeClr val="accent6">
                  <a:lumMod val="50000"/>
                </a:schemeClr>
              </a:solidFill>
              <a:effectLst/>
            </a:rPr>
            <a:t>Программные  и непрограммные расходы</a:t>
          </a:r>
          <a:endParaRPr lang="ru-RU" sz="2800" b="1" dirty="0">
            <a:solidFill>
              <a:schemeClr val="accent6">
                <a:lumMod val="50000"/>
              </a:schemeClr>
            </a:solidFill>
            <a:effectLst/>
          </a:endParaRPr>
        </a:p>
      </dgm:t>
    </dgm:pt>
    <dgm:pt modelId="{DC65586A-9B92-40C0-8BFE-CD5888088FF1}" type="parTrans" cxnId="{5FBCAF87-6BFE-4297-8CA5-641B97FAE06A}">
      <dgm:prSet/>
      <dgm:spPr>
        <a:ln>
          <a:solidFill>
            <a:schemeClr val="accent1"/>
          </a:solidFill>
        </a:ln>
      </dgm:spPr>
      <dgm:t>
        <a:bodyPr/>
        <a:lstStyle/>
        <a:p>
          <a:endParaRPr lang="ru-RU" b="1">
            <a:solidFill>
              <a:schemeClr val="accent6">
                <a:lumMod val="50000"/>
              </a:schemeClr>
            </a:solidFill>
          </a:endParaRPr>
        </a:p>
      </dgm:t>
    </dgm:pt>
    <dgm:pt modelId="{6B49873E-92FE-4D18-B499-310B906302DD}" type="sibTrans" cxnId="{5FBCAF87-6BFE-4297-8CA5-641B97FAE06A}">
      <dgm:prSet/>
      <dgm:spPr/>
      <dgm:t>
        <a:bodyPr/>
        <a:lstStyle/>
        <a:p>
          <a:endParaRPr lang="ru-RU" b="1">
            <a:solidFill>
              <a:schemeClr val="accent6">
                <a:lumMod val="50000"/>
              </a:schemeClr>
            </a:solidFill>
          </a:endParaRPr>
        </a:p>
      </dgm:t>
    </dgm:pt>
    <dgm:pt modelId="{7BD6B530-1528-424E-9C59-DE5F95367EDC}">
      <dgm:prSet custT="1"/>
      <dgm:spPr>
        <a:solidFill>
          <a:srgbClr val="6DF77D"/>
        </a:solidFill>
      </dgm:spPr>
      <dgm:t>
        <a:bodyPr vert="wordArtVert"/>
        <a:lstStyle/>
        <a:p>
          <a:r>
            <a:rPr lang="ru-RU" sz="3200" b="1" dirty="0" smtClean="0">
              <a:solidFill>
                <a:schemeClr val="accent6">
                  <a:lumMod val="50000"/>
                </a:schemeClr>
              </a:solidFill>
            </a:rPr>
            <a:t>БЮДЖЕТ</a:t>
          </a:r>
          <a:endParaRPr lang="ru-RU" sz="3200" b="1" dirty="0">
            <a:solidFill>
              <a:schemeClr val="accent6">
                <a:lumMod val="50000"/>
              </a:schemeClr>
            </a:solidFill>
          </a:endParaRPr>
        </a:p>
      </dgm:t>
    </dgm:pt>
    <dgm:pt modelId="{0979FB5E-2B9C-4078-958E-B9DDC7E5F600}" type="parTrans" cxnId="{BA3C6936-FF0F-4F73-BAD7-9B617D2909C1}">
      <dgm:prSet/>
      <dgm:spPr/>
      <dgm:t>
        <a:bodyPr/>
        <a:lstStyle/>
        <a:p>
          <a:endParaRPr lang="ru-RU" b="1">
            <a:solidFill>
              <a:schemeClr val="accent6">
                <a:lumMod val="50000"/>
              </a:schemeClr>
            </a:solidFill>
          </a:endParaRPr>
        </a:p>
      </dgm:t>
    </dgm:pt>
    <dgm:pt modelId="{D64D85E6-8EAE-49AD-A136-D45AAABC3C25}" type="sibTrans" cxnId="{BA3C6936-FF0F-4F73-BAD7-9B617D2909C1}">
      <dgm:prSet/>
      <dgm:spPr/>
      <dgm:t>
        <a:bodyPr/>
        <a:lstStyle/>
        <a:p>
          <a:endParaRPr lang="ru-RU" b="1">
            <a:solidFill>
              <a:schemeClr val="accent6">
                <a:lumMod val="50000"/>
              </a:schemeClr>
            </a:solidFill>
          </a:endParaRPr>
        </a:p>
      </dgm:t>
    </dgm:pt>
    <dgm:pt modelId="{9A55E3D6-7836-48A8-B56C-96141BEC8148}">
      <dgm:prSet phldrT="[Текст]" custT="1"/>
      <dgm:spPr>
        <a:solidFill>
          <a:srgbClr val="00B0F0"/>
        </a:solidFill>
      </dgm:spPr>
      <dgm:t>
        <a:bodyPr/>
        <a:lstStyle/>
        <a:p>
          <a:r>
            <a:rPr lang="ru-RU" sz="1800" b="1" dirty="0" smtClean="0">
              <a:solidFill>
                <a:schemeClr val="accent6">
                  <a:lumMod val="50000"/>
                </a:schemeClr>
              </a:solidFill>
            </a:rPr>
            <a:t>Муниципальные программы (3573,2тыс</a:t>
          </a:r>
          <a:r>
            <a:rPr lang="ru-RU" sz="1600" b="1" dirty="0" smtClean="0">
              <a:solidFill>
                <a:schemeClr val="accent6">
                  <a:lumMod val="50000"/>
                </a:schemeClr>
              </a:solidFill>
            </a:rPr>
            <a:t>. рублей</a:t>
          </a:r>
          <a:r>
            <a:rPr lang="ru-RU" sz="1800" b="1" dirty="0" smtClean="0">
              <a:solidFill>
                <a:schemeClr val="accent6">
                  <a:lumMod val="50000"/>
                </a:schemeClr>
              </a:solidFill>
            </a:rPr>
            <a:t>)</a:t>
          </a:r>
          <a:endParaRPr lang="ru-RU" sz="1800" b="1" dirty="0">
            <a:solidFill>
              <a:schemeClr val="accent6">
                <a:lumMod val="50000"/>
              </a:schemeClr>
            </a:solidFill>
          </a:endParaRPr>
        </a:p>
      </dgm:t>
    </dgm:pt>
    <dgm:pt modelId="{70747F96-B798-40A9-B0EB-514241A10E06}" type="sibTrans" cxnId="{8B425D5D-7D1C-492C-97C8-1502AF649AB7}">
      <dgm:prSet/>
      <dgm:spPr/>
      <dgm:t>
        <a:bodyPr/>
        <a:lstStyle/>
        <a:p>
          <a:endParaRPr lang="ru-RU" b="1">
            <a:solidFill>
              <a:schemeClr val="accent6">
                <a:lumMod val="50000"/>
              </a:schemeClr>
            </a:solidFill>
          </a:endParaRPr>
        </a:p>
      </dgm:t>
    </dgm:pt>
    <dgm:pt modelId="{47F1F2CB-3710-4BBF-B40F-83D052FAA2F5}" type="parTrans" cxnId="{8B425D5D-7D1C-492C-97C8-1502AF649AB7}">
      <dgm:prSet/>
      <dgm:spPr>
        <a:ln>
          <a:solidFill>
            <a:schemeClr val="accent1"/>
          </a:solidFill>
        </a:ln>
      </dgm:spPr>
      <dgm:t>
        <a:bodyPr/>
        <a:lstStyle/>
        <a:p>
          <a:endParaRPr lang="ru-RU" b="1">
            <a:solidFill>
              <a:schemeClr val="accent6">
                <a:lumMod val="50000"/>
              </a:schemeClr>
            </a:solidFill>
          </a:endParaRPr>
        </a:p>
      </dgm:t>
    </dgm:pt>
    <dgm:pt modelId="{288A3778-C0CB-4A96-B113-9EF48ED53183}">
      <dgm:prSet phldrT="[Текст]" custT="1"/>
      <dgm:spPr>
        <a:solidFill>
          <a:srgbClr val="00FF00"/>
        </a:solidFill>
      </dgm:spPr>
      <dgm:t>
        <a:bodyPr/>
        <a:lstStyle/>
        <a:p>
          <a:r>
            <a:rPr lang="ru-RU" sz="1200" b="1" dirty="0" smtClean="0">
              <a:solidFill>
                <a:schemeClr val="accent6">
                  <a:lumMod val="50000"/>
                </a:schemeClr>
              </a:solidFill>
            </a:rPr>
            <a:t>Развитие муниципальной службы(15,0 тыс. рублей)</a:t>
          </a:r>
          <a:endParaRPr lang="ru-RU" sz="1800" b="1" dirty="0">
            <a:solidFill>
              <a:schemeClr val="accent6">
                <a:lumMod val="50000"/>
              </a:schemeClr>
            </a:solidFill>
          </a:endParaRPr>
        </a:p>
      </dgm:t>
    </dgm:pt>
    <dgm:pt modelId="{6559F9A1-7B14-442E-BE15-C6993554BF27}" type="sibTrans" cxnId="{101F79E5-8CA1-41B1-9028-AA1E897F6BDE}">
      <dgm:prSet/>
      <dgm:spPr/>
      <dgm:t>
        <a:bodyPr/>
        <a:lstStyle/>
        <a:p>
          <a:endParaRPr lang="ru-RU" b="1">
            <a:solidFill>
              <a:schemeClr val="accent6">
                <a:lumMod val="50000"/>
              </a:schemeClr>
            </a:solidFill>
          </a:endParaRPr>
        </a:p>
      </dgm:t>
    </dgm:pt>
    <dgm:pt modelId="{6AFFBB97-E491-4175-8032-3F2B95314297}" type="parTrans" cxnId="{101F79E5-8CA1-41B1-9028-AA1E897F6BDE}">
      <dgm:prSet/>
      <dgm:spPr>
        <a:ln>
          <a:solidFill>
            <a:schemeClr val="accent1">
              <a:lumMod val="60000"/>
              <a:lumOff val="40000"/>
            </a:schemeClr>
          </a:solidFill>
        </a:ln>
      </dgm:spPr>
      <dgm:t>
        <a:bodyPr/>
        <a:lstStyle/>
        <a:p>
          <a:endParaRPr lang="ru-RU" b="1">
            <a:solidFill>
              <a:schemeClr val="accent6">
                <a:lumMod val="50000"/>
              </a:schemeClr>
            </a:solidFill>
          </a:endParaRPr>
        </a:p>
      </dgm:t>
    </dgm:pt>
    <dgm:pt modelId="{93272420-4AFD-40A3-9371-A5F58093BC38}">
      <dgm:prSet phldrT="[Текст]" custT="1"/>
      <dgm:spPr>
        <a:solidFill>
          <a:srgbClr val="00FF00"/>
        </a:solidFill>
      </dgm:spPr>
      <dgm:t>
        <a:bodyPr/>
        <a:lstStyle/>
        <a:p>
          <a:r>
            <a:rPr lang="ru-RU" sz="1200" b="1" dirty="0" smtClean="0">
              <a:solidFill>
                <a:schemeClr val="accent6">
                  <a:lumMod val="50000"/>
                </a:schemeClr>
              </a:solidFill>
            </a:rPr>
            <a:t>Защита населения и территории от чрезвычайных </a:t>
          </a:r>
          <a:r>
            <a:rPr lang="ru-RU" sz="1200" b="1" dirty="0" err="1" smtClean="0">
              <a:solidFill>
                <a:schemeClr val="accent6">
                  <a:lumMod val="50000"/>
                </a:schemeClr>
              </a:solidFill>
            </a:rPr>
            <a:t>ситуаций,обеспечение</a:t>
          </a:r>
          <a:r>
            <a:rPr lang="ru-RU" sz="1200" b="1" dirty="0" smtClean="0">
              <a:solidFill>
                <a:schemeClr val="accent6">
                  <a:lumMod val="50000"/>
                </a:schemeClr>
              </a:solidFill>
            </a:rPr>
            <a:t> пожарной безопасности и безопасности людей на водных объектах (15,4тыс рублей)</a:t>
          </a:r>
          <a:endParaRPr lang="ru-RU" sz="1200" b="1" dirty="0">
            <a:solidFill>
              <a:schemeClr val="accent6">
                <a:lumMod val="50000"/>
              </a:schemeClr>
            </a:solidFill>
          </a:endParaRPr>
        </a:p>
      </dgm:t>
    </dgm:pt>
    <dgm:pt modelId="{C937384A-85E4-4653-81D5-8BF08E8E9E0C}" type="sibTrans" cxnId="{3A6382B4-2715-4AF1-8395-CEC8F1E2CF32}">
      <dgm:prSet/>
      <dgm:spPr/>
      <dgm:t>
        <a:bodyPr/>
        <a:lstStyle/>
        <a:p>
          <a:endParaRPr lang="ru-RU" b="1">
            <a:solidFill>
              <a:schemeClr val="accent6">
                <a:lumMod val="50000"/>
              </a:schemeClr>
            </a:solidFill>
          </a:endParaRPr>
        </a:p>
      </dgm:t>
    </dgm:pt>
    <dgm:pt modelId="{8960AB01-C4CA-481D-9E77-2C07EA4B72EF}" type="parTrans" cxnId="{3A6382B4-2715-4AF1-8395-CEC8F1E2CF32}">
      <dgm:prSet/>
      <dgm:spPr>
        <a:ln>
          <a:solidFill>
            <a:schemeClr val="accent1">
              <a:lumMod val="60000"/>
              <a:lumOff val="40000"/>
            </a:schemeClr>
          </a:solidFill>
        </a:ln>
      </dgm:spPr>
      <dgm:t>
        <a:bodyPr/>
        <a:lstStyle/>
        <a:p>
          <a:endParaRPr lang="ru-RU" b="1">
            <a:solidFill>
              <a:schemeClr val="accent6">
                <a:lumMod val="50000"/>
              </a:schemeClr>
            </a:solidFill>
          </a:endParaRPr>
        </a:p>
      </dgm:t>
    </dgm:pt>
    <dgm:pt modelId="{802EB448-9D4A-4820-939C-3051841177D4}">
      <dgm:prSet custT="1"/>
      <dgm:spPr>
        <a:solidFill>
          <a:srgbClr val="00FF00"/>
        </a:solidFill>
      </dgm:spPr>
      <dgm:t>
        <a:bodyPr/>
        <a:lstStyle/>
        <a:p>
          <a:r>
            <a:rPr lang="ru-RU" sz="1200" b="1" dirty="0" smtClean="0">
              <a:solidFill>
                <a:schemeClr val="accent6">
                  <a:lumMod val="50000"/>
                </a:schemeClr>
              </a:solidFill>
            </a:rPr>
            <a:t>Обеспечение общественного порядка и противодействие преступности (7,0тыс. рублей)</a:t>
          </a:r>
          <a:endParaRPr lang="ru-RU" sz="1200" b="1" dirty="0">
            <a:solidFill>
              <a:schemeClr val="accent6">
                <a:lumMod val="50000"/>
              </a:schemeClr>
            </a:solidFill>
          </a:endParaRPr>
        </a:p>
      </dgm:t>
    </dgm:pt>
    <dgm:pt modelId="{6C6ADB76-FE48-4314-BD12-9510AF122CB0}" type="sibTrans" cxnId="{796B5B9D-DCE3-4CC4-AA71-0E00A9832153}">
      <dgm:prSet/>
      <dgm:spPr/>
      <dgm:t>
        <a:bodyPr/>
        <a:lstStyle/>
        <a:p>
          <a:endParaRPr lang="ru-RU" b="1">
            <a:solidFill>
              <a:schemeClr val="accent6">
                <a:lumMod val="50000"/>
              </a:schemeClr>
            </a:solidFill>
          </a:endParaRPr>
        </a:p>
      </dgm:t>
    </dgm:pt>
    <dgm:pt modelId="{FBA2B4A0-BECB-402F-95AC-9A02D4E2B609}" type="parTrans" cxnId="{796B5B9D-DCE3-4CC4-AA71-0E00A9832153}">
      <dgm:prSet/>
      <dgm:spPr>
        <a:ln>
          <a:solidFill>
            <a:schemeClr val="accent1">
              <a:lumMod val="60000"/>
              <a:lumOff val="40000"/>
            </a:schemeClr>
          </a:solidFill>
        </a:ln>
      </dgm:spPr>
      <dgm:t>
        <a:bodyPr/>
        <a:lstStyle/>
        <a:p>
          <a:endParaRPr lang="ru-RU" b="1">
            <a:solidFill>
              <a:schemeClr val="accent6">
                <a:lumMod val="50000"/>
              </a:schemeClr>
            </a:solidFill>
          </a:endParaRPr>
        </a:p>
      </dgm:t>
    </dgm:pt>
    <dgm:pt modelId="{C3C361D1-49BD-4B59-8715-C24BF5FB9AF2}">
      <dgm:prSet phldrT="[Текст]" custT="1"/>
      <dgm:spPr>
        <a:solidFill>
          <a:srgbClr val="00FF00"/>
        </a:solidFill>
      </dgm:spPr>
      <dgm:t>
        <a:bodyPr/>
        <a:lstStyle/>
        <a:p>
          <a:r>
            <a:rPr lang="ru-RU" sz="1200" b="1" dirty="0" smtClean="0">
              <a:solidFill>
                <a:schemeClr val="accent6">
                  <a:lumMod val="50000"/>
                </a:schemeClr>
              </a:solidFill>
            </a:rPr>
            <a:t>Развитие физической культуры и спорта (76,0тыс. рублей)</a:t>
          </a:r>
          <a:endParaRPr lang="ru-RU" sz="1200" b="1" dirty="0">
            <a:solidFill>
              <a:schemeClr val="accent6">
                <a:lumMod val="50000"/>
              </a:schemeClr>
            </a:solidFill>
          </a:endParaRPr>
        </a:p>
      </dgm:t>
    </dgm:pt>
    <dgm:pt modelId="{8FB8FB7F-B6B8-484B-916A-97B5E8909B6A}" type="sibTrans" cxnId="{DBA5B61D-0DDE-4F55-A419-6A264B8F367E}">
      <dgm:prSet/>
      <dgm:spPr/>
      <dgm:t>
        <a:bodyPr/>
        <a:lstStyle/>
        <a:p>
          <a:endParaRPr lang="ru-RU"/>
        </a:p>
      </dgm:t>
    </dgm:pt>
    <dgm:pt modelId="{6989E123-F4FD-450C-BBCD-1BC51825B050}" type="parTrans" cxnId="{DBA5B61D-0DDE-4F55-A419-6A264B8F367E}">
      <dgm:prSet/>
      <dgm:spPr/>
      <dgm:t>
        <a:bodyPr/>
        <a:lstStyle/>
        <a:p>
          <a:endParaRPr lang="ru-RU"/>
        </a:p>
      </dgm:t>
    </dgm:pt>
    <dgm:pt modelId="{B383DEC2-A9F2-430F-BE83-BB12DD0C0143}">
      <dgm:prSet phldrT="[Текст]" custT="1"/>
      <dgm:spPr>
        <a:solidFill>
          <a:srgbClr val="00FF00"/>
        </a:solidFill>
        <a:ln>
          <a:solidFill>
            <a:schemeClr val="accent1">
              <a:lumMod val="60000"/>
              <a:lumOff val="40000"/>
            </a:schemeClr>
          </a:solidFill>
        </a:ln>
      </dgm:spPr>
      <dgm:t>
        <a:bodyPr/>
        <a:lstStyle/>
        <a:p>
          <a:r>
            <a:rPr lang="ru-RU" sz="1200" b="1" dirty="0" smtClean="0">
              <a:solidFill>
                <a:schemeClr val="accent6">
                  <a:lumMod val="50000"/>
                </a:schemeClr>
              </a:solidFill>
            </a:rPr>
            <a:t>Благоустройство территории Ермаковского сельского поселения (810,1тыс. рублей) </a:t>
          </a:r>
          <a:endParaRPr lang="ru-RU" sz="1200" b="1" dirty="0">
            <a:solidFill>
              <a:schemeClr val="accent6">
                <a:lumMod val="50000"/>
              </a:schemeClr>
            </a:solidFill>
          </a:endParaRPr>
        </a:p>
      </dgm:t>
    </dgm:pt>
    <dgm:pt modelId="{137D8F3E-D764-43FA-AD99-1C422A1ED02F}" type="sibTrans" cxnId="{6D8C8D9F-FDBC-4AD7-B5B9-E1E897036E72}">
      <dgm:prSet/>
      <dgm:spPr/>
      <dgm:t>
        <a:bodyPr/>
        <a:lstStyle/>
        <a:p>
          <a:endParaRPr lang="ru-RU"/>
        </a:p>
      </dgm:t>
    </dgm:pt>
    <dgm:pt modelId="{73C6BFD1-FE03-4C90-A982-B0C6D44A26E6}" type="parTrans" cxnId="{6D8C8D9F-FDBC-4AD7-B5B9-E1E897036E72}">
      <dgm:prSet/>
      <dgm:spPr/>
      <dgm:t>
        <a:bodyPr/>
        <a:lstStyle/>
        <a:p>
          <a:endParaRPr lang="ru-RU"/>
        </a:p>
      </dgm:t>
    </dgm:pt>
    <dgm:pt modelId="{7C813FBF-58CF-4A73-87FA-DF37F9325225}">
      <dgm:prSet phldrT="[Текст]" custT="1"/>
      <dgm:spPr>
        <a:solidFill>
          <a:srgbClr val="00B0F0"/>
        </a:solidFill>
      </dgm:spPr>
      <dgm:t>
        <a:bodyPr/>
        <a:lstStyle/>
        <a:p>
          <a:r>
            <a:rPr lang="ru-RU" sz="1800" b="1" dirty="0" smtClean="0">
              <a:solidFill>
                <a:schemeClr val="accent6">
                  <a:lumMod val="50000"/>
                </a:schemeClr>
              </a:solidFill>
            </a:rPr>
            <a:t>Непрограммные расходы </a:t>
          </a:r>
          <a:r>
            <a:rPr lang="ru-RU" sz="2000" b="1" dirty="0" smtClean="0">
              <a:solidFill>
                <a:schemeClr val="accent6">
                  <a:lumMod val="50000"/>
                </a:schemeClr>
              </a:solidFill>
            </a:rPr>
            <a:t>(4339,2тыс</a:t>
          </a:r>
          <a:r>
            <a:rPr lang="ru-RU" sz="1600" b="1" dirty="0" smtClean="0">
              <a:solidFill>
                <a:schemeClr val="accent6">
                  <a:lumMod val="50000"/>
                </a:schemeClr>
              </a:solidFill>
            </a:rPr>
            <a:t>. рублей</a:t>
          </a:r>
          <a:r>
            <a:rPr lang="ru-RU" sz="2000" b="1" dirty="0" smtClean="0">
              <a:solidFill>
                <a:schemeClr val="accent6">
                  <a:lumMod val="50000"/>
                </a:schemeClr>
              </a:solidFill>
            </a:rPr>
            <a:t>)</a:t>
          </a:r>
          <a:endParaRPr lang="ru-RU" sz="2000" b="1" dirty="0">
            <a:solidFill>
              <a:schemeClr val="accent6">
                <a:lumMod val="50000"/>
              </a:schemeClr>
            </a:solidFill>
          </a:endParaRPr>
        </a:p>
      </dgm:t>
    </dgm:pt>
    <dgm:pt modelId="{34D7B0A4-D7EC-4184-9B0A-56FE1F3B2A7B}" type="sibTrans" cxnId="{B12500B9-99E6-433B-8E01-04C061A28F73}">
      <dgm:prSet/>
      <dgm:spPr/>
      <dgm:t>
        <a:bodyPr/>
        <a:lstStyle/>
        <a:p>
          <a:endParaRPr lang="ru-RU" b="1">
            <a:solidFill>
              <a:schemeClr val="accent6">
                <a:lumMod val="50000"/>
              </a:schemeClr>
            </a:solidFill>
          </a:endParaRPr>
        </a:p>
      </dgm:t>
    </dgm:pt>
    <dgm:pt modelId="{329DA98C-6586-4BE0-AB51-1D0BDEBDC4A1}" type="parTrans" cxnId="{B12500B9-99E6-433B-8E01-04C061A28F73}">
      <dgm:prSet/>
      <dgm:spPr>
        <a:ln>
          <a:solidFill>
            <a:schemeClr val="accent1"/>
          </a:solidFill>
        </a:ln>
      </dgm:spPr>
      <dgm:t>
        <a:bodyPr/>
        <a:lstStyle/>
        <a:p>
          <a:endParaRPr lang="ru-RU" b="1">
            <a:solidFill>
              <a:schemeClr val="accent6">
                <a:lumMod val="50000"/>
              </a:schemeClr>
            </a:solidFill>
          </a:endParaRPr>
        </a:p>
      </dgm:t>
    </dgm:pt>
    <dgm:pt modelId="{D15B9808-244C-474E-9825-4860E6556DE2}">
      <dgm:prSet custT="1"/>
      <dgm:spPr>
        <a:solidFill>
          <a:srgbClr val="00FF00"/>
        </a:solidFill>
      </dgm:spPr>
      <dgm:t>
        <a:bodyPr/>
        <a:lstStyle/>
        <a:p>
          <a:r>
            <a:rPr lang="ru-RU" sz="1200" b="1" dirty="0" smtClean="0">
              <a:solidFill>
                <a:schemeClr val="accent6">
                  <a:lumMod val="50000"/>
                </a:schemeClr>
              </a:solidFill>
            </a:rPr>
            <a:t>Развитие культуры (2649,7тыс. рублей)</a:t>
          </a:r>
          <a:endParaRPr lang="ru-RU" sz="1200" b="1" dirty="0">
            <a:solidFill>
              <a:schemeClr val="accent6">
                <a:lumMod val="50000"/>
              </a:schemeClr>
            </a:solidFill>
          </a:endParaRPr>
        </a:p>
      </dgm:t>
    </dgm:pt>
    <dgm:pt modelId="{707468B1-8286-4F41-AA42-CE0823457FC1}" type="sibTrans" cxnId="{345CAC73-BFF5-49A6-B937-1F7961CF75AD}">
      <dgm:prSet/>
      <dgm:spPr/>
      <dgm:t>
        <a:bodyPr/>
        <a:lstStyle/>
        <a:p>
          <a:endParaRPr lang="ru-RU" b="1">
            <a:solidFill>
              <a:schemeClr val="accent6">
                <a:lumMod val="50000"/>
              </a:schemeClr>
            </a:solidFill>
          </a:endParaRPr>
        </a:p>
      </dgm:t>
    </dgm:pt>
    <dgm:pt modelId="{C8980091-D4ED-4869-B5C5-4CDE665A9E0A}" type="parTrans" cxnId="{345CAC73-BFF5-49A6-B937-1F7961CF75AD}">
      <dgm:prSet/>
      <dgm:spPr>
        <a:ln>
          <a:solidFill>
            <a:schemeClr val="accent1">
              <a:lumMod val="60000"/>
              <a:lumOff val="40000"/>
            </a:schemeClr>
          </a:solidFill>
        </a:ln>
      </dgm:spPr>
      <dgm:t>
        <a:bodyPr/>
        <a:lstStyle/>
        <a:p>
          <a:endParaRPr lang="ru-RU" b="1">
            <a:solidFill>
              <a:schemeClr val="accent6">
                <a:lumMod val="50000"/>
              </a:schemeClr>
            </a:solidFill>
          </a:endParaRPr>
        </a:p>
      </dgm:t>
    </dgm:pt>
    <dgm:pt modelId="{4FF4D463-5C56-47C2-801A-AE3EC072053E}" type="pres">
      <dgm:prSet presAssocID="{87EE8C6D-4643-4EC1-AFB2-43D48F0BB048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818E353-3BFF-4E72-B499-B17F27E27E47}" type="pres">
      <dgm:prSet presAssocID="{7BD6B530-1528-424E-9C59-DE5F95367EDC}" presName="root1" presStyleCnt="0"/>
      <dgm:spPr/>
    </dgm:pt>
    <dgm:pt modelId="{D6EC0B0C-1599-4DA9-874C-6FBA94FBF8B3}" type="pres">
      <dgm:prSet presAssocID="{7BD6B530-1528-424E-9C59-DE5F95367EDC}" presName="LevelOneTextNode" presStyleLbl="node0" presStyleIdx="0" presStyleCnt="3" custScaleX="36804" custScaleY="641721" custLinFactNeighborX="-40393" custLinFactNeighborY="-33018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0E5C854C-D619-455A-BBCA-575473A4C784}" type="pres">
      <dgm:prSet presAssocID="{7BD6B530-1528-424E-9C59-DE5F95367EDC}" presName="level2hierChild" presStyleCnt="0"/>
      <dgm:spPr/>
    </dgm:pt>
    <dgm:pt modelId="{6F65CA74-76C5-4548-81A8-CE5F70D3A6EF}" type="pres">
      <dgm:prSet presAssocID="{DC65586A-9B92-40C0-8BFE-CD5888088FF1}" presName="conn2-1" presStyleLbl="parChTrans1D2" presStyleIdx="0" presStyleCnt="1"/>
      <dgm:spPr/>
      <dgm:t>
        <a:bodyPr/>
        <a:lstStyle/>
        <a:p>
          <a:endParaRPr lang="ru-RU"/>
        </a:p>
      </dgm:t>
    </dgm:pt>
    <dgm:pt modelId="{6FDAC32B-9059-4642-BAFD-BA33CE38335C}" type="pres">
      <dgm:prSet presAssocID="{DC65586A-9B92-40C0-8BFE-CD5888088FF1}" presName="connTx" presStyleLbl="parChTrans1D2" presStyleIdx="0" presStyleCnt="1"/>
      <dgm:spPr/>
      <dgm:t>
        <a:bodyPr/>
        <a:lstStyle/>
        <a:p>
          <a:endParaRPr lang="ru-RU"/>
        </a:p>
      </dgm:t>
    </dgm:pt>
    <dgm:pt modelId="{5B49F422-0207-4E16-8FE0-AE02C6164202}" type="pres">
      <dgm:prSet presAssocID="{E81C6B86-E350-4593-9700-208AA6C2CD7F}" presName="root2" presStyleCnt="0"/>
      <dgm:spPr/>
    </dgm:pt>
    <dgm:pt modelId="{C4D6B5FC-21FE-4411-9C7D-AF7FAF48762D}" type="pres">
      <dgm:prSet presAssocID="{E81C6B86-E350-4593-9700-208AA6C2CD7F}" presName="LevelTwoTextNode" presStyleLbl="node2" presStyleIdx="0" presStyleCnt="1" custScaleX="92918" custScaleY="647335" custLinFactNeighborX="-33287" custLinFactNeighborY="-3021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D8303A32-1780-4D87-B717-6DCB80A74CB7}" type="pres">
      <dgm:prSet presAssocID="{E81C6B86-E350-4593-9700-208AA6C2CD7F}" presName="level3hierChild" presStyleCnt="0"/>
      <dgm:spPr/>
    </dgm:pt>
    <dgm:pt modelId="{96D8EE2C-5FAE-4D66-BA9E-06F9EC516651}" type="pres">
      <dgm:prSet presAssocID="{47F1F2CB-3710-4BBF-B40F-83D052FAA2F5}" presName="conn2-1" presStyleLbl="parChTrans1D3" presStyleIdx="0" presStyleCnt="2"/>
      <dgm:spPr/>
      <dgm:t>
        <a:bodyPr/>
        <a:lstStyle/>
        <a:p>
          <a:endParaRPr lang="ru-RU"/>
        </a:p>
      </dgm:t>
    </dgm:pt>
    <dgm:pt modelId="{CA622FF3-8229-41CB-8817-D60DA6F5ADB4}" type="pres">
      <dgm:prSet presAssocID="{47F1F2CB-3710-4BBF-B40F-83D052FAA2F5}" presName="connTx" presStyleLbl="parChTrans1D3" presStyleIdx="0" presStyleCnt="2"/>
      <dgm:spPr/>
      <dgm:t>
        <a:bodyPr/>
        <a:lstStyle/>
        <a:p>
          <a:endParaRPr lang="ru-RU"/>
        </a:p>
      </dgm:t>
    </dgm:pt>
    <dgm:pt modelId="{2DBB469A-B180-418B-BFA1-B5C54C27E93A}" type="pres">
      <dgm:prSet presAssocID="{9A55E3D6-7836-48A8-B56C-96141BEC8148}" presName="root2" presStyleCnt="0"/>
      <dgm:spPr/>
    </dgm:pt>
    <dgm:pt modelId="{B63E864C-E7CE-4555-BF83-ECDF3BF66418}" type="pres">
      <dgm:prSet presAssocID="{9A55E3D6-7836-48A8-B56C-96141BEC8148}" presName="LevelTwoTextNode" presStyleLbl="node3" presStyleIdx="0" presStyleCnt="2" custScaleX="190929" custScaleY="327809" custLinFactY="-6518" custLinFactNeighborX="-30657" custLinFactNeighborY="-10000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A19BC975-C13C-40F1-BD40-1923EB90D2AC}" type="pres">
      <dgm:prSet presAssocID="{9A55E3D6-7836-48A8-B56C-96141BEC8148}" presName="level3hierChild" presStyleCnt="0"/>
      <dgm:spPr/>
    </dgm:pt>
    <dgm:pt modelId="{A1FB6AD0-74B1-463D-83EE-6312792242A7}" type="pres">
      <dgm:prSet presAssocID="{6AFFBB97-E491-4175-8032-3F2B95314297}" presName="conn2-1" presStyleLbl="parChTrans1D4" presStyleIdx="0" presStyleCnt="4"/>
      <dgm:spPr/>
      <dgm:t>
        <a:bodyPr/>
        <a:lstStyle/>
        <a:p>
          <a:endParaRPr lang="ru-RU"/>
        </a:p>
      </dgm:t>
    </dgm:pt>
    <dgm:pt modelId="{0E9E211C-3E36-490A-8EFB-2874C026F3C4}" type="pres">
      <dgm:prSet presAssocID="{6AFFBB97-E491-4175-8032-3F2B95314297}" presName="connTx" presStyleLbl="parChTrans1D4" presStyleIdx="0" presStyleCnt="4"/>
      <dgm:spPr/>
      <dgm:t>
        <a:bodyPr/>
        <a:lstStyle/>
        <a:p>
          <a:endParaRPr lang="ru-RU"/>
        </a:p>
      </dgm:t>
    </dgm:pt>
    <dgm:pt modelId="{85B05A62-4F94-48CF-BFE3-0FB98FBAD28F}" type="pres">
      <dgm:prSet presAssocID="{288A3778-C0CB-4A96-B113-9EF48ED53183}" presName="root2" presStyleCnt="0"/>
      <dgm:spPr/>
    </dgm:pt>
    <dgm:pt modelId="{677BEF8E-B75A-4207-B75C-A58405313C1C}" type="pres">
      <dgm:prSet presAssocID="{288A3778-C0CB-4A96-B113-9EF48ED53183}" presName="LevelTwoTextNode" presStyleLbl="node4" presStyleIdx="0" presStyleCnt="4" custScaleX="262516" custScaleY="135477" custLinFactNeighborX="27465" custLinFactNeighborY="1420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07A27AD2-DD9C-4346-BFF0-54CB75E5DBA0}" type="pres">
      <dgm:prSet presAssocID="{288A3778-C0CB-4A96-B113-9EF48ED53183}" presName="level3hierChild" presStyleCnt="0"/>
      <dgm:spPr/>
    </dgm:pt>
    <dgm:pt modelId="{82FF9FA2-F665-452A-A9BA-6FF1EDE8AF02}" type="pres">
      <dgm:prSet presAssocID="{8960AB01-C4CA-481D-9E77-2C07EA4B72EF}" presName="conn2-1" presStyleLbl="parChTrans1D4" presStyleIdx="1" presStyleCnt="4"/>
      <dgm:spPr/>
      <dgm:t>
        <a:bodyPr/>
        <a:lstStyle/>
        <a:p>
          <a:endParaRPr lang="ru-RU"/>
        </a:p>
      </dgm:t>
    </dgm:pt>
    <dgm:pt modelId="{932C1383-C048-48C4-B2FE-4B7BBF37AC55}" type="pres">
      <dgm:prSet presAssocID="{8960AB01-C4CA-481D-9E77-2C07EA4B72EF}" presName="connTx" presStyleLbl="parChTrans1D4" presStyleIdx="1" presStyleCnt="4"/>
      <dgm:spPr/>
      <dgm:t>
        <a:bodyPr/>
        <a:lstStyle/>
        <a:p>
          <a:endParaRPr lang="ru-RU"/>
        </a:p>
      </dgm:t>
    </dgm:pt>
    <dgm:pt modelId="{9D4A1BAD-A008-4035-AF19-B7F88B93C46D}" type="pres">
      <dgm:prSet presAssocID="{93272420-4AFD-40A3-9371-A5F58093BC38}" presName="root2" presStyleCnt="0"/>
      <dgm:spPr/>
    </dgm:pt>
    <dgm:pt modelId="{9D06CD96-DF01-4CD7-9F5C-505CFD833302}" type="pres">
      <dgm:prSet presAssocID="{93272420-4AFD-40A3-9371-A5F58093BC38}" presName="LevelTwoTextNode" presStyleLbl="node4" presStyleIdx="1" presStyleCnt="4" custScaleX="256334" custScaleY="167308" custLinFactNeighborX="35816" custLinFactNeighborY="50807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4153CC18-5F82-4484-95D7-4690D5990298}" type="pres">
      <dgm:prSet presAssocID="{93272420-4AFD-40A3-9371-A5F58093BC38}" presName="level3hierChild" presStyleCnt="0"/>
      <dgm:spPr/>
    </dgm:pt>
    <dgm:pt modelId="{CD2FBED0-4F43-4A23-9B7B-6BBA3F5DD1A7}" type="pres">
      <dgm:prSet presAssocID="{FBA2B4A0-BECB-402F-95AC-9A02D4E2B609}" presName="conn2-1" presStyleLbl="parChTrans1D4" presStyleIdx="2" presStyleCnt="4"/>
      <dgm:spPr/>
      <dgm:t>
        <a:bodyPr/>
        <a:lstStyle/>
        <a:p>
          <a:endParaRPr lang="ru-RU"/>
        </a:p>
      </dgm:t>
    </dgm:pt>
    <dgm:pt modelId="{D6D3C369-73BF-484E-9E8C-86F6A6201D0F}" type="pres">
      <dgm:prSet presAssocID="{FBA2B4A0-BECB-402F-95AC-9A02D4E2B609}" presName="connTx" presStyleLbl="parChTrans1D4" presStyleIdx="2" presStyleCnt="4"/>
      <dgm:spPr/>
      <dgm:t>
        <a:bodyPr/>
        <a:lstStyle/>
        <a:p>
          <a:endParaRPr lang="ru-RU"/>
        </a:p>
      </dgm:t>
    </dgm:pt>
    <dgm:pt modelId="{A0C5058D-C56C-4C0C-B364-7877FA6D5833}" type="pres">
      <dgm:prSet presAssocID="{802EB448-9D4A-4820-939C-3051841177D4}" presName="root2" presStyleCnt="0"/>
      <dgm:spPr/>
    </dgm:pt>
    <dgm:pt modelId="{04D346C5-01FF-4444-A7A0-C4205521BE65}" type="pres">
      <dgm:prSet presAssocID="{802EB448-9D4A-4820-939C-3051841177D4}" presName="LevelTwoTextNode" presStyleLbl="node4" presStyleIdx="2" presStyleCnt="4" custScaleX="257958" custScaleY="103326" custLinFactNeighborX="34273" custLinFactNeighborY="6303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86DFB9F9-0198-4F0D-AD44-38FECEFB773F}" type="pres">
      <dgm:prSet presAssocID="{802EB448-9D4A-4820-939C-3051841177D4}" presName="level3hierChild" presStyleCnt="0"/>
      <dgm:spPr/>
    </dgm:pt>
    <dgm:pt modelId="{2D86C80B-747A-4F4E-830A-D0E492BC47F5}" type="pres">
      <dgm:prSet presAssocID="{C8980091-D4ED-4869-B5C5-4CDE665A9E0A}" presName="conn2-1" presStyleLbl="parChTrans1D4" presStyleIdx="3" presStyleCnt="4"/>
      <dgm:spPr/>
      <dgm:t>
        <a:bodyPr/>
        <a:lstStyle/>
        <a:p>
          <a:endParaRPr lang="ru-RU"/>
        </a:p>
      </dgm:t>
    </dgm:pt>
    <dgm:pt modelId="{372B26B5-E04A-45B7-8707-5FABE77A49A9}" type="pres">
      <dgm:prSet presAssocID="{C8980091-D4ED-4869-B5C5-4CDE665A9E0A}" presName="connTx" presStyleLbl="parChTrans1D4" presStyleIdx="3" presStyleCnt="4"/>
      <dgm:spPr/>
      <dgm:t>
        <a:bodyPr/>
        <a:lstStyle/>
        <a:p>
          <a:endParaRPr lang="ru-RU"/>
        </a:p>
      </dgm:t>
    </dgm:pt>
    <dgm:pt modelId="{4EEC8238-AA6D-48ED-A50F-B8FE4B676430}" type="pres">
      <dgm:prSet presAssocID="{D15B9808-244C-474E-9825-4860E6556DE2}" presName="root2" presStyleCnt="0"/>
      <dgm:spPr/>
    </dgm:pt>
    <dgm:pt modelId="{16DCF74A-043A-4059-BA15-767E0E0CAEC4}" type="pres">
      <dgm:prSet presAssocID="{D15B9808-244C-474E-9825-4860E6556DE2}" presName="LevelTwoTextNode" presStyleLbl="node4" presStyleIdx="3" presStyleCnt="4" custScaleX="252577" custScaleY="71168" custLinFactY="100000" custLinFactNeighborX="39833" custLinFactNeighborY="134496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96F46AC6-6217-420D-A8D2-D0FF74CBDC0C}" type="pres">
      <dgm:prSet presAssocID="{D15B9808-244C-474E-9825-4860E6556DE2}" presName="level3hierChild" presStyleCnt="0"/>
      <dgm:spPr/>
    </dgm:pt>
    <dgm:pt modelId="{9FC78266-470C-4C89-963C-B82E522FE349}" type="pres">
      <dgm:prSet presAssocID="{329DA98C-6586-4BE0-AB51-1D0BDEBDC4A1}" presName="conn2-1" presStyleLbl="parChTrans1D3" presStyleIdx="1" presStyleCnt="2"/>
      <dgm:spPr/>
      <dgm:t>
        <a:bodyPr/>
        <a:lstStyle/>
        <a:p>
          <a:endParaRPr lang="ru-RU"/>
        </a:p>
      </dgm:t>
    </dgm:pt>
    <dgm:pt modelId="{C94CB734-3F60-4813-BE0D-6A2373CBF0FB}" type="pres">
      <dgm:prSet presAssocID="{329DA98C-6586-4BE0-AB51-1D0BDEBDC4A1}" presName="connTx" presStyleLbl="parChTrans1D3" presStyleIdx="1" presStyleCnt="2"/>
      <dgm:spPr/>
      <dgm:t>
        <a:bodyPr/>
        <a:lstStyle/>
        <a:p>
          <a:endParaRPr lang="ru-RU"/>
        </a:p>
      </dgm:t>
    </dgm:pt>
    <dgm:pt modelId="{01A15F10-5BAE-4525-A94A-24EB92958542}" type="pres">
      <dgm:prSet presAssocID="{7C813FBF-58CF-4A73-87FA-DF37F9325225}" presName="root2" presStyleCnt="0"/>
      <dgm:spPr/>
    </dgm:pt>
    <dgm:pt modelId="{427C4B16-7527-4090-97B8-5E1FCFA72225}" type="pres">
      <dgm:prSet presAssocID="{7C813FBF-58CF-4A73-87FA-DF37F9325225}" presName="LevelTwoTextNode" presStyleLbl="node3" presStyleIdx="1" presStyleCnt="2" custScaleX="193419" custScaleY="181050" custLinFactNeighborX="-31066" custLinFactNeighborY="-1700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A2D6FE54-3839-41BD-9DF3-83927780CAC4}" type="pres">
      <dgm:prSet presAssocID="{7C813FBF-58CF-4A73-87FA-DF37F9325225}" presName="level3hierChild" presStyleCnt="0"/>
      <dgm:spPr/>
    </dgm:pt>
    <dgm:pt modelId="{FB5F48BF-6D30-44F3-81E8-B313C21BEC79}" type="pres">
      <dgm:prSet presAssocID="{B383DEC2-A9F2-430F-BE83-BB12DD0C0143}" presName="root1" presStyleCnt="0"/>
      <dgm:spPr/>
    </dgm:pt>
    <dgm:pt modelId="{76ADBFC7-16CB-466C-BC32-9534CE07DAF0}" type="pres">
      <dgm:prSet presAssocID="{B383DEC2-A9F2-430F-BE83-BB12DD0C0143}" presName="LevelOneTextNode" presStyleLbl="node0" presStyleIdx="1" presStyleCnt="3" custScaleX="252958" custScaleY="142810" custLinFactX="200000" custLinFactY="-93435" custLinFactNeighborX="272768" custLinFactNeighborY="-10000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906A24BD-6552-4914-B713-A2B3A51BF2DE}" type="pres">
      <dgm:prSet presAssocID="{B383DEC2-A9F2-430F-BE83-BB12DD0C0143}" presName="level2hierChild" presStyleCnt="0"/>
      <dgm:spPr/>
    </dgm:pt>
    <dgm:pt modelId="{CD738A88-207B-4C8E-ACA0-DBFF07DE0DBC}" type="pres">
      <dgm:prSet presAssocID="{C3C361D1-49BD-4B59-8715-C24BF5FB9AF2}" presName="root1" presStyleCnt="0"/>
      <dgm:spPr/>
    </dgm:pt>
    <dgm:pt modelId="{6BF29830-075C-42AF-9040-B4471F241E00}" type="pres">
      <dgm:prSet presAssocID="{C3C361D1-49BD-4B59-8715-C24BF5FB9AF2}" presName="LevelOneTextNode" presStyleLbl="node0" presStyleIdx="2" presStyleCnt="3" custScaleX="250532" custScaleY="107316" custLinFactX="200000" custLinFactNeighborX="280100" custLinFactNeighborY="-6817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A3321A72-CC8F-4526-9300-F8CFF31AE2E2}" type="pres">
      <dgm:prSet presAssocID="{C3C361D1-49BD-4B59-8715-C24BF5FB9AF2}" presName="level2hierChild" presStyleCnt="0"/>
      <dgm:spPr/>
    </dgm:pt>
  </dgm:ptLst>
  <dgm:cxnLst>
    <dgm:cxn modelId="{345CAC73-BFF5-49A6-B937-1F7961CF75AD}" srcId="{9A55E3D6-7836-48A8-B56C-96141BEC8148}" destId="{D15B9808-244C-474E-9825-4860E6556DE2}" srcOrd="3" destOrd="0" parTransId="{C8980091-D4ED-4869-B5C5-4CDE665A9E0A}" sibTransId="{707468B1-8286-4F41-AA42-CE0823457FC1}"/>
    <dgm:cxn modelId="{5FBCAF87-6BFE-4297-8CA5-641B97FAE06A}" srcId="{7BD6B530-1528-424E-9C59-DE5F95367EDC}" destId="{E81C6B86-E350-4593-9700-208AA6C2CD7F}" srcOrd="0" destOrd="0" parTransId="{DC65586A-9B92-40C0-8BFE-CD5888088FF1}" sibTransId="{6B49873E-92FE-4D18-B499-310B906302DD}"/>
    <dgm:cxn modelId="{B12500B9-99E6-433B-8E01-04C061A28F73}" srcId="{E81C6B86-E350-4593-9700-208AA6C2CD7F}" destId="{7C813FBF-58CF-4A73-87FA-DF37F9325225}" srcOrd="1" destOrd="0" parTransId="{329DA98C-6586-4BE0-AB51-1D0BDEBDC4A1}" sibTransId="{34D7B0A4-D7EC-4184-9B0A-56FE1F3B2A7B}"/>
    <dgm:cxn modelId="{72FCFB1D-CF98-44A9-8058-3B96F96793E1}" type="presOf" srcId="{6AFFBB97-E491-4175-8032-3F2B95314297}" destId="{A1FB6AD0-74B1-463D-83EE-6312792242A7}" srcOrd="0" destOrd="0" presId="urn:microsoft.com/office/officeart/2005/8/layout/hierarchy2"/>
    <dgm:cxn modelId="{591FDFCF-3418-45A3-AEFF-78C0DE8A4B6A}" type="presOf" srcId="{DC65586A-9B92-40C0-8BFE-CD5888088FF1}" destId="{6FDAC32B-9059-4642-BAFD-BA33CE38335C}" srcOrd="1" destOrd="0" presId="urn:microsoft.com/office/officeart/2005/8/layout/hierarchy2"/>
    <dgm:cxn modelId="{4BE83BF5-0B02-4FAD-A540-979E5C00EDAD}" type="presOf" srcId="{FBA2B4A0-BECB-402F-95AC-9A02D4E2B609}" destId="{CD2FBED0-4F43-4A23-9B7B-6BBA3F5DD1A7}" srcOrd="0" destOrd="0" presId="urn:microsoft.com/office/officeart/2005/8/layout/hierarchy2"/>
    <dgm:cxn modelId="{BA3C6936-FF0F-4F73-BAD7-9B617D2909C1}" srcId="{87EE8C6D-4643-4EC1-AFB2-43D48F0BB048}" destId="{7BD6B530-1528-424E-9C59-DE5F95367EDC}" srcOrd="0" destOrd="0" parTransId="{0979FB5E-2B9C-4078-958E-B9DDC7E5F600}" sibTransId="{D64D85E6-8EAE-49AD-A136-D45AAABC3C25}"/>
    <dgm:cxn modelId="{261CFBCD-A486-4EC7-B5BE-184C2B8DD366}" type="presOf" srcId="{E81C6B86-E350-4593-9700-208AA6C2CD7F}" destId="{C4D6B5FC-21FE-4411-9C7D-AF7FAF48762D}" srcOrd="0" destOrd="0" presId="urn:microsoft.com/office/officeart/2005/8/layout/hierarchy2"/>
    <dgm:cxn modelId="{921BEBFE-74D6-483C-903C-AF8270DB0A17}" type="presOf" srcId="{802EB448-9D4A-4820-939C-3051841177D4}" destId="{04D346C5-01FF-4444-A7A0-C4205521BE65}" srcOrd="0" destOrd="0" presId="urn:microsoft.com/office/officeart/2005/8/layout/hierarchy2"/>
    <dgm:cxn modelId="{07BD205A-8822-439A-8DD7-EE454EC992D3}" type="presOf" srcId="{329DA98C-6586-4BE0-AB51-1D0BDEBDC4A1}" destId="{9FC78266-470C-4C89-963C-B82E522FE349}" srcOrd="0" destOrd="0" presId="urn:microsoft.com/office/officeart/2005/8/layout/hierarchy2"/>
    <dgm:cxn modelId="{4C75F5AE-E53C-4E81-B3D1-F97CF2076F17}" type="presOf" srcId="{FBA2B4A0-BECB-402F-95AC-9A02D4E2B609}" destId="{D6D3C369-73BF-484E-9E8C-86F6A6201D0F}" srcOrd="1" destOrd="0" presId="urn:microsoft.com/office/officeart/2005/8/layout/hierarchy2"/>
    <dgm:cxn modelId="{DBA5B61D-0DDE-4F55-A419-6A264B8F367E}" srcId="{87EE8C6D-4643-4EC1-AFB2-43D48F0BB048}" destId="{C3C361D1-49BD-4B59-8715-C24BF5FB9AF2}" srcOrd="2" destOrd="0" parTransId="{6989E123-F4FD-450C-BBCD-1BC51825B050}" sibTransId="{8FB8FB7F-B6B8-484B-916A-97B5E8909B6A}"/>
    <dgm:cxn modelId="{6D8C8D9F-FDBC-4AD7-B5B9-E1E897036E72}" srcId="{87EE8C6D-4643-4EC1-AFB2-43D48F0BB048}" destId="{B383DEC2-A9F2-430F-BE83-BB12DD0C0143}" srcOrd="1" destOrd="0" parTransId="{73C6BFD1-FE03-4C90-A982-B0C6D44A26E6}" sibTransId="{137D8F3E-D764-43FA-AD99-1C422A1ED02F}"/>
    <dgm:cxn modelId="{E70B644D-BA66-44C5-A2A5-06FA867D950C}" type="presOf" srcId="{B383DEC2-A9F2-430F-BE83-BB12DD0C0143}" destId="{76ADBFC7-16CB-466C-BC32-9534CE07DAF0}" srcOrd="0" destOrd="0" presId="urn:microsoft.com/office/officeart/2005/8/layout/hierarchy2"/>
    <dgm:cxn modelId="{F58ACF6F-E4F5-46B0-98D6-9FCE2BA427D8}" type="presOf" srcId="{87EE8C6D-4643-4EC1-AFB2-43D48F0BB048}" destId="{4FF4D463-5C56-47C2-801A-AE3EC072053E}" srcOrd="0" destOrd="0" presId="urn:microsoft.com/office/officeart/2005/8/layout/hierarchy2"/>
    <dgm:cxn modelId="{796B5B9D-DCE3-4CC4-AA71-0E00A9832153}" srcId="{9A55E3D6-7836-48A8-B56C-96141BEC8148}" destId="{802EB448-9D4A-4820-939C-3051841177D4}" srcOrd="2" destOrd="0" parTransId="{FBA2B4A0-BECB-402F-95AC-9A02D4E2B609}" sibTransId="{6C6ADB76-FE48-4314-BD12-9510AF122CB0}"/>
    <dgm:cxn modelId="{5D710165-3D1E-4A31-B644-313EC4A95906}" type="presOf" srcId="{D15B9808-244C-474E-9825-4860E6556DE2}" destId="{16DCF74A-043A-4059-BA15-767E0E0CAEC4}" srcOrd="0" destOrd="0" presId="urn:microsoft.com/office/officeart/2005/8/layout/hierarchy2"/>
    <dgm:cxn modelId="{F0CC3A8E-9510-4E09-B0BE-7C08989A2EC1}" type="presOf" srcId="{288A3778-C0CB-4A96-B113-9EF48ED53183}" destId="{677BEF8E-B75A-4207-B75C-A58405313C1C}" srcOrd="0" destOrd="0" presId="urn:microsoft.com/office/officeart/2005/8/layout/hierarchy2"/>
    <dgm:cxn modelId="{A9B93E59-AF73-4337-A66F-A925CD56D297}" type="presOf" srcId="{7C813FBF-58CF-4A73-87FA-DF37F9325225}" destId="{427C4B16-7527-4090-97B8-5E1FCFA72225}" srcOrd="0" destOrd="0" presId="urn:microsoft.com/office/officeart/2005/8/layout/hierarchy2"/>
    <dgm:cxn modelId="{BA62371F-879A-4890-8999-86C159D63E31}" type="presOf" srcId="{DC65586A-9B92-40C0-8BFE-CD5888088FF1}" destId="{6F65CA74-76C5-4548-81A8-CE5F70D3A6EF}" srcOrd="0" destOrd="0" presId="urn:microsoft.com/office/officeart/2005/8/layout/hierarchy2"/>
    <dgm:cxn modelId="{20096F6A-B924-49F1-B875-B199DCDA6D7A}" type="presOf" srcId="{C3C361D1-49BD-4B59-8715-C24BF5FB9AF2}" destId="{6BF29830-075C-42AF-9040-B4471F241E00}" srcOrd="0" destOrd="0" presId="urn:microsoft.com/office/officeart/2005/8/layout/hierarchy2"/>
    <dgm:cxn modelId="{8B425D5D-7D1C-492C-97C8-1502AF649AB7}" srcId="{E81C6B86-E350-4593-9700-208AA6C2CD7F}" destId="{9A55E3D6-7836-48A8-B56C-96141BEC8148}" srcOrd="0" destOrd="0" parTransId="{47F1F2CB-3710-4BBF-B40F-83D052FAA2F5}" sibTransId="{70747F96-B798-40A9-B0EB-514241A10E06}"/>
    <dgm:cxn modelId="{4BA063E2-17F7-4427-B51F-920E6CFF6E73}" type="presOf" srcId="{C8980091-D4ED-4869-B5C5-4CDE665A9E0A}" destId="{372B26B5-E04A-45B7-8707-5FABE77A49A9}" srcOrd="1" destOrd="0" presId="urn:microsoft.com/office/officeart/2005/8/layout/hierarchy2"/>
    <dgm:cxn modelId="{B6CFF500-DF7D-4BC4-B5A4-EDECEDDA6D3B}" type="presOf" srcId="{9A55E3D6-7836-48A8-B56C-96141BEC8148}" destId="{B63E864C-E7CE-4555-BF83-ECDF3BF66418}" srcOrd="0" destOrd="0" presId="urn:microsoft.com/office/officeart/2005/8/layout/hierarchy2"/>
    <dgm:cxn modelId="{A31BE5A0-B72B-4086-9391-46A2505174FD}" type="presOf" srcId="{C8980091-D4ED-4869-B5C5-4CDE665A9E0A}" destId="{2D86C80B-747A-4F4E-830A-D0E492BC47F5}" srcOrd="0" destOrd="0" presId="urn:microsoft.com/office/officeart/2005/8/layout/hierarchy2"/>
    <dgm:cxn modelId="{91118BFB-2177-442E-B629-8DE3EB2A06E5}" type="presOf" srcId="{329DA98C-6586-4BE0-AB51-1D0BDEBDC4A1}" destId="{C94CB734-3F60-4813-BE0D-6A2373CBF0FB}" srcOrd="1" destOrd="0" presId="urn:microsoft.com/office/officeart/2005/8/layout/hierarchy2"/>
    <dgm:cxn modelId="{12D4483B-3EF6-4070-9691-7E2876F7E17E}" type="presOf" srcId="{8960AB01-C4CA-481D-9E77-2C07EA4B72EF}" destId="{932C1383-C048-48C4-B2FE-4B7BBF37AC55}" srcOrd="1" destOrd="0" presId="urn:microsoft.com/office/officeart/2005/8/layout/hierarchy2"/>
    <dgm:cxn modelId="{3A6382B4-2715-4AF1-8395-CEC8F1E2CF32}" srcId="{9A55E3D6-7836-48A8-B56C-96141BEC8148}" destId="{93272420-4AFD-40A3-9371-A5F58093BC38}" srcOrd="1" destOrd="0" parTransId="{8960AB01-C4CA-481D-9E77-2C07EA4B72EF}" sibTransId="{C937384A-85E4-4653-81D5-8BF08E8E9E0C}"/>
    <dgm:cxn modelId="{F8BE23A4-A8BB-45C3-ACA8-C41BEB0357E1}" type="presOf" srcId="{6AFFBB97-E491-4175-8032-3F2B95314297}" destId="{0E9E211C-3E36-490A-8EFB-2874C026F3C4}" srcOrd="1" destOrd="0" presId="urn:microsoft.com/office/officeart/2005/8/layout/hierarchy2"/>
    <dgm:cxn modelId="{53A5309A-7CC4-4799-9235-E66181839B54}" type="presOf" srcId="{8960AB01-C4CA-481D-9E77-2C07EA4B72EF}" destId="{82FF9FA2-F665-452A-A9BA-6FF1EDE8AF02}" srcOrd="0" destOrd="0" presId="urn:microsoft.com/office/officeart/2005/8/layout/hierarchy2"/>
    <dgm:cxn modelId="{9C435CF8-3A3C-4B45-A50F-BB1C5EDB254F}" type="presOf" srcId="{47F1F2CB-3710-4BBF-B40F-83D052FAA2F5}" destId="{96D8EE2C-5FAE-4D66-BA9E-06F9EC516651}" srcOrd="0" destOrd="0" presId="urn:microsoft.com/office/officeart/2005/8/layout/hierarchy2"/>
    <dgm:cxn modelId="{101F79E5-8CA1-41B1-9028-AA1E897F6BDE}" srcId="{9A55E3D6-7836-48A8-B56C-96141BEC8148}" destId="{288A3778-C0CB-4A96-B113-9EF48ED53183}" srcOrd="0" destOrd="0" parTransId="{6AFFBB97-E491-4175-8032-3F2B95314297}" sibTransId="{6559F9A1-7B14-442E-BE15-C6993554BF27}"/>
    <dgm:cxn modelId="{3A642C37-E655-4B0C-B5C8-40754A5BB0B9}" type="presOf" srcId="{47F1F2CB-3710-4BBF-B40F-83D052FAA2F5}" destId="{CA622FF3-8229-41CB-8817-D60DA6F5ADB4}" srcOrd="1" destOrd="0" presId="urn:microsoft.com/office/officeart/2005/8/layout/hierarchy2"/>
    <dgm:cxn modelId="{DD491751-881B-45C6-949C-A36D3AEB9E3E}" type="presOf" srcId="{7BD6B530-1528-424E-9C59-DE5F95367EDC}" destId="{D6EC0B0C-1599-4DA9-874C-6FBA94FBF8B3}" srcOrd="0" destOrd="0" presId="urn:microsoft.com/office/officeart/2005/8/layout/hierarchy2"/>
    <dgm:cxn modelId="{524A9A19-B09C-47CC-969F-2B9E67AE7E11}" type="presOf" srcId="{93272420-4AFD-40A3-9371-A5F58093BC38}" destId="{9D06CD96-DF01-4CD7-9F5C-505CFD833302}" srcOrd="0" destOrd="0" presId="urn:microsoft.com/office/officeart/2005/8/layout/hierarchy2"/>
    <dgm:cxn modelId="{F0608C2F-EF6B-4BF9-A299-5C5694251859}" type="presParOf" srcId="{4FF4D463-5C56-47C2-801A-AE3EC072053E}" destId="{D818E353-3BFF-4E72-B499-B17F27E27E47}" srcOrd="0" destOrd="0" presId="urn:microsoft.com/office/officeart/2005/8/layout/hierarchy2"/>
    <dgm:cxn modelId="{FA5DC836-3643-47CF-9E28-082D340AD791}" type="presParOf" srcId="{D818E353-3BFF-4E72-B499-B17F27E27E47}" destId="{D6EC0B0C-1599-4DA9-874C-6FBA94FBF8B3}" srcOrd="0" destOrd="0" presId="urn:microsoft.com/office/officeart/2005/8/layout/hierarchy2"/>
    <dgm:cxn modelId="{9B3E186F-021F-421D-96F3-CBA20094E714}" type="presParOf" srcId="{D818E353-3BFF-4E72-B499-B17F27E27E47}" destId="{0E5C854C-D619-455A-BBCA-575473A4C784}" srcOrd="1" destOrd="0" presId="urn:microsoft.com/office/officeart/2005/8/layout/hierarchy2"/>
    <dgm:cxn modelId="{E1E9F328-61A4-4291-BB1C-2B5AD88A2628}" type="presParOf" srcId="{0E5C854C-D619-455A-BBCA-575473A4C784}" destId="{6F65CA74-76C5-4548-81A8-CE5F70D3A6EF}" srcOrd="0" destOrd="0" presId="urn:microsoft.com/office/officeart/2005/8/layout/hierarchy2"/>
    <dgm:cxn modelId="{FE4F1943-CDFC-4685-AD7A-961150EC5714}" type="presParOf" srcId="{6F65CA74-76C5-4548-81A8-CE5F70D3A6EF}" destId="{6FDAC32B-9059-4642-BAFD-BA33CE38335C}" srcOrd="0" destOrd="0" presId="urn:microsoft.com/office/officeart/2005/8/layout/hierarchy2"/>
    <dgm:cxn modelId="{DBF86638-FD65-43EC-8BB0-BF7CC2E2659A}" type="presParOf" srcId="{0E5C854C-D619-455A-BBCA-575473A4C784}" destId="{5B49F422-0207-4E16-8FE0-AE02C6164202}" srcOrd="1" destOrd="0" presId="urn:microsoft.com/office/officeart/2005/8/layout/hierarchy2"/>
    <dgm:cxn modelId="{A91213A4-06B4-4F31-8E97-785084209FB3}" type="presParOf" srcId="{5B49F422-0207-4E16-8FE0-AE02C6164202}" destId="{C4D6B5FC-21FE-4411-9C7D-AF7FAF48762D}" srcOrd="0" destOrd="0" presId="urn:microsoft.com/office/officeart/2005/8/layout/hierarchy2"/>
    <dgm:cxn modelId="{7608307D-F451-4634-B912-3360219960B8}" type="presParOf" srcId="{5B49F422-0207-4E16-8FE0-AE02C6164202}" destId="{D8303A32-1780-4D87-B717-6DCB80A74CB7}" srcOrd="1" destOrd="0" presId="urn:microsoft.com/office/officeart/2005/8/layout/hierarchy2"/>
    <dgm:cxn modelId="{7A541BAC-1145-4950-A46F-C62260482CE1}" type="presParOf" srcId="{D8303A32-1780-4D87-B717-6DCB80A74CB7}" destId="{96D8EE2C-5FAE-4D66-BA9E-06F9EC516651}" srcOrd="0" destOrd="0" presId="urn:microsoft.com/office/officeart/2005/8/layout/hierarchy2"/>
    <dgm:cxn modelId="{26A5E71D-42F2-45DA-BF9B-A80256410450}" type="presParOf" srcId="{96D8EE2C-5FAE-4D66-BA9E-06F9EC516651}" destId="{CA622FF3-8229-41CB-8817-D60DA6F5ADB4}" srcOrd="0" destOrd="0" presId="urn:microsoft.com/office/officeart/2005/8/layout/hierarchy2"/>
    <dgm:cxn modelId="{AE7E7FCD-410A-4B42-AAB5-D9F745E2E2A9}" type="presParOf" srcId="{D8303A32-1780-4D87-B717-6DCB80A74CB7}" destId="{2DBB469A-B180-418B-BFA1-B5C54C27E93A}" srcOrd="1" destOrd="0" presId="urn:microsoft.com/office/officeart/2005/8/layout/hierarchy2"/>
    <dgm:cxn modelId="{CBD14418-1D27-4B84-9A52-EF1E5BB02049}" type="presParOf" srcId="{2DBB469A-B180-418B-BFA1-B5C54C27E93A}" destId="{B63E864C-E7CE-4555-BF83-ECDF3BF66418}" srcOrd="0" destOrd="0" presId="urn:microsoft.com/office/officeart/2005/8/layout/hierarchy2"/>
    <dgm:cxn modelId="{069AEB7E-7FD7-4B86-A13C-79F94B44E9FA}" type="presParOf" srcId="{2DBB469A-B180-418B-BFA1-B5C54C27E93A}" destId="{A19BC975-C13C-40F1-BD40-1923EB90D2AC}" srcOrd="1" destOrd="0" presId="urn:microsoft.com/office/officeart/2005/8/layout/hierarchy2"/>
    <dgm:cxn modelId="{8BD21E54-7018-4DF2-8CE1-F602EE1B1A89}" type="presParOf" srcId="{A19BC975-C13C-40F1-BD40-1923EB90D2AC}" destId="{A1FB6AD0-74B1-463D-83EE-6312792242A7}" srcOrd="0" destOrd="0" presId="urn:microsoft.com/office/officeart/2005/8/layout/hierarchy2"/>
    <dgm:cxn modelId="{AB09B92E-5A3C-4D52-BE2E-9CD76839E078}" type="presParOf" srcId="{A1FB6AD0-74B1-463D-83EE-6312792242A7}" destId="{0E9E211C-3E36-490A-8EFB-2874C026F3C4}" srcOrd="0" destOrd="0" presId="urn:microsoft.com/office/officeart/2005/8/layout/hierarchy2"/>
    <dgm:cxn modelId="{54B8EB5A-B6A9-4E3C-A2A7-857F3AACB7F1}" type="presParOf" srcId="{A19BC975-C13C-40F1-BD40-1923EB90D2AC}" destId="{85B05A62-4F94-48CF-BFE3-0FB98FBAD28F}" srcOrd="1" destOrd="0" presId="urn:microsoft.com/office/officeart/2005/8/layout/hierarchy2"/>
    <dgm:cxn modelId="{01E9FB4A-C901-488D-A977-EDC6F658E84A}" type="presParOf" srcId="{85B05A62-4F94-48CF-BFE3-0FB98FBAD28F}" destId="{677BEF8E-B75A-4207-B75C-A58405313C1C}" srcOrd="0" destOrd="0" presId="urn:microsoft.com/office/officeart/2005/8/layout/hierarchy2"/>
    <dgm:cxn modelId="{46451580-8A20-4DD0-9B85-522D7B8D0A44}" type="presParOf" srcId="{85B05A62-4F94-48CF-BFE3-0FB98FBAD28F}" destId="{07A27AD2-DD9C-4346-BFF0-54CB75E5DBA0}" srcOrd="1" destOrd="0" presId="urn:microsoft.com/office/officeart/2005/8/layout/hierarchy2"/>
    <dgm:cxn modelId="{C192813D-EAED-410D-A336-29CFA0815F42}" type="presParOf" srcId="{A19BC975-C13C-40F1-BD40-1923EB90D2AC}" destId="{82FF9FA2-F665-452A-A9BA-6FF1EDE8AF02}" srcOrd="2" destOrd="0" presId="urn:microsoft.com/office/officeart/2005/8/layout/hierarchy2"/>
    <dgm:cxn modelId="{871E8611-58E1-4464-A517-C2C6D7CD0982}" type="presParOf" srcId="{82FF9FA2-F665-452A-A9BA-6FF1EDE8AF02}" destId="{932C1383-C048-48C4-B2FE-4B7BBF37AC55}" srcOrd="0" destOrd="0" presId="urn:microsoft.com/office/officeart/2005/8/layout/hierarchy2"/>
    <dgm:cxn modelId="{7C6177A3-9D9C-4279-9F11-2A6A19CB5A6D}" type="presParOf" srcId="{A19BC975-C13C-40F1-BD40-1923EB90D2AC}" destId="{9D4A1BAD-A008-4035-AF19-B7F88B93C46D}" srcOrd="3" destOrd="0" presId="urn:microsoft.com/office/officeart/2005/8/layout/hierarchy2"/>
    <dgm:cxn modelId="{35A42635-779F-44D4-AD0A-C95D348AB728}" type="presParOf" srcId="{9D4A1BAD-A008-4035-AF19-B7F88B93C46D}" destId="{9D06CD96-DF01-4CD7-9F5C-505CFD833302}" srcOrd="0" destOrd="0" presId="urn:microsoft.com/office/officeart/2005/8/layout/hierarchy2"/>
    <dgm:cxn modelId="{DF47C867-0106-4F7D-82C7-DE6006D0E893}" type="presParOf" srcId="{9D4A1BAD-A008-4035-AF19-B7F88B93C46D}" destId="{4153CC18-5F82-4484-95D7-4690D5990298}" srcOrd="1" destOrd="0" presId="urn:microsoft.com/office/officeart/2005/8/layout/hierarchy2"/>
    <dgm:cxn modelId="{77CD9CAC-C84B-4225-81C9-E3469D74ADFD}" type="presParOf" srcId="{A19BC975-C13C-40F1-BD40-1923EB90D2AC}" destId="{CD2FBED0-4F43-4A23-9B7B-6BBA3F5DD1A7}" srcOrd="4" destOrd="0" presId="urn:microsoft.com/office/officeart/2005/8/layout/hierarchy2"/>
    <dgm:cxn modelId="{BC7FE535-19C8-406F-963F-DB0927998B4D}" type="presParOf" srcId="{CD2FBED0-4F43-4A23-9B7B-6BBA3F5DD1A7}" destId="{D6D3C369-73BF-484E-9E8C-86F6A6201D0F}" srcOrd="0" destOrd="0" presId="urn:microsoft.com/office/officeart/2005/8/layout/hierarchy2"/>
    <dgm:cxn modelId="{8AD1A916-77F3-4197-AF97-18DF5099586C}" type="presParOf" srcId="{A19BC975-C13C-40F1-BD40-1923EB90D2AC}" destId="{A0C5058D-C56C-4C0C-B364-7877FA6D5833}" srcOrd="5" destOrd="0" presId="urn:microsoft.com/office/officeart/2005/8/layout/hierarchy2"/>
    <dgm:cxn modelId="{76DE431F-AC52-41BB-AF0D-87C868B5196F}" type="presParOf" srcId="{A0C5058D-C56C-4C0C-B364-7877FA6D5833}" destId="{04D346C5-01FF-4444-A7A0-C4205521BE65}" srcOrd="0" destOrd="0" presId="urn:microsoft.com/office/officeart/2005/8/layout/hierarchy2"/>
    <dgm:cxn modelId="{B54660F6-3430-46E7-B629-30BE950A4044}" type="presParOf" srcId="{A0C5058D-C56C-4C0C-B364-7877FA6D5833}" destId="{86DFB9F9-0198-4F0D-AD44-38FECEFB773F}" srcOrd="1" destOrd="0" presId="urn:microsoft.com/office/officeart/2005/8/layout/hierarchy2"/>
    <dgm:cxn modelId="{EB26A93B-9452-47C3-A2F6-1B32750BB143}" type="presParOf" srcId="{A19BC975-C13C-40F1-BD40-1923EB90D2AC}" destId="{2D86C80B-747A-4F4E-830A-D0E492BC47F5}" srcOrd="6" destOrd="0" presId="urn:microsoft.com/office/officeart/2005/8/layout/hierarchy2"/>
    <dgm:cxn modelId="{0AC078BA-087E-4BE2-B97A-DFF042B3E5AC}" type="presParOf" srcId="{2D86C80B-747A-4F4E-830A-D0E492BC47F5}" destId="{372B26B5-E04A-45B7-8707-5FABE77A49A9}" srcOrd="0" destOrd="0" presId="urn:microsoft.com/office/officeart/2005/8/layout/hierarchy2"/>
    <dgm:cxn modelId="{9F8A8964-3863-4C6B-9746-654C0397F1E7}" type="presParOf" srcId="{A19BC975-C13C-40F1-BD40-1923EB90D2AC}" destId="{4EEC8238-AA6D-48ED-A50F-B8FE4B676430}" srcOrd="7" destOrd="0" presId="urn:microsoft.com/office/officeart/2005/8/layout/hierarchy2"/>
    <dgm:cxn modelId="{8B7FED75-C928-4395-AF51-732DD92AFEBB}" type="presParOf" srcId="{4EEC8238-AA6D-48ED-A50F-B8FE4B676430}" destId="{16DCF74A-043A-4059-BA15-767E0E0CAEC4}" srcOrd="0" destOrd="0" presId="urn:microsoft.com/office/officeart/2005/8/layout/hierarchy2"/>
    <dgm:cxn modelId="{D43F5DFE-DA61-45B0-99E5-BB707040BA99}" type="presParOf" srcId="{4EEC8238-AA6D-48ED-A50F-B8FE4B676430}" destId="{96F46AC6-6217-420D-A8D2-D0FF74CBDC0C}" srcOrd="1" destOrd="0" presId="urn:microsoft.com/office/officeart/2005/8/layout/hierarchy2"/>
    <dgm:cxn modelId="{603A9AD1-8EF8-43FA-BC8E-AD8FE71C4C31}" type="presParOf" srcId="{D8303A32-1780-4D87-B717-6DCB80A74CB7}" destId="{9FC78266-470C-4C89-963C-B82E522FE349}" srcOrd="2" destOrd="0" presId="urn:microsoft.com/office/officeart/2005/8/layout/hierarchy2"/>
    <dgm:cxn modelId="{81A8DB77-B208-4642-863B-2D9795E6E3C4}" type="presParOf" srcId="{9FC78266-470C-4C89-963C-B82E522FE349}" destId="{C94CB734-3F60-4813-BE0D-6A2373CBF0FB}" srcOrd="0" destOrd="0" presId="urn:microsoft.com/office/officeart/2005/8/layout/hierarchy2"/>
    <dgm:cxn modelId="{6F5BEE22-22AC-497F-A7D3-EB7040783EB7}" type="presParOf" srcId="{D8303A32-1780-4D87-B717-6DCB80A74CB7}" destId="{01A15F10-5BAE-4525-A94A-24EB92958542}" srcOrd="3" destOrd="0" presId="urn:microsoft.com/office/officeart/2005/8/layout/hierarchy2"/>
    <dgm:cxn modelId="{05502396-DDAB-4047-8DF8-A75E9101FA61}" type="presParOf" srcId="{01A15F10-5BAE-4525-A94A-24EB92958542}" destId="{427C4B16-7527-4090-97B8-5E1FCFA72225}" srcOrd="0" destOrd="0" presId="urn:microsoft.com/office/officeart/2005/8/layout/hierarchy2"/>
    <dgm:cxn modelId="{6D39C90C-E60C-4CF0-BE3C-E7DED31F3B0B}" type="presParOf" srcId="{01A15F10-5BAE-4525-A94A-24EB92958542}" destId="{A2D6FE54-3839-41BD-9DF3-83927780CAC4}" srcOrd="1" destOrd="0" presId="urn:microsoft.com/office/officeart/2005/8/layout/hierarchy2"/>
    <dgm:cxn modelId="{0786F494-DB13-49E9-BB5C-16041EC80066}" type="presParOf" srcId="{4FF4D463-5C56-47C2-801A-AE3EC072053E}" destId="{FB5F48BF-6D30-44F3-81E8-B313C21BEC79}" srcOrd="1" destOrd="0" presId="urn:microsoft.com/office/officeart/2005/8/layout/hierarchy2"/>
    <dgm:cxn modelId="{F3976DB6-EC01-481D-9675-EF838510FBA1}" type="presParOf" srcId="{FB5F48BF-6D30-44F3-81E8-B313C21BEC79}" destId="{76ADBFC7-16CB-466C-BC32-9534CE07DAF0}" srcOrd="0" destOrd="0" presId="urn:microsoft.com/office/officeart/2005/8/layout/hierarchy2"/>
    <dgm:cxn modelId="{D0D67741-56C3-4052-928C-8CF71161A6EB}" type="presParOf" srcId="{FB5F48BF-6D30-44F3-81E8-B313C21BEC79}" destId="{906A24BD-6552-4914-B713-A2B3A51BF2DE}" srcOrd="1" destOrd="0" presId="urn:microsoft.com/office/officeart/2005/8/layout/hierarchy2"/>
    <dgm:cxn modelId="{2C5A7703-F187-4A4D-91FF-9AD5EFFD73A2}" type="presParOf" srcId="{4FF4D463-5C56-47C2-801A-AE3EC072053E}" destId="{CD738A88-207B-4C8E-ACA0-DBFF07DE0DBC}" srcOrd="2" destOrd="0" presId="urn:microsoft.com/office/officeart/2005/8/layout/hierarchy2"/>
    <dgm:cxn modelId="{6F2843DD-3FAE-47DB-ACCB-151EA6BBEBA1}" type="presParOf" srcId="{CD738A88-207B-4C8E-ACA0-DBFF07DE0DBC}" destId="{6BF29830-075C-42AF-9040-B4471F241E00}" srcOrd="0" destOrd="0" presId="urn:microsoft.com/office/officeart/2005/8/layout/hierarchy2"/>
    <dgm:cxn modelId="{B7ECED9D-F9D4-4CB1-9D57-3C2900CCC605}" type="presParOf" srcId="{CD738A88-207B-4C8E-ACA0-DBFF07DE0DBC}" destId="{A3321A72-CC8F-4526-9300-F8CFF31AE2E2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6EC0B0C-1599-4DA9-874C-6FBA94FBF8B3}">
      <dsp:nvSpPr>
        <dsp:cNvPr id="0" name=""/>
        <dsp:cNvSpPr/>
      </dsp:nvSpPr>
      <dsp:spPr>
        <a:xfrm>
          <a:off x="0" y="36786"/>
          <a:ext cx="439541" cy="3831965"/>
        </a:xfrm>
        <a:prstGeom prst="roundRect">
          <a:avLst>
            <a:gd name="adj" fmla="val 10000"/>
          </a:avLst>
        </a:prstGeom>
        <a:solidFill>
          <a:srgbClr val="6DF77D"/>
        </a:solidFill>
        <a:ln>
          <a:noFill/>
        </a:ln>
        <a:effectLst>
          <a:outerShdw blurRad="39000" dist="25400" dir="5400000" rotWithShape="0">
            <a:schemeClr val="accent1">
              <a:shade val="60000"/>
              <a:hueOff val="0"/>
              <a:satOff val="0"/>
              <a:lumOff val="0"/>
              <a:alphaOff val="0"/>
              <a:shade val="33000"/>
              <a:alpha val="83000"/>
            </a:schemeClr>
          </a:outerShdw>
        </a:effectLst>
        <a:scene3d>
          <a:camera prst="orthographicFront" fov="0">
            <a:rot lat="0" lon="0" rev="0"/>
          </a:camera>
          <a:lightRig rig="contrasting" dir="t">
            <a:rot lat="0" lon="0" rev="1500000"/>
          </a:lightRig>
        </a:scene3d>
        <a:sp3d extrusionH="127000" prstMaterial="powder">
          <a:bevelT w="50800" h="635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wordArtVert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b="1" kern="1200" dirty="0" smtClean="0">
              <a:solidFill>
                <a:schemeClr val="accent6">
                  <a:lumMod val="50000"/>
                </a:schemeClr>
              </a:solidFill>
            </a:rPr>
            <a:t>БЮДЖЕТ</a:t>
          </a:r>
          <a:endParaRPr lang="ru-RU" sz="3200" b="1" kern="1200" dirty="0">
            <a:solidFill>
              <a:schemeClr val="accent6">
                <a:lumMod val="50000"/>
              </a:schemeClr>
            </a:solidFill>
          </a:endParaRPr>
        </a:p>
      </dsp:txBody>
      <dsp:txXfrm>
        <a:off x="12874" y="49660"/>
        <a:ext cx="413793" cy="3806217"/>
      </dsp:txXfrm>
    </dsp:sp>
    <dsp:sp modelId="{6F65CA74-76C5-4548-81A8-CE5F70D3A6EF}">
      <dsp:nvSpPr>
        <dsp:cNvPr id="0" name=""/>
        <dsp:cNvSpPr/>
      </dsp:nvSpPr>
      <dsp:spPr>
        <a:xfrm rot="185829">
          <a:off x="439315" y="1951820"/>
          <a:ext cx="310233" cy="18658"/>
        </a:xfrm>
        <a:custGeom>
          <a:avLst/>
          <a:gdLst/>
          <a:ahLst/>
          <a:cxnLst/>
          <a:rect l="0" t="0" r="0" b="0"/>
          <a:pathLst>
            <a:path>
              <a:moveTo>
                <a:pt x="0" y="9329"/>
              </a:moveTo>
              <a:lnTo>
                <a:pt x="310233" y="9329"/>
              </a:lnTo>
            </a:path>
          </a:pathLst>
        </a:custGeom>
        <a:noFill/>
        <a:ln w="40000" cap="flat" cmpd="sng" algn="ctr">
          <a:solidFill>
            <a:schemeClr val="accent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b="1" kern="1200">
            <a:solidFill>
              <a:schemeClr val="accent6">
                <a:lumMod val="50000"/>
              </a:schemeClr>
            </a:solidFill>
          </a:endParaRPr>
        </a:p>
      </dsp:txBody>
      <dsp:txXfrm>
        <a:off x="586676" y="1953393"/>
        <a:ext cx="15511" cy="15511"/>
      </dsp:txXfrm>
    </dsp:sp>
    <dsp:sp modelId="{C4D6B5FC-21FE-4411-9C7D-AF7FAF48762D}">
      <dsp:nvSpPr>
        <dsp:cNvPr id="0" name=""/>
        <dsp:cNvSpPr/>
      </dsp:nvSpPr>
      <dsp:spPr>
        <a:xfrm>
          <a:off x="749322" y="36786"/>
          <a:ext cx="1109698" cy="3865488"/>
        </a:xfrm>
        <a:prstGeom prst="roundRect">
          <a:avLst>
            <a:gd name="adj" fmla="val 10000"/>
          </a:avLst>
        </a:prstGeom>
        <a:solidFill>
          <a:srgbClr val="FA6AA1"/>
        </a:solidFill>
        <a:ln>
          <a:noFill/>
        </a:ln>
        <a:effectLst>
          <a:outerShdw blurRad="39000" dist="25400" dir="5400000" rotWithShape="0">
            <a:schemeClr val="accent1">
              <a:shade val="80000"/>
              <a:hueOff val="0"/>
              <a:satOff val="0"/>
              <a:lumOff val="0"/>
              <a:alphaOff val="0"/>
              <a:shade val="33000"/>
              <a:alpha val="83000"/>
            </a:schemeClr>
          </a:outerShdw>
        </a:effectLst>
        <a:scene3d>
          <a:camera prst="orthographicFront" fov="0">
            <a:rot lat="0" lon="0" rev="0"/>
          </a:camera>
          <a:lightRig rig="contrasting" dir="t">
            <a:rot lat="0" lon="0" rev="1500000"/>
          </a:lightRig>
        </a:scene3d>
        <a:sp3d extrusionH="127000" prstMaterial="powder">
          <a:bevelT w="50800" h="635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vert270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1" kern="1200" dirty="0" smtClean="0">
              <a:solidFill>
                <a:schemeClr val="accent6">
                  <a:lumMod val="50000"/>
                </a:schemeClr>
              </a:solidFill>
              <a:effectLst/>
            </a:rPr>
            <a:t>Программные  и непрограммные расходы</a:t>
          </a:r>
          <a:endParaRPr lang="ru-RU" sz="2800" b="1" kern="1200" dirty="0">
            <a:solidFill>
              <a:schemeClr val="accent6">
                <a:lumMod val="50000"/>
              </a:schemeClr>
            </a:solidFill>
            <a:effectLst/>
          </a:endParaRPr>
        </a:p>
      </dsp:txBody>
      <dsp:txXfrm>
        <a:off x="781824" y="69288"/>
        <a:ext cx="1044694" cy="3800484"/>
      </dsp:txXfrm>
    </dsp:sp>
    <dsp:sp modelId="{96D8EE2C-5FAE-4D66-BA9E-06F9EC516651}">
      <dsp:nvSpPr>
        <dsp:cNvPr id="0" name=""/>
        <dsp:cNvSpPr/>
      </dsp:nvSpPr>
      <dsp:spPr>
        <a:xfrm rot="17831786">
          <a:off x="1556609" y="1464804"/>
          <a:ext cx="1113945" cy="18658"/>
        </a:xfrm>
        <a:custGeom>
          <a:avLst/>
          <a:gdLst/>
          <a:ahLst/>
          <a:cxnLst/>
          <a:rect l="0" t="0" r="0" b="0"/>
          <a:pathLst>
            <a:path>
              <a:moveTo>
                <a:pt x="0" y="9329"/>
              </a:moveTo>
              <a:lnTo>
                <a:pt x="1113945" y="9329"/>
              </a:lnTo>
            </a:path>
          </a:pathLst>
        </a:custGeom>
        <a:noFill/>
        <a:ln w="40000" cap="flat" cmpd="sng" algn="ctr">
          <a:solidFill>
            <a:schemeClr val="accent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b="1" kern="1200">
            <a:solidFill>
              <a:schemeClr val="accent6">
                <a:lumMod val="50000"/>
              </a:schemeClr>
            </a:solidFill>
          </a:endParaRPr>
        </a:p>
      </dsp:txBody>
      <dsp:txXfrm>
        <a:off x="2085733" y="1446285"/>
        <a:ext cx="55697" cy="55697"/>
      </dsp:txXfrm>
    </dsp:sp>
    <dsp:sp modelId="{B63E864C-E7CE-4555-BF83-ECDF3BF66418}">
      <dsp:nvSpPr>
        <dsp:cNvPr id="0" name=""/>
        <dsp:cNvSpPr/>
      </dsp:nvSpPr>
      <dsp:spPr>
        <a:xfrm>
          <a:off x="2368142" y="0"/>
          <a:ext cx="2280222" cy="1957474"/>
        </a:xfrm>
        <a:prstGeom prst="roundRect">
          <a:avLst>
            <a:gd name="adj" fmla="val 10000"/>
          </a:avLst>
        </a:prstGeom>
        <a:solidFill>
          <a:srgbClr val="00B0F0"/>
        </a:solidFill>
        <a:ln>
          <a:noFill/>
        </a:ln>
        <a:effectLst>
          <a:outerShdw blurRad="39000" dist="25400" dir="5400000" rotWithShape="0">
            <a:schemeClr val="accent1">
              <a:tint val="99000"/>
              <a:hueOff val="0"/>
              <a:satOff val="0"/>
              <a:lumOff val="0"/>
              <a:alphaOff val="0"/>
              <a:shade val="33000"/>
              <a:alpha val="83000"/>
            </a:schemeClr>
          </a:outerShdw>
        </a:effectLst>
        <a:scene3d>
          <a:camera prst="orthographicFront" fov="0">
            <a:rot lat="0" lon="0" rev="0"/>
          </a:camera>
          <a:lightRig rig="contrasting" dir="t">
            <a:rot lat="0" lon="0" rev="1500000"/>
          </a:lightRig>
        </a:scene3d>
        <a:sp3d extrusionH="127000" prstMaterial="powder">
          <a:bevelT w="50800" h="635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solidFill>
                <a:schemeClr val="accent6">
                  <a:lumMod val="50000"/>
                </a:schemeClr>
              </a:solidFill>
            </a:rPr>
            <a:t>Муниципальные программы (3573,2тыс</a:t>
          </a:r>
          <a:r>
            <a:rPr lang="ru-RU" sz="1600" b="1" kern="1200" dirty="0" smtClean="0">
              <a:solidFill>
                <a:schemeClr val="accent6">
                  <a:lumMod val="50000"/>
                </a:schemeClr>
              </a:solidFill>
            </a:rPr>
            <a:t>. рублей</a:t>
          </a:r>
          <a:r>
            <a:rPr lang="ru-RU" sz="1800" b="1" kern="1200" dirty="0" smtClean="0">
              <a:solidFill>
                <a:schemeClr val="accent6">
                  <a:lumMod val="50000"/>
                </a:schemeClr>
              </a:solidFill>
            </a:rPr>
            <a:t>)</a:t>
          </a:r>
          <a:endParaRPr lang="ru-RU" sz="1800" b="1" kern="1200" dirty="0">
            <a:solidFill>
              <a:schemeClr val="accent6">
                <a:lumMod val="50000"/>
              </a:schemeClr>
            </a:solidFill>
          </a:endParaRPr>
        </a:p>
      </dsp:txBody>
      <dsp:txXfrm>
        <a:off x="2425474" y="57332"/>
        <a:ext cx="2165558" cy="1842810"/>
      </dsp:txXfrm>
    </dsp:sp>
    <dsp:sp modelId="{A1FB6AD0-74B1-463D-83EE-6312792242A7}">
      <dsp:nvSpPr>
        <dsp:cNvPr id="0" name=""/>
        <dsp:cNvSpPr/>
      </dsp:nvSpPr>
      <dsp:spPr>
        <a:xfrm rot="20143265">
          <a:off x="4596287" y="727305"/>
          <a:ext cx="1177603" cy="18658"/>
        </a:xfrm>
        <a:custGeom>
          <a:avLst/>
          <a:gdLst/>
          <a:ahLst/>
          <a:cxnLst/>
          <a:rect l="0" t="0" r="0" b="0"/>
          <a:pathLst>
            <a:path>
              <a:moveTo>
                <a:pt x="0" y="9329"/>
              </a:moveTo>
              <a:lnTo>
                <a:pt x="1177603" y="9329"/>
              </a:lnTo>
            </a:path>
          </a:pathLst>
        </a:custGeom>
        <a:noFill/>
        <a:ln w="40000" cap="flat" cmpd="sng" algn="ctr">
          <a:solidFill>
            <a:schemeClr val="accent1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b="1" kern="1200">
            <a:solidFill>
              <a:schemeClr val="accent6">
                <a:lumMod val="50000"/>
              </a:schemeClr>
            </a:solidFill>
          </a:endParaRPr>
        </a:p>
      </dsp:txBody>
      <dsp:txXfrm>
        <a:off x="5155649" y="707194"/>
        <a:ext cx="58880" cy="58880"/>
      </dsp:txXfrm>
    </dsp:sp>
    <dsp:sp modelId="{677BEF8E-B75A-4207-B75C-A58405313C1C}">
      <dsp:nvSpPr>
        <dsp:cNvPr id="0" name=""/>
        <dsp:cNvSpPr/>
      </dsp:nvSpPr>
      <dsp:spPr>
        <a:xfrm>
          <a:off x="5721814" y="90038"/>
          <a:ext cx="3135169" cy="808985"/>
        </a:xfrm>
        <a:prstGeom prst="roundRect">
          <a:avLst>
            <a:gd name="adj" fmla="val 10000"/>
          </a:avLst>
        </a:prstGeom>
        <a:solidFill>
          <a:srgbClr val="00FF00"/>
        </a:solidFill>
        <a:ln>
          <a:noFill/>
        </a:ln>
        <a:effectLst>
          <a:outerShdw blurRad="39000" dist="25400" dir="5400000" rotWithShape="0">
            <a:schemeClr val="accent1">
              <a:tint val="70000"/>
              <a:hueOff val="0"/>
              <a:satOff val="0"/>
              <a:lumOff val="0"/>
              <a:alphaOff val="0"/>
              <a:shade val="33000"/>
              <a:alpha val="83000"/>
            </a:schemeClr>
          </a:outerShdw>
        </a:effectLst>
        <a:scene3d>
          <a:camera prst="orthographicFront" fov="0">
            <a:rot lat="0" lon="0" rev="0"/>
          </a:camera>
          <a:lightRig rig="contrasting" dir="t">
            <a:rot lat="0" lon="0" rev="1500000"/>
          </a:lightRig>
        </a:scene3d>
        <a:sp3d extrusionH="127000" prstMaterial="powder">
          <a:bevelT w="50800" h="635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solidFill>
                <a:schemeClr val="accent6">
                  <a:lumMod val="50000"/>
                </a:schemeClr>
              </a:solidFill>
            </a:rPr>
            <a:t>Развитие муниципальной службы(15,0 тыс. рублей)</a:t>
          </a:r>
          <a:endParaRPr lang="ru-RU" sz="1800" b="1" kern="1200" dirty="0">
            <a:solidFill>
              <a:schemeClr val="accent6">
                <a:lumMod val="50000"/>
              </a:schemeClr>
            </a:solidFill>
          </a:endParaRPr>
        </a:p>
      </dsp:txBody>
      <dsp:txXfrm>
        <a:off x="5745508" y="113732"/>
        <a:ext cx="3087781" cy="761597"/>
      </dsp:txXfrm>
    </dsp:sp>
    <dsp:sp modelId="{82FF9FA2-F665-452A-A9BA-6FF1EDE8AF02}">
      <dsp:nvSpPr>
        <dsp:cNvPr id="0" name=""/>
        <dsp:cNvSpPr/>
      </dsp:nvSpPr>
      <dsp:spPr>
        <a:xfrm rot="1943730">
          <a:off x="4542634" y="1333387"/>
          <a:ext cx="1358740" cy="18658"/>
        </a:xfrm>
        <a:custGeom>
          <a:avLst/>
          <a:gdLst/>
          <a:ahLst/>
          <a:cxnLst/>
          <a:rect l="0" t="0" r="0" b="0"/>
          <a:pathLst>
            <a:path>
              <a:moveTo>
                <a:pt x="0" y="9329"/>
              </a:moveTo>
              <a:lnTo>
                <a:pt x="1358740" y="9329"/>
              </a:lnTo>
            </a:path>
          </a:pathLst>
        </a:custGeom>
        <a:noFill/>
        <a:ln w="40000" cap="flat" cmpd="sng" algn="ctr">
          <a:solidFill>
            <a:schemeClr val="accent1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b="1" kern="1200">
            <a:solidFill>
              <a:schemeClr val="accent6">
                <a:lumMod val="50000"/>
              </a:schemeClr>
            </a:solidFill>
          </a:endParaRPr>
        </a:p>
      </dsp:txBody>
      <dsp:txXfrm>
        <a:off x="5188035" y="1308748"/>
        <a:ext cx="67937" cy="67937"/>
      </dsp:txXfrm>
    </dsp:sp>
    <dsp:sp modelId="{9D06CD96-DF01-4CD7-9F5C-505CFD833302}">
      <dsp:nvSpPr>
        <dsp:cNvPr id="0" name=""/>
        <dsp:cNvSpPr/>
      </dsp:nvSpPr>
      <dsp:spPr>
        <a:xfrm>
          <a:off x="5795644" y="1207166"/>
          <a:ext cx="3061339" cy="999061"/>
        </a:xfrm>
        <a:prstGeom prst="roundRect">
          <a:avLst>
            <a:gd name="adj" fmla="val 10000"/>
          </a:avLst>
        </a:prstGeom>
        <a:solidFill>
          <a:srgbClr val="00FF00"/>
        </a:solidFill>
        <a:ln>
          <a:noFill/>
        </a:ln>
        <a:effectLst>
          <a:outerShdw blurRad="39000" dist="25400" dir="5400000" rotWithShape="0">
            <a:schemeClr val="accent1">
              <a:tint val="70000"/>
              <a:hueOff val="0"/>
              <a:satOff val="0"/>
              <a:lumOff val="0"/>
              <a:alphaOff val="0"/>
              <a:shade val="33000"/>
              <a:alpha val="83000"/>
            </a:schemeClr>
          </a:outerShdw>
        </a:effectLst>
        <a:scene3d>
          <a:camera prst="orthographicFront" fov="0">
            <a:rot lat="0" lon="0" rev="0"/>
          </a:camera>
          <a:lightRig rig="contrasting" dir="t">
            <a:rot lat="0" lon="0" rev="1500000"/>
          </a:lightRig>
        </a:scene3d>
        <a:sp3d extrusionH="127000" prstMaterial="powder">
          <a:bevelT w="50800" h="635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solidFill>
                <a:schemeClr val="accent6">
                  <a:lumMod val="50000"/>
                </a:schemeClr>
              </a:solidFill>
            </a:rPr>
            <a:t>Защита населения и территории от чрезвычайных </a:t>
          </a:r>
          <a:r>
            <a:rPr lang="ru-RU" sz="1200" b="1" kern="1200" dirty="0" err="1" smtClean="0">
              <a:solidFill>
                <a:schemeClr val="accent6">
                  <a:lumMod val="50000"/>
                </a:schemeClr>
              </a:solidFill>
            </a:rPr>
            <a:t>ситуаций,обеспечение</a:t>
          </a:r>
          <a:r>
            <a:rPr lang="ru-RU" sz="1200" b="1" kern="1200" dirty="0" smtClean="0">
              <a:solidFill>
                <a:schemeClr val="accent6">
                  <a:lumMod val="50000"/>
                </a:schemeClr>
              </a:solidFill>
            </a:rPr>
            <a:t> пожарной безопасности и безопасности людей на водных объектах (15,4тыс рублей)</a:t>
          </a:r>
          <a:endParaRPr lang="ru-RU" sz="1200" b="1" kern="1200" dirty="0">
            <a:solidFill>
              <a:schemeClr val="accent6">
                <a:lumMod val="50000"/>
              </a:schemeClr>
            </a:solidFill>
          </a:endParaRPr>
        </a:p>
      </dsp:txBody>
      <dsp:txXfrm>
        <a:off x="5824905" y="1236427"/>
        <a:ext cx="3002817" cy="940539"/>
      </dsp:txXfrm>
    </dsp:sp>
    <dsp:sp modelId="{CD2FBED0-4F43-4A23-9B7B-6BBA3F5DD1A7}">
      <dsp:nvSpPr>
        <dsp:cNvPr id="0" name=""/>
        <dsp:cNvSpPr/>
      </dsp:nvSpPr>
      <dsp:spPr>
        <a:xfrm rot="3384888">
          <a:off x="4192844" y="1818685"/>
          <a:ext cx="2038924" cy="18658"/>
        </a:xfrm>
        <a:custGeom>
          <a:avLst/>
          <a:gdLst/>
          <a:ahLst/>
          <a:cxnLst/>
          <a:rect l="0" t="0" r="0" b="0"/>
          <a:pathLst>
            <a:path>
              <a:moveTo>
                <a:pt x="0" y="9329"/>
              </a:moveTo>
              <a:lnTo>
                <a:pt x="2038924" y="9329"/>
              </a:lnTo>
            </a:path>
          </a:pathLst>
        </a:custGeom>
        <a:noFill/>
        <a:ln w="40000" cap="flat" cmpd="sng" algn="ctr">
          <a:solidFill>
            <a:schemeClr val="accent1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700" b="1" kern="1200">
            <a:solidFill>
              <a:schemeClr val="accent6">
                <a:lumMod val="50000"/>
              </a:schemeClr>
            </a:solidFill>
          </a:endParaRPr>
        </a:p>
      </dsp:txBody>
      <dsp:txXfrm>
        <a:off x="5161333" y="1777041"/>
        <a:ext cx="101946" cy="101946"/>
      </dsp:txXfrm>
    </dsp:sp>
    <dsp:sp modelId="{04D346C5-01FF-4444-A7A0-C4205521BE65}">
      <dsp:nvSpPr>
        <dsp:cNvPr id="0" name=""/>
        <dsp:cNvSpPr/>
      </dsp:nvSpPr>
      <dsp:spPr>
        <a:xfrm>
          <a:off x="5776249" y="2368792"/>
          <a:ext cx="3080734" cy="616999"/>
        </a:xfrm>
        <a:prstGeom prst="roundRect">
          <a:avLst>
            <a:gd name="adj" fmla="val 10000"/>
          </a:avLst>
        </a:prstGeom>
        <a:solidFill>
          <a:srgbClr val="00FF00"/>
        </a:solidFill>
        <a:ln>
          <a:noFill/>
        </a:ln>
        <a:effectLst>
          <a:outerShdw blurRad="39000" dist="25400" dir="5400000" rotWithShape="0">
            <a:schemeClr val="accent1">
              <a:tint val="70000"/>
              <a:hueOff val="0"/>
              <a:satOff val="0"/>
              <a:lumOff val="0"/>
              <a:alphaOff val="0"/>
              <a:shade val="33000"/>
              <a:alpha val="83000"/>
            </a:schemeClr>
          </a:outerShdw>
        </a:effectLst>
        <a:scene3d>
          <a:camera prst="orthographicFront" fov="0">
            <a:rot lat="0" lon="0" rev="0"/>
          </a:camera>
          <a:lightRig rig="contrasting" dir="t">
            <a:rot lat="0" lon="0" rev="1500000"/>
          </a:lightRig>
        </a:scene3d>
        <a:sp3d extrusionH="127000" prstMaterial="powder">
          <a:bevelT w="50800" h="635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solidFill>
                <a:schemeClr val="accent6">
                  <a:lumMod val="50000"/>
                </a:schemeClr>
              </a:solidFill>
            </a:rPr>
            <a:t>Обеспечение общественного порядка и противодействие преступности (7,0тыс. рублей)</a:t>
          </a:r>
          <a:endParaRPr lang="ru-RU" sz="1200" b="1" kern="1200" dirty="0">
            <a:solidFill>
              <a:schemeClr val="accent6">
                <a:lumMod val="50000"/>
              </a:schemeClr>
            </a:solidFill>
          </a:endParaRPr>
        </a:p>
      </dsp:txBody>
      <dsp:txXfrm>
        <a:off x="5794320" y="2386863"/>
        <a:ext cx="3044592" cy="580857"/>
      </dsp:txXfrm>
    </dsp:sp>
    <dsp:sp modelId="{2D86C80B-747A-4F4E-830A-D0E492BC47F5}">
      <dsp:nvSpPr>
        <dsp:cNvPr id="0" name=""/>
        <dsp:cNvSpPr/>
      </dsp:nvSpPr>
      <dsp:spPr>
        <a:xfrm rot="4219130">
          <a:off x="3474546" y="2635905"/>
          <a:ext cx="3539785" cy="18658"/>
        </a:xfrm>
        <a:custGeom>
          <a:avLst/>
          <a:gdLst/>
          <a:ahLst/>
          <a:cxnLst/>
          <a:rect l="0" t="0" r="0" b="0"/>
          <a:pathLst>
            <a:path>
              <a:moveTo>
                <a:pt x="0" y="9329"/>
              </a:moveTo>
              <a:lnTo>
                <a:pt x="3539785" y="9329"/>
              </a:lnTo>
            </a:path>
          </a:pathLst>
        </a:custGeom>
        <a:noFill/>
        <a:ln w="40000" cap="flat" cmpd="sng" algn="ctr">
          <a:solidFill>
            <a:schemeClr val="accent1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300" b="1" kern="1200">
            <a:solidFill>
              <a:schemeClr val="accent6">
                <a:lumMod val="50000"/>
              </a:schemeClr>
            </a:solidFill>
          </a:endParaRPr>
        </a:p>
      </dsp:txBody>
      <dsp:txXfrm>
        <a:off x="5155944" y="2556740"/>
        <a:ext cx="176989" cy="176989"/>
      </dsp:txXfrm>
    </dsp:sp>
    <dsp:sp modelId="{16DCF74A-043A-4059-BA15-767E0E0CAEC4}">
      <dsp:nvSpPr>
        <dsp:cNvPr id="0" name=""/>
        <dsp:cNvSpPr/>
      </dsp:nvSpPr>
      <dsp:spPr>
        <a:xfrm>
          <a:off x="5840513" y="4099247"/>
          <a:ext cx="3016470" cy="424971"/>
        </a:xfrm>
        <a:prstGeom prst="roundRect">
          <a:avLst>
            <a:gd name="adj" fmla="val 10000"/>
          </a:avLst>
        </a:prstGeom>
        <a:solidFill>
          <a:srgbClr val="00FF00"/>
        </a:solidFill>
        <a:ln>
          <a:noFill/>
        </a:ln>
        <a:effectLst>
          <a:outerShdw blurRad="39000" dist="25400" dir="5400000" rotWithShape="0">
            <a:schemeClr val="accent1">
              <a:tint val="70000"/>
              <a:hueOff val="0"/>
              <a:satOff val="0"/>
              <a:lumOff val="0"/>
              <a:alphaOff val="0"/>
              <a:shade val="33000"/>
              <a:alpha val="83000"/>
            </a:schemeClr>
          </a:outerShdw>
        </a:effectLst>
        <a:scene3d>
          <a:camera prst="orthographicFront" fov="0">
            <a:rot lat="0" lon="0" rev="0"/>
          </a:camera>
          <a:lightRig rig="contrasting" dir="t">
            <a:rot lat="0" lon="0" rev="1500000"/>
          </a:lightRig>
        </a:scene3d>
        <a:sp3d extrusionH="127000" prstMaterial="powder">
          <a:bevelT w="50800" h="635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solidFill>
                <a:schemeClr val="accent6">
                  <a:lumMod val="50000"/>
                </a:schemeClr>
              </a:solidFill>
            </a:rPr>
            <a:t>Развитие культуры (2649,7тыс. рублей)</a:t>
          </a:r>
          <a:endParaRPr lang="ru-RU" sz="1200" b="1" kern="1200" dirty="0">
            <a:solidFill>
              <a:schemeClr val="accent6">
                <a:lumMod val="50000"/>
              </a:schemeClr>
            </a:solidFill>
          </a:endParaRPr>
        </a:p>
      </dsp:txBody>
      <dsp:txXfrm>
        <a:off x="5852960" y="4111694"/>
        <a:ext cx="2991576" cy="400077"/>
      </dsp:txXfrm>
    </dsp:sp>
    <dsp:sp modelId="{9FC78266-470C-4C89-963C-B82E522FE349}">
      <dsp:nvSpPr>
        <dsp:cNvPr id="0" name=""/>
        <dsp:cNvSpPr/>
      </dsp:nvSpPr>
      <dsp:spPr>
        <a:xfrm rot="3925228">
          <a:off x="1505022" y="2511394"/>
          <a:ext cx="1212233" cy="18658"/>
        </a:xfrm>
        <a:custGeom>
          <a:avLst/>
          <a:gdLst/>
          <a:ahLst/>
          <a:cxnLst/>
          <a:rect l="0" t="0" r="0" b="0"/>
          <a:pathLst>
            <a:path>
              <a:moveTo>
                <a:pt x="0" y="9329"/>
              </a:moveTo>
              <a:lnTo>
                <a:pt x="1212233" y="9329"/>
              </a:lnTo>
            </a:path>
          </a:pathLst>
        </a:custGeom>
        <a:noFill/>
        <a:ln w="40000" cap="flat" cmpd="sng" algn="ctr">
          <a:solidFill>
            <a:schemeClr val="accent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b="1" kern="1200">
            <a:solidFill>
              <a:schemeClr val="accent6">
                <a:lumMod val="50000"/>
              </a:schemeClr>
            </a:solidFill>
          </a:endParaRPr>
        </a:p>
      </dsp:txBody>
      <dsp:txXfrm>
        <a:off x="2080833" y="2490418"/>
        <a:ext cx="60611" cy="60611"/>
      </dsp:txXfrm>
    </dsp:sp>
    <dsp:sp modelId="{427C4B16-7527-4090-97B8-5E1FCFA72225}">
      <dsp:nvSpPr>
        <dsp:cNvPr id="0" name=""/>
        <dsp:cNvSpPr/>
      </dsp:nvSpPr>
      <dsp:spPr>
        <a:xfrm>
          <a:off x="2363257" y="2531357"/>
          <a:ext cx="2309959" cy="1081119"/>
        </a:xfrm>
        <a:prstGeom prst="roundRect">
          <a:avLst>
            <a:gd name="adj" fmla="val 10000"/>
          </a:avLst>
        </a:prstGeom>
        <a:solidFill>
          <a:srgbClr val="00B0F0"/>
        </a:solidFill>
        <a:ln>
          <a:noFill/>
        </a:ln>
        <a:effectLst>
          <a:outerShdw blurRad="39000" dist="25400" dir="5400000" rotWithShape="0">
            <a:schemeClr val="accent1">
              <a:tint val="99000"/>
              <a:hueOff val="0"/>
              <a:satOff val="0"/>
              <a:lumOff val="0"/>
              <a:alphaOff val="0"/>
              <a:shade val="33000"/>
              <a:alpha val="83000"/>
            </a:schemeClr>
          </a:outerShdw>
        </a:effectLst>
        <a:scene3d>
          <a:camera prst="orthographicFront" fov="0">
            <a:rot lat="0" lon="0" rev="0"/>
          </a:camera>
          <a:lightRig rig="contrasting" dir="t">
            <a:rot lat="0" lon="0" rev="1500000"/>
          </a:lightRig>
        </a:scene3d>
        <a:sp3d extrusionH="127000" prstMaterial="powder">
          <a:bevelT w="50800" h="635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solidFill>
                <a:schemeClr val="accent6">
                  <a:lumMod val="50000"/>
                </a:schemeClr>
              </a:solidFill>
            </a:rPr>
            <a:t>Непрограммные расходы </a:t>
          </a:r>
          <a:r>
            <a:rPr lang="ru-RU" sz="2000" b="1" kern="1200" dirty="0" smtClean="0">
              <a:solidFill>
                <a:schemeClr val="accent6">
                  <a:lumMod val="50000"/>
                </a:schemeClr>
              </a:solidFill>
            </a:rPr>
            <a:t>(4339,2тыс</a:t>
          </a:r>
          <a:r>
            <a:rPr lang="ru-RU" sz="1600" b="1" kern="1200" dirty="0" smtClean="0">
              <a:solidFill>
                <a:schemeClr val="accent6">
                  <a:lumMod val="50000"/>
                </a:schemeClr>
              </a:solidFill>
            </a:rPr>
            <a:t>. рублей</a:t>
          </a:r>
          <a:r>
            <a:rPr lang="ru-RU" sz="2000" b="1" kern="1200" dirty="0" smtClean="0">
              <a:solidFill>
                <a:schemeClr val="accent6">
                  <a:lumMod val="50000"/>
                </a:schemeClr>
              </a:solidFill>
            </a:rPr>
            <a:t>)</a:t>
          </a:r>
          <a:endParaRPr lang="ru-RU" sz="2000" b="1" kern="1200" dirty="0">
            <a:solidFill>
              <a:schemeClr val="accent6">
                <a:lumMod val="50000"/>
              </a:schemeClr>
            </a:solidFill>
          </a:endParaRPr>
        </a:p>
      </dsp:txBody>
      <dsp:txXfrm>
        <a:off x="2394922" y="2563022"/>
        <a:ext cx="2246629" cy="1017789"/>
      </dsp:txXfrm>
    </dsp:sp>
    <dsp:sp modelId="{76ADBFC7-16CB-466C-BC32-9534CE07DAF0}">
      <dsp:nvSpPr>
        <dsp:cNvPr id="0" name=""/>
        <dsp:cNvSpPr/>
      </dsp:nvSpPr>
      <dsp:spPr>
        <a:xfrm>
          <a:off x="5835963" y="3017171"/>
          <a:ext cx="3021020" cy="852773"/>
        </a:xfrm>
        <a:prstGeom prst="roundRect">
          <a:avLst>
            <a:gd name="adj" fmla="val 10000"/>
          </a:avLst>
        </a:prstGeom>
        <a:solidFill>
          <a:srgbClr val="00FF00"/>
        </a:solidFill>
        <a:ln>
          <a:solidFill>
            <a:schemeClr val="accent1">
              <a:lumMod val="60000"/>
              <a:lumOff val="40000"/>
            </a:schemeClr>
          </a:solidFill>
        </a:ln>
        <a:effectLst>
          <a:outerShdw blurRad="39000" dist="25400" dir="5400000" rotWithShape="0">
            <a:schemeClr val="accent1">
              <a:shade val="60000"/>
              <a:hueOff val="0"/>
              <a:satOff val="0"/>
              <a:lumOff val="0"/>
              <a:alphaOff val="0"/>
              <a:shade val="33000"/>
              <a:alpha val="83000"/>
            </a:schemeClr>
          </a:outerShdw>
        </a:effectLst>
        <a:scene3d>
          <a:camera prst="orthographicFront" fov="0">
            <a:rot lat="0" lon="0" rev="0"/>
          </a:camera>
          <a:lightRig rig="contrasting" dir="t">
            <a:rot lat="0" lon="0" rev="1500000"/>
          </a:lightRig>
        </a:scene3d>
        <a:sp3d extrusionH="127000" prstMaterial="powder">
          <a:bevelT w="50800" h="635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solidFill>
                <a:schemeClr val="accent6">
                  <a:lumMod val="50000"/>
                </a:schemeClr>
              </a:solidFill>
            </a:rPr>
            <a:t>Благоустройство территории Ермаковского сельского поселения (810,1тыс. рублей) </a:t>
          </a:r>
          <a:endParaRPr lang="ru-RU" sz="1200" b="1" kern="1200" dirty="0">
            <a:solidFill>
              <a:schemeClr val="accent6">
                <a:lumMod val="50000"/>
              </a:schemeClr>
            </a:solidFill>
          </a:endParaRPr>
        </a:p>
      </dsp:txBody>
      <dsp:txXfrm>
        <a:off x="5860940" y="3042148"/>
        <a:ext cx="2971066" cy="802819"/>
      </dsp:txXfrm>
    </dsp:sp>
    <dsp:sp modelId="{6BF29830-075C-42AF-9040-B4471F241E00}">
      <dsp:nvSpPr>
        <dsp:cNvPr id="0" name=""/>
        <dsp:cNvSpPr/>
      </dsp:nvSpPr>
      <dsp:spPr>
        <a:xfrm>
          <a:off x="5864936" y="4707498"/>
          <a:ext cx="2992047" cy="640825"/>
        </a:xfrm>
        <a:prstGeom prst="roundRect">
          <a:avLst>
            <a:gd name="adj" fmla="val 10000"/>
          </a:avLst>
        </a:prstGeom>
        <a:solidFill>
          <a:srgbClr val="00FF00"/>
        </a:solidFill>
        <a:ln>
          <a:noFill/>
        </a:ln>
        <a:effectLst>
          <a:outerShdw blurRad="39000" dist="25400" dir="5400000" rotWithShape="0">
            <a:schemeClr val="accent1">
              <a:shade val="60000"/>
              <a:hueOff val="0"/>
              <a:satOff val="0"/>
              <a:lumOff val="0"/>
              <a:alphaOff val="0"/>
              <a:shade val="33000"/>
              <a:alpha val="83000"/>
            </a:schemeClr>
          </a:outerShdw>
        </a:effectLst>
        <a:scene3d>
          <a:camera prst="orthographicFront" fov="0">
            <a:rot lat="0" lon="0" rev="0"/>
          </a:camera>
          <a:lightRig rig="contrasting" dir="t">
            <a:rot lat="0" lon="0" rev="1500000"/>
          </a:lightRig>
        </a:scene3d>
        <a:sp3d extrusionH="127000" prstMaterial="powder">
          <a:bevelT w="50800" h="635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solidFill>
                <a:schemeClr val="accent6">
                  <a:lumMod val="50000"/>
                </a:schemeClr>
              </a:solidFill>
            </a:rPr>
            <a:t>Развитие физической культуры и спорта (76,0тыс. рублей)</a:t>
          </a:r>
          <a:endParaRPr lang="ru-RU" sz="1200" b="1" kern="1200" dirty="0">
            <a:solidFill>
              <a:schemeClr val="accent6">
                <a:lumMod val="50000"/>
              </a:schemeClr>
            </a:solidFill>
          </a:endParaRPr>
        </a:p>
      </dsp:txBody>
      <dsp:txXfrm>
        <a:off x="5883705" y="4726267"/>
        <a:ext cx="2954509" cy="60328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0.6056</cdr:x>
      <cdr:y>0.49639</cdr:y>
    </cdr:from>
    <cdr:to>
      <cdr:x>0.92865</cdr:x>
      <cdr:y>0.63059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099954" y="915345"/>
          <a:ext cx="586754" cy="24747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800" b="1" dirty="0"/>
        </a:p>
      </cdr:txBody>
    </cdr:sp>
  </cdr:relSizeAnchor>
  <cdr:relSizeAnchor xmlns:cdr="http://schemas.openxmlformats.org/drawingml/2006/chartDrawing">
    <cdr:from>
      <cdr:x>0.09227</cdr:x>
      <cdr:y>0.56349</cdr:y>
    </cdr:from>
    <cdr:to>
      <cdr:x>0.40944</cdr:x>
      <cdr:y>0.6876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167599" y="1039084"/>
          <a:ext cx="576060" cy="22887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800" b="1" dirty="0"/>
        </a:p>
      </cdr:txBody>
    </cdr:sp>
  </cdr:relSizeAnchor>
  <cdr:relSizeAnchor xmlns:cdr="http://schemas.openxmlformats.org/drawingml/2006/chartDrawing">
    <cdr:from>
      <cdr:x>0.62938</cdr:x>
      <cdr:y>0.85272</cdr:y>
    </cdr:from>
    <cdr:to>
      <cdr:x>0.94406</cdr:x>
      <cdr:y>1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1143008" y="1571636"/>
          <a:ext cx="571504" cy="27145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r>
            <a:rPr lang="ru-RU" sz="1100" dirty="0" smtClean="0"/>
            <a:t>2,9%</a:t>
          </a:r>
          <a:endParaRPr lang="ru-RU" sz="1100" dirty="0"/>
        </a:p>
      </cdr:txBody>
    </cdr:sp>
  </cdr:relSizeAnchor>
  <cdr:relSizeAnchor xmlns:cdr="http://schemas.openxmlformats.org/drawingml/2006/chartDrawing">
    <cdr:from>
      <cdr:x>0.58333</cdr:x>
      <cdr:y>0</cdr:y>
    </cdr:from>
    <cdr:to>
      <cdr:x>1</cdr:x>
      <cdr:y>0.17133</cdr:y>
    </cdr:to>
    <cdr:sp macro="" textlink="">
      <cdr:nvSpPr>
        <cdr:cNvPr id="6" name="TextBox 5"/>
        <cdr:cNvSpPr txBox="1"/>
      </cdr:nvSpPr>
      <cdr:spPr>
        <a:xfrm xmlns:a="http://schemas.openxmlformats.org/drawingml/2006/main">
          <a:off x="1071570" y="-142876"/>
          <a:ext cx="714379" cy="29129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r>
            <a:rPr lang="ru-RU" sz="1100" dirty="0" smtClean="0"/>
            <a:t>12,3%</a:t>
          </a:r>
          <a:endParaRPr lang="ru-RU" sz="1100" dirty="0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0.68531</cdr:x>
      <cdr:y>0.74871</cdr:y>
    </cdr:from>
    <cdr:to>
      <cdr:x>1</cdr:x>
      <cdr:y>0.82616</cdr:y>
    </cdr:to>
    <cdr:sp macro="" textlink="">
      <cdr:nvSpPr>
        <cdr:cNvPr id="10" name="TextBox 9"/>
        <cdr:cNvSpPr txBox="1"/>
      </cdr:nvSpPr>
      <cdr:spPr>
        <a:xfrm xmlns:a="http://schemas.openxmlformats.org/drawingml/2006/main">
          <a:off x="1725614" y="1381118"/>
          <a:ext cx="571504" cy="14287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r>
            <a:rPr lang="ru-RU" sz="1100" dirty="0" smtClean="0"/>
            <a:t>27,1%</a:t>
          </a:r>
          <a:endParaRPr lang="ru-RU" sz="1100" dirty="0"/>
        </a:p>
      </cdr:txBody>
    </cdr:sp>
  </cdr:relSizeAnchor>
  <cdr:relSizeAnchor xmlns:cdr="http://schemas.openxmlformats.org/drawingml/2006/chartDrawing">
    <cdr:from>
      <cdr:x>0.47814</cdr:x>
      <cdr:y>0.82616</cdr:y>
    </cdr:from>
    <cdr:to>
      <cdr:x>0.8715</cdr:x>
      <cdr:y>0.98106</cdr:y>
    </cdr:to>
    <cdr:sp macro="" textlink="">
      <cdr:nvSpPr>
        <cdr:cNvPr id="11" name="TextBox 10"/>
        <cdr:cNvSpPr txBox="1"/>
      </cdr:nvSpPr>
      <cdr:spPr>
        <a:xfrm xmlns:a="http://schemas.openxmlformats.org/drawingml/2006/main">
          <a:off x="868358" y="1523994"/>
          <a:ext cx="714380" cy="28575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r>
            <a:rPr lang="ru-RU" sz="1100" dirty="0" smtClean="0"/>
            <a:t>3,1%</a:t>
          </a:r>
          <a:endParaRPr lang="ru-RU" sz="1100" dirty="0"/>
        </a:p>
      </cdr:txBody>
    </cdr:sp>
  </cdr:relSizeAnchor>
  <cdr:relSizeAnchor xmlns:cdr="http://schemas.openxmlformats.org/drawingml/2006/chartDrawing">
    <cdr:from>
      <cdr:x>0.28146</cdr:x>
      <cdr:y>0.05163</cdr:y>
    </cdr:from>
    <cdr:to>
      <cdr:x>0.55682</cdr:x>
      <cdr:y>0.12908</cdr:y>
    </cdr:to>
    <cdr:sp macro="" textlink="">
      <cdr:nvSpPr>
        <cdr:cNvPr id="12" name="TextBox 11"/>
        <cdr:cNvSpPr txBox="1"/>
      </cdr:nvSpPr>
      <cdr:spPr>
        <a:xfrm xmlns:a="http://schemas.openxmlformats.org/drawingml/2006/main">
          <a:off x="511168" y="95234"/>
          <a:ext cx="500066" cy="14287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r>
            <a:rPr lang="ru-RU" sz="1100" dirty="0" smtClean="0"/>
            <a:t>0,2%</a:t>
          </a:r>
          <a:endParaRPr lang="ru-RU" sz="1100" dirty="0"/>
        </a:p>
      </cdr:txBody>
    </cdr:sp>
  </cdr:relSizeAnchor>
  <cdr:relSizeAnchor xmlns:cdr="http://schemas.openxmlformats.org/drawingml/2006/chartDrawing">
    <cdr:from>
      <cdr:x>0.63549</cdr:x>
      <cdr:y>0.0129</cdr:y>
    </cdr:from>
    <cdr:to>
      <cdr:x>0.95018</cdr:x>
      <cdr:y>0.09035</cdr:y>
    </cdr:to>
    <cdr:sp macro="" textlink="">
      <cdr:nvSpPr>
        <cdr:cNvPr id="13" name="TextBox 12"/>
        <cdr:cNvSpPr txBox="1"/>
      </cdr:nvSpPr>
      <cdr:spPr>
        <a:xfrm xmlns:a="http://schemas.openxmlformats.org/drawingml/2006/main">
          <a:off x="1154110" y="23796"/>
          <a:ext cx="571504" cy="14287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r>
            <a:rPr lang="ru-RU" sz="1100" dirty="0" smtClean="0"/>
            <a:t>12,7%</a:t>
          </a:r>
          <a:endParaRPr lang="ru-RU" sz="1100" dirty="0"/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0.52011</cdr:x>
      <cdr:y>0.858</cdr:y>
    </cdr:from>
    <cdr:to>
      <cdr:x>0.79547</cdr:x>
      <cdr:y>0.93545</cdr:y>
    </cdr:to>
    <cdr:sp macro="" textlink="">
      <cdr:nvSpPr>
        <cdr:cNvPr id="10" name="TextBox 9"/>
        <cdr:cNvSpPr txBox="1"/>
      </cdr:nvSpPr>
      <cdr:spPr>
        <a:xfrm xmlns:a="http://schemas.openxmlformats.org/drawingml/2006/main">
          <a:off x="944579" y="1582731"/>
          <a:ext cx="500066" cy="14287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r>
            <a:rPr lang="ru-RU" sz="1100" dirty="0" smtClean="0"/>
            <a:t>3,3%</a:t>
          </a:r>
          <a:endParaRPr lang="ru-RU" sz="1100" dirty="0"/>
        </a:p>
      </cdr:txBody>
    </cdr:sp>
  </cdr:relSizeAnchor>
  <cdr:relSizeAnchor xmlns:cdr="http://schemas.openxmlformats.org/drawingml/2006/chartDrawing">
    <cdr:from>
      <cdr:x>0.63812</cdr:x>
      <cdr:y>0.00601</cdr:y>
    </cdr:from>
    <cdr:to>
      <cdr:x>0.95281</cdr:x>
      <cdr:y>0.08347</cdr:y>
    </cdr:to>
    <cdr:sp macro="" textlink="">
      <cdr:nvSpPr>
        <cdr:cNvPr id="11" name="TextBox 10"/>
        <cdr:cNvSpPr txBox="1"/>
      </cdr:nvSpPr>
      <cdr:spPr>
        <a:xfrm xmlns:a="http://schemas.openxmlformats.org/drawingml/2006/main">
          <a:off x="1158893" y="11095"/>
          <a:ext cx="571504" cy="14287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r>
            <a:rPr lang="ru-RU" sz="1100" dirty="0" smtClean="0"/>
            <a:t>13,5%</a:t>
          </a:r>
          <a:endParaRPr lang="ru-RU" sz="1100" dirty="0"/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0.36532</cdr:x>
      <cdr:y>0.08034</cdr:y>
    </cdr:from>
    <cdr:to>
      <cdr:x>0.78844</cdr:x>
      <cdr:y>0.23537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616781" y="148066"/>
          <a:ext cx="714375" cy="28574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800" b="1" dirty="0" smtClean="0"/>
            <a:t>85,9%</a:t>
          </a:r>
          <a:endParaRPr lang="ru-RU" sz="800" b="1" dirty="0"/>
        </a:p>
      </cdr:txBody>
    </cdr: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0.05534</cdr:x>
      <cdr:y>0.17915</cdr:y>
    </cdr:from>
    <cdr:to>
      <cdr:x>0.37839</cdr:x>
      <cdr:y>0.31335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92065" y="330185"/>
          <a:ext cx="537458" cy="24734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800" b="1" dirty="0" smtClean="0"/>
            <a:t>73,8%</a:t>
          </a:r>
          <a:endParaRPr lang="ru-RU" sz="800" b="1" dirty="0"/>
        </a:p>
      </cdr:txBody>
    </cdr:sp>
  </cdr:relSizeAnchor>
  <cdr:relSizeAnchor xmlns:cdr="http://schemas.openxmlformats.org/drawingml/2006/chartDrawing">
    <cdr:from>
      <cdr:x>0.35591</cdr:x>
      <cdr:y>0.14039</cdr:y>
    </cdr:from>
    <cdr:to>
      <cdr:x>0.744</cdr:x>
      <cdr:y>0.25728</cdr:y>
    </cdr:to>
    <cdr:sp macro="" textlink="">
      <cdr:nvSpPr>
        <cdr:cNvPr id="3" name="TextBox 158"/>
        <cdr:cNvSpPr txBox="1"/>
      </cdr:nvSpPr>
      <cdr:spPr>
        <a:xfrm xmlns:a="http://schemas.openxmlformats.org/drawingml/2006/main">
          <a:off x="592131" y="258747"/>
          <a:ext cx="645663" cy="215444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ru-RU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Tahoma" pitchFamily="34" charset="0"/>
              <a:ea typeface="+mn-ea"/>
              <a:cs typeface="+mn-cs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Tahoma" pitchFamily="34" charset="0"/>
              <a:ea typeface="+mn-ea"/>
              <a:cs typeface="+mn-cs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Tahoma" pitchFamily="34" charset="0"/>
              <a:ea typeface="+mn-ea"/>
              <a:cs typeface="+mn-cs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Tahoma" pitchFamily="34" charset="0"/>
              <a:ea typeface="+mn-ea"/>
              <a:cs typeface="+mn-cs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Tahoma" pitchFamily="34" charset="0"/>
              <a:ea typeface="+mn-ea"/>
              <a:cs typeface="+mn-cs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Tahoma" pitchFamily="34" charset="0"/>
              <a:ea typeface="+mn-ea"/>
              <a:cs typeface="+mn-cs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Tahoma" pitchFamily="34" charset="0"/>
              <a:ea typeface="+mn-ea"/>
              <a:cs typeface="+mn-cs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Tahoma" pitchFamily="34" charset="0"/>
              <a:ea typeface="+mn-ea"/>
              <a:cs typeface="+mn-cs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Tahoma" pitchFamily="34" charset="0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800" b="1" dirty="0" smtClean="0"/>
            <a:t>26,2%</a:t>
          </a:r>
        </a:p>
      </cdr:txBody>
    </cdr:sp>
  </cdr:relSizeAnchor>
  <cdr:relSizeAnchor xmlns:cdr="http://schemas.openxmlformats.org/drawingml/2006/chartDrawing">
    <cdr:from>
      <cdr:x>0.28203</cdr:x>
      <cdr:y>0.01143</cdr:y>
    </cdr:from>
    <cdr:to>
      <cdr:x>0.58424</cdr:x>
      <cdr:y>0.12827</cdr:y>
    </cdr:to>
    <cdr:sp macro="" textlink="">
      <cdr:nvSpPr>
        <cdr:cNvPr id="5" name="TextBox 158"/>
        <cdr:cNvSpPr txBox="1"/>
      </cdr:nvSpPr>
      <cdr:spPr>
        <a:xfrm xmlns:a="http://schemas.openxmlformats.org/drawingml/2006/main">
          <a:off x="512244" y="21083"/>
          <a:ext cx="548913" cy="215444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ru-RU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Tahoma" pitchFamily="34" charset="0"/>
              <a:ea typeface="+mn-ea"/>
              <a:cs typeface="+mn-cs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Tahoma" pitchFamily="34" charset="0"/>
              <a:ea typeface="+mn-ea"/>
              <a:cs typeface="+mn-cs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Tahoma" pitchFamily="34" charset="0"/>
              <a:ea typeface="+mn-ea"/>
              <a:cs typeface="+mn-cs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Tahoma" pitchFamily="34" charset="0"/>
              <a:ea typeface="+mn-ea"/>
              <a:cs typeface="+mn-cs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Tahoma" pitchFamily="34" charset="0"/>
              <a:ea typeface="+mn-ea"/>
              <a:cs typeface="+mn-cs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Tahoma" pitchFamily="34" charset="0"/>
              <a:ea typeface="+mn-ea"/>
              <a:cs typeface="+mn-cs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Tahoma" pitchFamily="34" charset="0"/>
              <a:ea typeface="+mn-ea"/>
              <a:cs typeface="+mn-cs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Tahoma" pitchFamily="34" charset="0"/>
              <a:ea typeface="+mn-ea"/>
              <a:cs typeface="+mn-cs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Tahoma" pitchFamily="34" charset="0"/>
              <a:ea typeface="+mn-ea"/>
              <a:cs typeface="+mn-cs"/>
            </a:defRPr>
          </a:lvl9pPr>
        </a:lstStyle>
        <a:p xmlns:a="http://schemas.openxmlformats.org/drawingml/2006/main">
          <a:endParaRPr lang="ru-RU" sz="800" b="1" dirty="0"/>
        </a:p>
      </cdr:txBody>
    </cdr:sp>
  </cdr:relSizeAnchor>
</c:userShapes>
</file>

<file path=ppt/drawings/drawing6.xml><?xml version="1.0" encoding="utf-8"?>
<c:userShapes xmlns:c="http://schemas.openxmlformats.org/drawingml/2006/chart">
  <cdr:relSizeAnchor xmlns:cdr="http://schemas.openxmlformats.org/drawingml/2006/chartDrawing">
    <cdr:from>
      <cdr:x>0.06428</cdr:x>
      <cdr:y>0.19982</cdr:y>
    </cdr:from>
    <cdr:to>
      <cdr:x>0.44707</cdr:x>
      <cdr:y>0.3161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07960" y="368286"/>
          <a:ext cx="642942" cy="21431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800" b="1" dirty="0" smtClean="0">
              <a:latin typeface="Arial" pitchFamily="34" charset="0"/>
              <a:cs typeface="Arial" pitchFamily="34" charset="0"/>
            </a:rPr>
            <a:t>77,4%</a:t>
          </a:r>
          <a:endParaRPr lang="ru-RU" sz="800" b="1" dirty="0">
            <a:latin typeface="Arial" pitchFamily="34" charset="0"/>
            <a:cs typeface="Arial" pitchFamily="34" charset="0"/>
          </a:endParaRPr>
        </a:p>
      </cdr:txBody>
    </cdr:sp>
  </cdr:relSizeAnchor>
  <cdr:relSizeAnchor xmlns:cdr="http://schemas.openxmlformats.org/drawingml/2006/chartDrawing">
    <cdr:from>
      <cdr:x>0.36201</cdr:x>
      <cdr:y>0.1223</cdr:y>
    </cdr:from>
    <cdr:to>
      <cdr:x>0.7448</cdr:x>
      <cdr:y>0.23919</cdr:y>
    </cdr:to>
    <cdr:sp macro="" textlink="">
      <cdr:nvSpPr>
        <cdr:cNvPr id="3" name="TextBox 158"/>
        <cdr:cNvSpPr txBox="1"/>
      </cdr:nvSpPr>
      <cdr:spPr>
        <a:xfrm xmlns:a="http://schemas.openxmlformats.org/drawingml/2006/main">
          <a:off x="608026" y="225410"/>
          <a:ext cx="642942" cy="215444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ru-RU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Tahoma" pitchFamily="34" charset="0"/>
              <a:ea typeface="+mn-ea"/>
              <a:cs typeface="+mn-cs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Tahoma" pitchFamily="34" charset="0"/>
              <a:ea typeface="+mn-ea"/>
              <a:cs typeface="+mn-cs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Tahoma" pitchFamily="34" charset="0"/>
              <a:ea typeface="+mn-ea"/>
              <a:cs typeface="+mn-cs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Tahoma" pitchFamily="34" charset="0"/>
              <a:ea typeface="+mn-ea"/>
              <a:cs typeface="+mn-cs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Tahoma" pitchFamily="34" charset="0"/>
              <a:ea typeface="+mn-ea"/>
              <a:cs typeface="+mn-cs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Tahoma" pitchFamily="34" charset="0"/>
              <a:ea typeface="+mn-ea"/>
              <a:cs typeface="+mn-cs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Tahoma" pitchFamily="34" charset="0"/>
              <a:ea typeface="+mn-ea"/>
              <a:cs typeface="+mn-cs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Tahoma" pitchFamily="34" charset="0"/>
              <a:ea typeface="+mn-ea"/>
              <a:cs typeface="+mn-cs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Tahoma" pitchFamily="34" charset="0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800" b="1" dirty="0" smtClean="0"/>
            <a:t>22,6%</a:t>
          </a:r>
          <a:endParaRPr lang="ru-RU" sz="800" b="1" dirty="0"/>
        </a:p>
      </cdr:txBody>
    </cdr:sp>
  </cdr:relSizeAnchor>
  <cdr:relSizeAnchor xmlns:cdr="http://schemas.openxmlformats.org/drawingml/2006/chartDrawing">
    <cdr:from>
      <cdr:x>0.64364</cdr:x>
      <cdr:y>0.38463</cdr:y>
    </cdr:from>
    <cdr:to>
      <cdr:x>0.94586</cdr:x>
      <cdr:y>0.50147</cdr:y>
    </cdr:to>
    <cdr:sp macro="" textlink="">
      <cdr:nvSpPr>
        <cdr:cNvPr id="4" name="TextBox 158"/>
        <cdr:cNvSpPr txBox="1"/>
      </cdr:nvSpPr>
      <cdr:spPr>
        <a:xfrm xmlns:a="http://schemas.openxmlformats.org/drawingml/2006/main">
          <a:off x="1169054" y="709269"/>
          <a:ext cx="548913" cy="215444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ru-RU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Tahoma" pitchFamily="34" charset="0"/>
              <a:ea typeface="+mn-ea"/>
              <a:cs typeface="+mn-cs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Tahoma" pitchFamily="34" charset="0"/>
              <a:ea typeface="+mn-ea"/>
              <a:cs typeface="+mn-cs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Tahoma" pitchFamily="34" charset="0"/>
              <a:ea typeface="+mn-ea"/>
              <a:cs typeface="+mn-cs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Tahoma" pitchFamily="34" charset="0"/>
              <a:ea typeface="+mn-ea"/>
              <a:cs typeface="+mn-cs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Tahoma" pitchFamily="34" charset="0"/>
              <a:ea typeface="+mn-ea"/>
              <a:cs typeface="+mn-cs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Tahoma" pitchFamily="34" charset="0"/>
              <a:ea typeface="+mn-ea"/>
              <a:cs typeface="+mn-cs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Tahoma" pitchFamily="34" charset="0"/>
              <a:ea typeface="+mn-ea"/>
              <a:cs typeface="+mn-cs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Tahoma" pitchFamily="34" charset="0"/>
              <a:ea typeface="+mn-ea"/>
              <a:cs typeface="+mn-cs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Tahoma" pitchFamily="34" charset="0"/>
              <a:ea typeface="+mn-ea"/>
              <a:cs typeface="+mn-cs"/>
            </a:defRPr>
          </a:lvl9pPr>
        </a:lstStyle>
        <a:p xmlns:a="http://schemas.openxmlformats.org/drawingml/2006/main">
          <a:endParaRPr lang="ru-RU" sz="800" b="1" dirty="0"/>
        </a:p>
      </cdr:txBody>
    </cdr:sp>
  </cdr:relSizeAnchor>
  <cdr:relSizeAnchor xmlns:cdr="http://schemas.openxmlformats.org/drawingml/2006/chartDrawing">
    <cdr:from>
      <cdr:x>0.28203</cdr:x>
      <cdr:y>0.01143</cdr:y>
    </cdr:from>
    <cdr:to>
      <cdr:x>0.58424</cdr:x>
      <cdr:y>0.12827</cdr:y>
    </cdr:to>
    <cdr:sp macro="" textlink="">
      <cdr:nvSpPr>
        <cdr:cNvPr id="5" name="TextBox 158"/>
        <cdr:cNvSpPr txBox="1"/>
      </cdr:nvSpPr>
      <cdr:spPr>
        <a:xfrm xmlns:a="http://schemas.openxmlformats.org/drawingml/2006/main">
          <a:off x="512244" y="21083"/>
          <a:ext cx="548913" cy="215444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ru-RU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Tahoma" pitchFamily="34" charset="0"/>
              <a:ea typeface="+mn-ea"/>
              <a:cs typeface="+mn-cs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Tahoma" pitchFamily="34" charset="0"/>
              <a:ea typeface="+mn-ea"/>
              <a:cs typeface="+mn-cs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Tahoma" pitchFamily="34" charset="0"/>
              <a:ea typeface="+mn-ea"/>
              <a:cs typeface="+mn-cs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Tahoma" pitchFamily="34" charset="0"/>
              <a:ea typeface="+mn-ea"/>
              <a:cs typeface="+mn-cs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Tahoma" pitchFamily="34" charset="0"/>
              <a:ea typeface="+mn-ea"/>
              <a:cs typeface="+mn-cs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Tahoma" pitchFamily="34" charset="0"/>
              <a:ea typeface="+mn-ea"/>
              <a:cs typeface="+mn-cs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Tahoma" pitchFamily="34" charset="0"/>
              <a:ea typeface="+mn-ea"/>
              <a:cs typeface="+mn-cs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Tahoma" pitchFamily="34" charset="0"/>
              <a:ea typeface="+mn-ea"/>
              <a:cs typeface="+mn-cs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Tahoma" pitchFamily="34" charset="0"/>
              <a:ea typeface="+mn-ea"/>
              <a:cs typeface="+mn-cs"/>
            </a:defRPr>
          </a:lvl9pPr>
        </a:lstStyle>
        <a:p xmlns:a="http://schemas.openxmlformats.org/drawingml/2006/main">
          <a:endParaRPr lang="ru-RU" sz="800" b="1" dirty="0"/>
        </a:p>
      </cdr:txBody>
    </cdr:sp>
  </cdr:relSizeAnchor>
</c:userShapes>
</file>

<file path=ppt/drawings/drawing7.xml><?xml version="1.0" encoding="utf-8"?>
<c:userShapes xmlns:c="http://schemas.openxmlformats.org/drawingml/2006/chart">
  <cdr:relSizeAnchor xmlns:cdr="http://schemas.openxmlformats.org/drawingml/2006/chartDrawing">
    <cdr:from>
      <cdr:x>0.07906</cdr:x>
      <cdr:y>0.88136</cdr:y>
    </cdr:from>
    <cdr:to>
      <cdr:x>0.1423</cdr:x>
      <cdr:y>0.92882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714348" y="5307031"/>
          <a:ext cx="571504" cy="28575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r>
            <a:rPr lang="ru-RU" sz="1100" dirty="0" smtClean="0"/>
            <a:t>115,3</a:t>
          </a:r>
          <a:endParaRPr lang="ru-RU" sz="1100" dirty="0"/>
        </a:p>
      </cdr:txBody>
    </cdr:sp>
  </cdr:relSizeAnchor>
</c:userShapes>
</file>

<file path=ppt/drawings/drawing8.xml><?xml version="1.0" encoding="utf-8"?>
<c:userShapes xmlns:c="http://schemas.openxmlformats.org/drawingml/2006/chart">
  <cdr:relSizeAnchor xmlns:cdr="http://schemas.openxmlformats.org/drawingml/2006/chartDrawing">
    <cdr:from>
      <cdr:x>0.06768</cdr:x>
      <cdr:y>0.67073</cdr:y>
    </cdr:from>
    <cdr:to>
      <cdr:x>0.29877</cdr:x>
      <cdr:y>0.79259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611560" y="3960995"/>
          <a:ext cx="2088141" cy="71962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2000" b="1" dirty="0" smtClean="0">
              <a:latin typeface="Times New Roman" pitchFamily="18" charset="0"/>
              <a:cs typeface="Times New Roman" pitchFamily="18" charset="0"/>
            </a:rPr>
            <a:t>1 347,9 тыс. рублей</a:t>
          </a:r>
          <a:endParaRPr lang="ru-RU" sz="2000" b="1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0.35455</cdr:x>
      <cdr:y>0.67073</cdr:y>
    </cdr:from>
    <cdr:to>
      <cdr:x>0.58563</cdr:x>
      <cdr:y>0.74921</cdr:y>
    </cdr:to>
    <cdr:sp macro="" textlink="">
      <cdr:nvSpPr>
        <cdr:cNvPr id="3" name="TextBox 1"/>
        <cdr:cNvSpPr txBox="1"/>
      </cdr:nvSpPr>
      <cdr:spPr>
        <a:xfrm xmlns:a="http://schemas.openxmlformats.org/drawingml/2006/main">
          <a:off x="3203848" y="3960440"/>
          <a:ext cx="2088232" cy="46340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2000" b="1" dirty="0" smtClean="0">
              <a:latin typeface="Times New Roman" pitchFamily="18" charset="0"/>
              <a:cs typeface="Times New Roman" pitchFamily="18" charset="0"/>
            </a:rPr>
            <a:t>732,4тыс. рублей</a:t>
          </a:r>
          <a:endParaRPr lang="ru-RU" sz="2000" b="1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0.65735</cdr:x>
      <cdr:y>0.67073</cdr:y>
    </cdr:from>
    <cdr:to>
      <cdr:x>0.88844</cdr:x>
      <cdr:y>0.74921</cdr:y>
    </cdr:to>
    <cdr:sp macro="" textlink="">
      <cdr:nvSpPr>
        <cdr:cNvPr id="4" name="TextBox 1"/>
        <cdr:cNvSpPr txBox="1"/>
      </cdr:nvSpPr>
      <cdr:spPr>
        <a:xfrm xmlns:a="http://schemas.openxmlformats.org/drawingml/2006/main">
          <a:off x="5940152" y="3960440"/>
          <a:ext cx="2088232" cy="46340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2000" b="1" dirty="0" smtClean="0">
              <a:latin typeface="Times New Roman" pitchFamily="18" charset="0"/>
              <a:cs typeface="Times New Roman" pitchFamily="18" charset="0"/>
            </a:rPr>
            <a:t>878,4 тыс. рублей</a:t>
          </a:r>
          <a:endParaRPr lang="ru-RU" sz="2000" b="1" dirty="0"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F00D38D4-EC78-4B33-8D0D-A6EE4DDC3B76}" type="datetimeFigureOut">
              <a:rPr lang="ru-RU"/>
              <a:pPr>
                <a:defRPr/>
              </a:pPr>
              <a:t>14.02.2018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42975" y="746125"/>
            <a:ext cx="4972050" cy="3730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724956"/>
            <a:ext cx="5486400" cy="447627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8185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9448185"/>
            <a:ext cx="2971800" cy="497364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</a:defRPr>
            </a:lvl1pPr>
          </a:lstStyle>
          <a:p>
            <a:fld id="{80F29F30-1EC8-4F0A-949E-C9B0E5F7842E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386140194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9219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smtClean="0"/>
          </a:p>
        </p:txBody>
      </p:sp>
      <p:sp>
        <p:nvSpPr>
          <p:cNvPr id="9220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fld id="{936C8CEE-DB98-4DCC-8DC6-DD37AD88D5E5}" type="slidenum">
              <a:rPr lang="ru-RU" altLang="ru-RU"/>
              <a:pPr/>
              <a:t>2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42401308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38915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smtClean="0"/>
          </a:p>
        </p:txBody>
      </p:sp>
      <p:sp>
        <p:nvSpPr>
          <p:cNvPr id="38916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C195F755-77D9-43C0-A8D9-BE08F0518C7D}" type="slidenum">
              <a:rPr lang="ru-RU" smtClean="0"/>
              <a:pPr eaLnBrk="1" hangingPunct="1"/>
              <a:t>5</a:t>
            </a:fld>
            <a:endParaRPr lang="ru-RU" smtClean="0"/>
          </a:p>
        </p:txBody>
      </p:sp>
    </p:spTree>
    <p:extLst>
      <p:ext uri="{BB962C8B-B14F-4D97-AF65-F5344CB8AC3E}">
        <p14:creationId xmlns:p14="http://schemas.microsoft.com/office/powerpoint/2010/main" xmlns="" val="170457287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39939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smtClean="0"/>
          </a:p>
        </p:txBody>
      </p:sp>
      <p:sp>
        <p:nvSpPr>
          <p:cNvPr id="39940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442EEFE9-C120-46AA-B34F-9583430F8E18}" type="slidenum">
              <a:rPr lang="ru-RU" smtClean="0"/>
              <a:pPr eaLnBrk="1" hangingPunct="1"/>
              <a:t>7</a:t>
            </a:fld>
            <a:endParaRPr lang="ru-RU" smtClean="0"/>
          </a:p>
        </p:txBody>
      </p:sp>
    </p:spTree>
    <p:extLst>
      <p:ext uri="{BB962C8B-B14F-4D97-AF65-F5344CB8AC3E}">
        <p14:creationId xmlns:p14="http://schemas.microsoft.com/office/powerpoint/2010/main" xmlns="" val="319848714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41987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smtClean="0"/>
          </a:p>
        </p:txBody>
      </p:sp>
      <p:sp>
        <p:nvSpPr>
          <p:cNvPr id="41988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4D7CDCC4-D591-4520-A73D-276C0A7BD5E1}" type="slidenum">
              <a:rPr lang="ru-RU" smtClean="0"/>
              <a:pPr eaLnBrk="1" hangingPunct="1"/>
              <a:t>8</a:t>
            </a:fld>
            <a:endParaRPr lang="ru-RU" smtClean="0"/>
          </a:p>
        </p:txBody>
      </p:sp>
    </p:spTree>
    <p:extLst>
      <p:ext uri="{BB962C8B-B14F-4D97-AF65-F5344CB8AC3E}">
        <p14:creationId xmlns:p14="http://schemas.microsoft.com/office/powerpoint/2010/main" xmlns="" val="31963757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pPr>
              <a:defRPr/>
            </a:pPr>
            <a:fld id="{E844B424-F2A6-4D96-B7D2-576C1A7106B2}" type="datetimeFigureOut">
              <a:rPr lang="ru-RU" smtClean="0"/>
              <a:pPr>
                <a:defRPr/>
              </a:pPr>
              <a:t>14.02.2018</a:t>
            </a:fld>
            <a:endParaRPr lang="ru-RU" dirty="0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1A58211C-2BBE-44CC-BF4B-C6FB0666340C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97AC5EF-D0FB-46B0-9CB3-B931E2E9E0F6}" type="datetimeFigureOut">
              <a:rPr lang="ru-RU" smtClean="0"/>
              <a:pPr>
                <a:defRPr/>
              </a:pPr>
              <a:t>14.02.2018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9042F-476B-422C-AB2F-4EBFD70F5496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AACEE95-7934-4CC2-8DD4-41E998154692}" type="datetimeFigureOut">
              <a:rPr lang="ru-RU" smtClean="0"/>
              <a:pPr>
                <a:defRPr/>
              </a:pPr>
              <a:t>14.02.2018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5B12E6-41F1-47E9-B4B9-E5FBCDCB2F38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800" b="1" i="0">
                <a:solidFill>
                  <a:srgbClr val="404040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179514" y="2564841"/>
            <a:ext cx="3600450" cy="4104640"/>
          </a:xfrm>
          <a:prstGeom prst="rect">
            <a:avLst/>
          </a:prstGeom>
        </p:spPr>
        <p:txBody>
          <a:bodyPr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10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11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5BC1528D-948F-4802-9955-CEB2091971F1}" type="datetimeFigureOut">
              <a:rPr lang="en-US"/>
              <a:pPr>
                <a:defRPr/>
              </a:pPr>
              <a:t>2/14/2018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/>
          <a:lstStyle>
            <a:lvl1pPr>
              <a:lnSpc>
                <a:spcPts val="1238"/>
              </a:lnSpc>
              <a:defRPr b="1" smtClean="0">
                <a:solidFill>
                  <a:srgbClr val="888888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>
              <a:defRPr/>
            </a:pPr>
            <a:fld id="{C15B30A9-70F4-4417-826D-2F059C19326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1077193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pPr>
              <a:defRPr/>
            </a:pPr>
            <a:fld id="{51CF326C-7F65-48FD-B292-B4F62C27818C}" type="datetimeFigureOut">
              <a:rPr lang="ru-RU" smtClean="0"/>
              <a:pPr>
                <a:defRPr/>
              </a:pPr>
              <a:t>14.02.2018</a:t>
            </a:fld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3F3F189D-CF5E-4C40-92CA-D683D16B8F5F}" type="slidenum">
              <a:rPr lang="ru-RU" altLang="ru-RU" smtClean="0"/>
              <a:pPr/>
              <a:t>‹#›</a:t>
            </a:fld>
            <a:endParaRPr lang="ru-RU" alt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pPr>
              <a:defRPr/>
            </a:pPr>
            <a:fld id="{FBF63437-407F-4E3E-A577-7730302CF8CD}" type="datetimeFigureOut">
              <a:rPr lang="ru-RU" smtClean="0"/>
              <a:pPr>
                <a:defRPr/>
              </a:pPr>
              <a:t>14.02.2018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8CF689BF-5285-4C72-9A0F-B0058C8D672C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CDF9564-3AC5-4FC4-AA7E-8E75923DC10B}" type="datetimeFigureOut">
              <a:rPr lang="ru-RU" smtClean="0"/>
              <a:pPr>
                <a:defRPr/>
              </a:pPr>
              <a:t>14.02.2018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B8251-E9B3-4785-9E5D-0C1A3565D0C6}" type="slidenum">
              <a:rPr lang="ru-RU" altLang="ru-RU" smtClean="0"/>
              <a:pPr/>
              <a:t>‹#›</a:t>
            </a:fld>
            <a:endParaRPr lang="ru-RU" alt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F7573CE-03F0-49B5-A5A1-10EC2E79AAE8}" type="datetimeFigureOut">
              <a:rPr lang="ru-RU" smtClean="0"/>
              <a:pPr>
                <a:defRPr/>
              </a:pPr>
              <a:t>14.02.2018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9EBA8-A759-4847-83CE-0536D9479B8B}" type="slidenum">
              <a:rPr lang="ru-RU" altLang="ru-RU" smtClean="0"/>
              <a:pPr/>
              <a:t>‹#›</a:t>
            </a:fld>
            <a:endParaRPr lang="ru-RU" alt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>
              <a:defRPr/>
            </a:pPr>
            <a:fld id="{1C00F1E1-A982-4CDC-A088-6EB697DAADC6}" type="datetimeFigureOut">
              <a:rPr lang="ru-RU" smtClean="0"/>
              <a:pPr>
                <a:defRPr/>
              </a:pPr>
              <a:t>14.02.2018</a:t>
            </a:fld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E3739FC-2212-4E0C-9060-28423059422B}" type="slidenum">
              <a:rPr lang="ru-RU" altLang="ru-RU" smtClean="0"/>
              <a:pPr/>
              <a:t>‹#›</a:t>
            </a:fld>
            <a:endParaRPr lang="ru-RU" alt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DBD7A47-4C25-42ED-8389-CEF99B745A8D}" type="datetimeFigureOut">
              <a:rPr lang="ru-RU" smtClean="0"/>
              <a:pPr>
                <a:defRPr/>
              </a:pPr>
              <a:t>14.02.2018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CC6387-D2DA-4AFA-AF36-ADD621570A33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pPr>
              <a:defRPr/>
            </a:pPr>
            <a:fld id="{4CB4D935-C0DD-44EF-BDB4-9160CF0A053C}" type="datetimeFigureOut">
              <a:rPr lang="ru-RU" smtClean="0"/>
              <a:pPr>
                <a:defRPr/>
              </a:pPr>
              <a:t>14.02.2018</a:t>
            </a:fld>
            <a:endParaRPr lang="ru-RU" dirty="0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C28EFFE-0769-450C-BA79-3BCB8D7A7499}" type="slidenum">
              <a:rPr lang="ru-RU" altLang="ru-RU" smtClean="0"/>
              <a:pPr/>
              <a:t>‹#›</a:t>
            </a:fld>
            <a:endParaRPr lang="ru-RU" alt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pPr>
              <a:defRPr/>
            </a:pPr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>
              <a:defRPr/>
            </a:pPr>
            <a:fld id="{D21C048A-FA02-4FD8-AB84-9BEDA24BB9BF}" type="datetimeFigureOut">
              <a:rPr lang="ru-RU" smtClean="0"/>
              <a:pPr>
                <a:defRPr/>
              </a:pPr>
              <a:t>14.02.2018</a:t>
            </a:fld>
            <a:endParaRPr lang="ru-RU" dirty="0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4C27DB31-E5ED-4E8A-8445-80085BA99AC2}" type="slidenum">
              <a:rPr lang="ru-RU" altLang="ru-RU" smtClean="0"/>
              <a:pPr/>
              <a:t>‹#›</a:t>
            </a:fld>
            <a:endParaRPr lang="ru-RU" alt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4D31A51B-C28C-40FF-B8CE-636122E1482E}" type="datetimeFigureOut">
              <a:rPr lang="ru-RU" smtClean="0"/>
              <a:pPr>
                <a:defRPr/>
              </a:pPr>
              <a:t>14.02.2018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BA6E89D-535F-4BD8-B4D9-0BF8E4A8D9D1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08" r:id="rId1"/>
    <p:sldLayoutId id="2147484209" r:id="rId2"/>
    <p:sldLayoutId id="2147484210" r:id="rId3"/>
    <p:sldLayoutId id="2147484211" r:id="rId4"/>
    <p:sldLayoutId id="2147484212" r:id="rId5"/>
    <p:sldLayoutId id="2147484213" r:id="rId6"/>
    <p:sldLayoutId id="2147484214" r:id="rId7"/>
    <p:sldLayoutId id="2147484215" r:id="rId8"/>
    <p:sldLayoutId id="2147484216" r:id="rId9"/>
    <p:sldLayoutId id="2147484217" r:id="rId10"/>
    <p:sldLayoutId id="2147484218" r:id="rId11"/>
    <p:sldLayoutId id="2147484219" r:id="rId12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eg"/><Relationship Id="rId3" Type="http://schemas.openxmlformats.org/officeDocument/2006/relationships/image" Target="../media/image4.jpeg"/><Relationship Id="rId7" Type="http://schemas.openxmlformats.org/officeDocument/2006/relationships/image" Target="../media/image8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jpeg"/><Relationship Id="rId11" Type="http://schemas.openxmlformats.org/officeDocument/2006/relationships/image" Target="../media/image12.jpeg"/><Relationship Id="rId5" Type="http://schemas.openxmlformats.org/officeDocument/2006/relationships/image" Target="../media/image6.jpeg"/><Relationship Id="rId10" Type="http://schemas.openxmlformats.org/officeDocument/2006/relationships/image" Target="../media/image11.jpeg"/><Relationship Id="rId4" Type="http://schemas.openxmlformats.org/officeDocument/2006/relationships/image" Target="../media/image5.jpeg"/><Relationship Id="rId9" Type="http://schemas.openxmlformats.org/officeDocument/2006/relationships/image" Target="../media/image10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7" Type="http://schemas.openxmlformats.org/officeDocument/2006/relationships/image" Target="../media/image17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6.jpeg"/><Relationship Id="rId5" Type="http://schemas.openxmlformats.org/officeDocument/2006/relationships/image" Target="../media/image15.jpeg"/><Relationship Id="rId4" Type="http://schemas.openxmlformats.org/officeDocument/2006/relationships/image" Target="../media/image14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chart" Target="../charts/chart4.xml"/><Relationship Id="rId3" Type="http://schemas.openxmlformats.org/officeDocument/2006/relationships/image" Target="../media/image18.png"/><Relationship Id="rId7" Type="http://schemas.openxmlformats.org/officeDocument/2006/relationships/chart" Target="../charts/chart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6" Type="http://schemas.openxmlformats.org/officeDocument/2006/relationships/chart" Target="../charts/chart2.xml"/><Relationship Id="rId5" Type="http://schemas.openxmlformats.org/officeDocument/2006/relationships/image" Target="../media/image20.png"/><Relationship Id="rId4" Type="http://schemas.openxmlformats.org/officeDocument/2006/relationships/image" Target="../media/image19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chart" Target="../charts/chart7.xml"/><Relationship Id="rId3" Type="http://schemas.openxmlformats.org/officeDocument/2006/relationships/image" Target="../media/image18.png"/><Relationship Id="rId7" Type="http://schemas.openxmlformats.org/officeDocument/2006/relationships/chart" Target="../charts/chart6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Relationship Id="rId6" Type="http://schemas.openxmlformats.org/officeDocument/2006/relationships/chart" Target="../charts/chart5.xml"/><Relationship Id="rId5" Type="http://schemas.openxmlformats.org/officeDocument/2006/relationships/image" Target="../media/image20.png"/><Relationship Id="rId4" Type="http://schemas.openxmlformats.org/officeDocument/2006/relationships/image" Target="../media/image19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142852"/>
            <a:ext cx="8229600" cy="367458"/>
          </a:xfrm>
          <a:ln>
            <a:miter lim="800000"/>
            <a:headEnd/>
            <a:tailEnd/>
          </a:ln>
          <a:extLst/>
        </p:spPr>
        <p:txBody>
          <a:bodyPr rtlCol="0"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4800" i="1" dirty="0" smtClean="0"/>
              <a:t/>
            </a:r>
            <a:br>
              <a:rPr lang="ru-RU" sz="4800" i="1" dirty="0" smtClean="0"/>
            </a:br>
            <a:r>
              <a:rPr lang="ru-RU" sz="36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</a:rPr>
              <a:t>Ермаковское сельское поселение</a:t>
            </a:r>
            <a:endParaRPr lang="ru-RU" sz="3600" i="1" dirty="0"/>
          </a:p>
        </p:txBody>
      </p:sp>
      <p:pic>
        <p:nvPicPr>
          <p:cNvPr id="6" name="Содержимое 5" descr="phoca_thumb_l_SAM_7516.JPG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1357290" y="2464563"/>
            <a:ext cx="5857916" cy="4393437"/>
          </a:xfrm>
        </p:spPr>
      </p:pic>
      <p:sp>
        <p:nvSpPr>
          <p:cNvPr id="4" name="Скругленный прямоугольник 3"/>
          <p:cNvSpPr/>
          <p:nvPr/>
        </p:nvSpPr>
        <p:spPr>
          <a:xfrm>
            <a:off x="285720" y="642918"/>
            <a:ext cx="8501062" cy="2357438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000" b="1" dirty="0" smtClean="0">
                <a:solidFill>
                  <a:srgbClr val="002060"/>
                </a:solidFill>
              </a:rPr>
              <a:t>«Проект бюджета </a:t>
            </a:r>
            <a:r>
              <a:rPr lang="ru-RU" sz="4000" b="1" dirty="0">
                <a:solidFill>
                  <a:srgbClr val="002060"/>
                </a:solidFill>
              </a:rPr>
              <a:t>Ермаковского сельского поселения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000" b="1" dirty="0">
                <a:solidFill>
                  <a:srgbClr val="002060"/>
                </a:solidFill>
              </a:rPr>
              <a:t>на </a:t>
            </a:r>
            <a:r>
              <a:rPr lang="ru-RU" sz="4000" b="1" dirty="0" smtClean="0">
                <a:solidFill>
                  <a:srgbClr val="002060"/>
                </a:solidFill>
              </a:rPr>
              <a:t>2018 год и на плановый период 2019 и 2020 годов»</a:t>
            </a:r>
            <a:endParaRPr lang="ru-RU" sz="4000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0" y="1038225"/>
            <a:ext cx="9144000" cy="581977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grpSp>
        <p:nvGrpSpPr>
          <p:cNvPr id="26627" name="Скругленный прямоугольник 1"/>
          <p:cNvGrpSpPr>
            <a:grpSpLocks/>
          </p:cNvGrpSpPr>
          <p:nvPr/>
        </p:nvGrpSpPr>
        <p:grpSpPr bwMode="auto">
          <a:xfrm>
            <a:off x="122238" y="85725"/>
            <a:ext cx="8948737" cy="1127125"/>
            <a:chOff x="77" y="54"/>
            <a:chExt cx="5637" cy="710"/>
          </a:xfrm>
        </p:grpSpPr>
        <p:pic>
          <p:nvPicPr>
            <p:cNvPr id="26632" name="Скругленный прямоугольник 1"/>
            <p:cNvPicPr>
              <a:picLocks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7" y="54"/>
              <a:ext cx="5637" cy="7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6633" name="Text Box 4"/>
            <p:cNvSpPr txBox="1">
              <a:spLocks noChangeArrowheads="1"/>
            </p:cNvSpPr>
            <p:nvPr/>
          </p:nvSpPr>
          <p:spPr bwMode="auto">
            <a:xfrm>
              <a:off x="142" y="102"/>
              <a:ext cx="5472" cy="5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algn="ctr" eaLnBrk="1" hangingPunct="1"/>
              <a:r>
                <a:rPr lang="ru-RU" sz="2400" b="1" dirty="0">
                  <a:latin typeface="Times New Roman" pitchFamily="18" charset="0"/>
                  <a:cs typeface="Times New Roman" pitchFamily="18" charset="0"/>
                </a:rPr>
                <a:t>Расходы </a:t>
              </a:r>
              <a:r>
                <a:rPr lang="ru-RU" sz="2400" b="1" dirty="0" smtClean="0">
                  <a:latin typeface="Times New Roman" pitchFamily="18" charset="0"/>
                  <a:cs typeface="Times New Roman" pitchFamily="18" charset="0"/>
                </a:rPr>
                <a:t>проекта бюджета </a:t>
              </a:r>
              <a:r>
                <a:rPr lang="ru-RU" sz="2400" b="1" dirty="0" smtClean="0">
                  <a:latin typeface="Times New Roman" pitchFamily="18" charset="0"/>
                  <a:cs typeface="Times New Roman" pitchFamily="18" charset="0"/>
                </a:rPr>
                <a:t>Ермаковского сельского поселения </a:t>
              </a:r>
              <a:r>
                <a:rPr lang="ru-RU" sz="2400" b="1" dirty="0">
                  <a:latin typeface="Times New Roman" pitchFamily="18" charset="0"/>
                  <a:cs typeface="Times New Roman" pitchFamily="18" charset="0"/>
                </a:rPr>
                <a:t>по программному принципу на </a:t>
              </a:r>
              <a:r>
                <a:rPr lang="ru-RU" sz="2400" b="1" dirty="0" smtClean="0">
                  <a:latin typeface="Times New Roman" pitchFamily="18" charset="0"/>
                  <a:cs typeface="Times New Roman" pitchFamily="18" charset="0"/>
                </a:rPr>
                <a:t>2018 год</a:t>
              </a:r>
              <a:endParaRPr lang="ru-RU" sz="2400" dirty="0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xmlns="" val="1026849314"/>
              </p:ext>
            </p:extLst>
          </p:nvPr>
        </p:nvGraphicFramePr>
        <p:xfrm>
          <a:off x="240854" y="1097633"/>
          <a:ext cx="8856984" cy="57606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cxnSp>
        <p:nvCxnSpPr>
          <p:cNvPr id="5" name="Прямая соединительная линия 4"/>
          <p:cNvCxnSpPr/>
          <p:nvPr/>
        </p:nvCxnSpPr>
        <p:spPr>
          <a:xfrm>
            <a:off x="4859338" y="2060575"/>
            <a:ext cx="1225550" cy="208915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>
            <a:off x="4859338" y="2060575"/>
            <a:ext cx="1225550" cy="403225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762467655"/>
      </p:ext>
    </p:extLst>
  </p:cSld>
  <p:clrMapOvr>
    <a:masterClrMapping/>
  </p:clrMapOvr>
  <p:transition>
    <p:cover dir="d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908050"/>
            <a:ext cx="9144000" cy="594995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grpSp>
        <p:nvGrpSpPr>
          <p:cNvPr id="28675" name="Скругленный прямоугольник 1"/>
          <p:cNvGrpSpPr>
            <a:grpSpLocks/>
          </p:cNvGrpSpPr>
          <p:nvPr/>
        </p:nvGrpSpPr>
        <p:grpSpPr bwMode="auto">
          <a:xfrm>
            <a:off x="0" y="0"/>
            <a:ext cx="9264650" cy="1292226"/>
            <a:chOff x="-38" y="-65"/>
            <a:chExt cx="5836" cy="814"/>
          </a:xfrm>
        </p:grpSpPr>
        <p:pic>
          <p:nvPicPr>
            <p:cNvPr id="28679" name="Скругленный прямоугольник 1"/>
            <p:cNvPicPr>
              <a:picLocks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38" y="-65"/>
              <a:ext cx="5836" cy="8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8680" name="Text Box 4"/>
            <p:cNvSpPr txBox="1">
              <a:spLocks noChangeArrowheads="1"/>
            </p:cNvSpPr>
            <p:nvPr/>
          </p:nvSpPr>
          <p:spPr bwMode="auto">
            <a:xfrm>
              <a:off x="28" y="28"/>
              <a:ext cx="5704" cy="5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algn="ctr" eaLnBrk="1" hangingPunct="1"/>
              <a:r>
                <a:rPr lang="ru-RU" sz="2400" b="1" dirty="0">
                  <a:latin typeface="Constantia" pitchFamily="18" charset="0"/>
                </a:rPr>
                <a:t>Расходы </a:t>
              </a:r>
              <a:r>
                <a:rPr lang="ru-RU" sz="2400" b="1" dirty="0" smtClean="0">
                  <a:latin typeface="Constantia" pitchFamily="18" charset="0"/>
                </a:rPr>
                <a:t>проекта бюджета  </a:t>
              </a:r>
              <a:r>
                <a:rPr lang="ru-RU" sz="2400" b="1" dirty="0">
                  <a:latin typeface="Constantia" pitchFamily="18" charset="0"/>
                </a:rPr>
                <a:t>Ермаковского сельского поселения по программному принципу</a:t>
              </a:r>
              <a:r>
                <a:rPr lang="ru-RU" sz="2400" b="1" dirty="0">
                  <a:latin typeface="Arial" charset="0"/>
                </a:rPr>
                <a:t> </a:t>
              </a:r>
              <a:r>
                <a:rPr lang="ru-RU" sz="2400" b="1" dirty="0">
                  <a:latin typeface="Times New Roman" pitchFamily="18" charset="0"/>
                </a:rPr>
                <a:t>на </a:t>
              </a:r>
              <a:r>
                <a:rPr lang="ru-RU" sz="2400" b="1" dirty="0" smtClean="0">
                  <a:latin typeface="Times New Roman" pitchFamily="18" charset="0"/>
                </a:rPr>
                <a:t>2019 </a:t>
              </a:r>
              <a:r>
                <a:rPr lang="ru-RU" sz="2400" b="1" dirty="0">
                  <a:latin typeface="Times New Roman" pitchFamily="18" charset="0"/>
                </a:rPr>
                <a:t>год</a:t>
              </a:r>
              <a:endParaRPr lang="ru-RU" sz="2400" b="1" dirty="0">
                <a:latin typeface="Arial" charset="0"/>
              </a:endParaRPr>
            </a:p>
          </p:txBody>
        </p:sp>
      </p:grpSp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xmlns="" val="2723961640"/>
              </p:ext>
            </p:extLst>
          </p:nvPr>
        </p:nvGraphicFramePr>
        <p:xfrm>
          <a:off x="247204" y="1054770"/>
          <a:ext cx="8856984" cy="576063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cxnSp>
        <p:nvCxnSpPr>
          <p:cNvPr id="5" name="Прямая соединительная линия 4"/>
          <p:cNvCxnSpPr/>
          <p:nvPr/>
        </p:nvCxnSpPr>
        <p:spPr>
          <a:xfrm>
            <a:off x="4859338" y="2060575"/>
            <a:ext cx="1225550" cy="208915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>
            <a:off x="4859338" y="2060575"/>
            <a:ext cx="1225550" cy="403225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926349905"/>
      </p:ext>
    </p:extLst>
  </p:cSld>
  <p:clrMapOvr>
    <a:masterClrMapping/>
  </p:clrMapOvr>
  <p:transition>
    <p:cover dir="d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908050"/>
            <a:ext cx="9144000" cy="594995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grpSp>
        <p:nvGrpSpPr>
          <p:cNvPr id="29699" name="Скругленный прямоугольник 1"/>
          <p:cNvGrpSpPr>
            <a:grpSpLocks/>
          </p:cNvGrpSpPr>
          <p:nvPr/>
        </p:nvGrpSpPr>
        <p:grpSpPr bwMode="auto">
          <a:xfrm>
            <a:off x="-60325" y="-103188"/>
            <a:ext cx="9264650" cy="1292226"/>
            <a:chOff x="-38" y="-65"/>
            <a:chExt cx="5836" cy="814"/>
          </a:xfrm>
        </p:grpSpPr>
        <p:pic>
          <p:nvPicPr>
            <p:cNvPr id="29703" name="Скругленный прямоугольник 1"/>
            <p:cNvPicPr>
              <a:picLocks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38" y="-65"/>
              <a:ext cx="5836" cy="8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9704" name="Text Box 4"/>
            <p:cNvSpPr txBox="1">
              <a:spLocks noChangeArrowheads="1"/>
            </p:cNvSpPr>
            <p:nvPr/>
          </p:nvSpPr>
          <p:spPr bwMode="auto">
            <a:xfrm>
              <a:off x="28" y="28"/>
              <a:ext cx="5704" cy="5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algn="ctr" eaLnBrk="1" hangingPunct="1"/>
              <a:r>
                <a:rPr lang="ru-RU" sz="2800" b="1" dirty="0">
                  <a:latin typeface="Constantia" pitchFamily="18" charset="0"/>
                </a:rPr>
                <a:t>Расходы </a:t>
              </a:r>
              <a:r>
                <a:rPr lang="ru-RU" sz="2800" b="1" dirty="0" smtClean="0">
                  <a:latin typeface="Constantia" pitchFamily="18" charset="0"/>
                </a:rPr>
                <a:t>проекта бюджета </a:t>
              </a:r>
              <a:r>
                <a:rPr lang="ru-RU" sz="2800" b="1" dirty="0" smtClean="0">
                  <a:latin typeface="Constantia" pitchFamily="18" charset="0"/>
                </a:rPr>
                <a:t>Ермаковского поселения по </a:t>
              </a:r>
              <a:r>
                <a:rPr lang="ru-RU" sz="2800" b="1" dirty="0">
                  <a:latin typeface="Constantia" pitchFamily="18" charset="0"/>
                </a:rPr>
                <a:t>программному принципу</a:t>
              </a:r>
              <a:r>
                <a:rPr lang="ru-RU" sz="2800" b="1" dirty="0">
                  <a:latin typeface="Arial" charset="0"/>
                </a:rPr>
                <a:t> </a:t>
              </a:r>
              <a:r>
                <a:rPr lang="ru-RU" sz="2800" b="1" dirty="0">
                  <a:latin typeface="Times New Roman" pitchFamily="18" charset="0"/>
                </a:rPr>
                <a:t>на </a:t>
              </a:r>
              <a:r>
                <a:rPr lang="ru-RU" sz="2800" b="1" dirty="0" smtClean="0">
                  <a:latin typeface="Times New Roman" pitchFamily="18" charset="0"/>
                </a:rPr>
                <a:t>2020 </a:t>
              </a:r>
              <a:r>
                <a:rPr lang="ru-RU" sz="2800" b="1" dirty="0">
                  <a:latin typeface="Times New Roman" pitchFamily="18" charset="0"/>
                </a:rPr>
                <a:t>год</a:t>
              </a:r>
              <a:endParaRPr lang="ru-RU" sz="2800" b="1" dirty="0">
                <a:latin typeface="Arial" charset="0"/>
              </a:endParaRPr>
            </a:p>
          </p:txBody>
        </p:sp>
      </p:grpSp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xmlns="" val="3327051242"/>
              </p:ext>
            </p:extLst>
          </p:nvPr>
        </p:nvGraphicFramePr>
        <p:xfrm>
          <a:off x="247204" y="1054770"/>
          <a:ext cx="8856984" cy="576063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cxnSp>
        <p:nvCxnSpPr>
          <p:cNvPr id="5" name="Прямая соединительная линия 4"/>
          <p:cNvCxnSpPr/>
          <p:nvPr/>
        </p:nvCxnSpPr>
        <p:spPr>
          <a:xfrm>
            <a:off x="4859338" y="2060575"/>
            <a:ext cx="1225550" cy="208915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>
            <a:off x="4859338" y="2060575"/>
            <a:ext cx="1225550" cy="403225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702648894"/>
      </p:ext>
    </p:extLst>
  </p:cSld>
  <p:clrMapOvr>
    <a:masterClrMapping/>
  </p:clrMapOvr>
  <p:transition>
    <p:cover dir="d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0" y="1052513"/>
            <a:ext cx="9144000" cy="580548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819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0"/>
            <a:ext cx="9144000" cy="765175"/>
          </a:xfrm>
          <a:noFill/>
        </p:spPr>
        <p:txBody>
          <a:bodyPr anchor="ctr">
            <a:normAutofit fontScale="90000"/>
          </a:bodyPr>
          <a:lstStyle/>
          <a:p>
            <a:pPr algn="ctr" eaLnBrk="1" hangingPunct="1"/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Межбюджетные трансферты, предоставляемые бюджетам поселений, тыс. рублей</a:t>
            </a:r>
          </a:p>
        </p:txBody>
      </p:sp>
      <p:graphicFrame>
        <p:nvGraphicFramePr>
          <p:cNvPr id="2" name="Диаграмма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573074642"/>
              </p:ext>
            </p:extLst>
          </p:nvPr>
        </p:nvGraphicFramePr>
        <p:xfrm>
          <a:off x="0" y="836613"/>
          <a:ext cx="9036050" cy="5905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1947539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285720" y="357166"/>
            <a:ext cx="8501122" cy="1143000"/>
          </a:xfrm>
          <a:ln>
            <a:miter lim="800000"/>
            <a:headEnd/>
            <a:tailEnd/>
          </a:ln>
          <a:extLst/>
        </p:spPr>
        <p:txBody>
          <a:bodyPr rtlCol="0"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1"/>
                </a:solidFill>
              </a:rPr>
              <a:t>ПРОЕКТ Бюджета </a:t>
            </a:r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1"/>
                </a:solidFill>
              </a:rPr>
              <a:t>Ермаковского сельского поселения</a:t>
            </a:r>
            <a:b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1"/>
                </a:solidFill>
              </a:rPr>
            </a:br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1"/>
                </a:solidFill>
              </a:rPr>
              <a:t>на 2018-2020 годы</a:t>
            </a:r>
            <a:b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1"/>
                </a:solidFill>
              </a:rPr>
            </a:br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1"/>
                </a:solidFill>
              </a:rPr>
              <a:t>направлен на решение следующих ключевых задач</a:t>
            </a:r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:</a:t>
            </a:r>
            <a:endParaRPr lang="ru-RU" sz="24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8195" name="Содержимое 6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eaLnBrk="1" hangingPunct="1"/>
            <a:endParaRPr lang="ru-RU" altLang="ru-RU" smtClean="0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785786" y="1643050"/>
            <a:ext cx="7572428" cy="1143008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Обеспечение   устойчивости и сбалансированности  бюджетной системы в целях гарантированного исполнения действующих и принимаемых расходных обязательств</a:t>
            </a: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928662" y="2786058"/>
            <a:ext cx="7572428" cy="1071570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Повышение объективности и качества бюджетного планирования</a:t>
            </a: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928688" y="3857625"/>
            <a:ext cx="7572375" cy="1143000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Соответствие финансовых возможностей Ермаковского сельского поселения ключевым направлениям  развития</a:t>
            </a:r>
            <a:endParaRPr lang="ru-RU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857250" y="4929188"/>
            <a:ext cx="7572375" cy="1428750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accent1">
                    <a:lumMod val="50000"/>
                  </a:schemeClr>
                </a:solidFill>
              </a:rPr>
              <a:t>повышение эффективности </a:t>
            </a: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 управления бюджетными ресурсами будут способствовать меры по обеспечению открытости и прозрачности бюджета</a:t>
            </a:r>
            <a:endParaRPr lang="ru-RU" b="1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647700" y="981075"/>
            <a:ext cx="2052638" cy="1322388"/>
          </a:xfrm>
          <a:prstGeom prst="roundRect">
            <a:avLst/>
          </a:prstGeom>
          <a:solidFill>
            <a:srgbClr val="D8FCD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grpSp>
        <p:nvGrpSpPr>
          <p:cNvPr id="19459" name="Скругленный прямоугольник 3"/>
          <p:cNvGrpSpPr>
            <a:grpSpLocks/>
          </p:cNvGrpSpPr>
          <p:nvPr/>
        </p:nvGrpSpPr>
        <p:grpSpPr bwMode="auto">
          <a:xfrm>
            <a:off x="115888" y="73025"/>
            <a:ext cx="8839200" cy="1073150"/>
            <a:chOff x="73" y="46"/>
            <a:chExt cx="5568" cy="676"/>
          </a:xfrm>
        </p:grpSpPr>
        <p:pic>
          <p:nvPicPr>
            <p:cNvPr id="19489" name="Скругленный прямоугольник 3"/>
            <p:cNvPicPr>
              <a:picLocks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3" y="46"/>
              <a:ext cx="5568" cy="6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9490" name="Text Box 4"/>
            <p:cNvSpPr txBox="1">
              <a:spLocks noChangeArrowheads="1"/>
            </p:cNvSpPr>
            <p:nvPr/>
          </p:nvSpPr>
          <p:spPr bwMode="auto">
            <a:xfrm>
              <a:off x="133" y="139"/>
              <a:ext cx="5449" cy="3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algn="ctr" eaLnBrk="1" hangingPunct="1"/>
              <a:r>
                <a:rPr lang="ru-RU" sz="3600" i="1">
                  <a:latin typeface="Verdana" pitchFamily="34" charset="0"/>
                </a:rPr>
                <a:t>Основные понятия</a:t>
              </a:r>
            </a:p>
          </p:txBody>
        </p:sp>
      </p:grpSp>
      <p:sp>
        <p:nvSpPr>
          <p:cNvPr id="19460" name="TextBox 12"/>
          <p:cNvSpPr txBox="1">
            <a:spLocks noChangeArrowheads="1"/>
          </p:cNvSpPr>
          <p:nvPr/>
        </p:nvSpPr>
        <p:spPr bwMode="auto">
          <a:xfrm>
            <a:off x="684213" y="981075"/>
            <a:ext cx="2016125" cy="1322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/>
            <a:r>
              <a:rPr lang="ru-RU" sz="1600">
                <a:latin typeface="Constantia" pitchFamily="18" charset="0"/>
              </a:rPr>
              <a:t>Поступающие в бюджет денежные средства являются </a:t>
            </a:r>
            <a:r>
              <a:rPr lang="ru-RU" sz="1600" b="1">
                <a:latin typeface="Constantia" pitchFamily="18" charset="0"/>
              </a:rPr>
              <a:t>ДОХОДАМИ БЮДЖЕТА</a:t>
            </a:r>
            <a:endParaRPr lang="ru-RU" sz="1600">
              <a:latin typeface="Constantia" pitchFamily="18" charset="0"/>
            </a:endParaRPr>
          </a:p>
        </p:txBody>
      </p:sp>
      <p:sp>
        <p:nvSpPr>
          <p:cNvPr id="14" name="Стрелка вниз 13"/>
          <p:cNvSpPr/>
          <p:nvPr/>
        </p:nvSpPr>
        <p:spPr>
          <a:xfrm rot="2358155">
            <a:off x="788988" y="2243138"/>
            <a:ext cx="206375" cy="731837"/>
          </a:xfrm>
          <a:prstGeom prst="downArrow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5" name="Стрелка вниз 14"/>
          <p:cNvSpPr/>
          <p:nvPr/>
        </p:nvSpPr>
        <p:spPr>
          <a:xfrm rot="19149427">
            <a:off x="2649538" y="2225675"/>
            <a:ext cx="182562" cy="777875"/>
          </a:xfrm>
          <a:prstGeom prst="downArrow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6" name="Стрелка вниз 15"/>
          <p:cNvSpPr/>
          <p:nvPr/>
        </p:nvSpPr>
        <p:spPr>
          <a:xfrm rot="21108180">
            <a:off x="1703388" y="2355850"/>
            <a:ext cx="222250" cy="650875"/>
          </a:xfrm>
          <a:prstGeom prst="downArrow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0" y="3068638"/>
            <a:ext cx="1295400" cy="3527425"/>
          </a:xfrm>
          <a:prstGeom prst="roundRect">
            <a:avLst/>
          </a:prstGeom>
          <a:solidFill>
            <a:srgbClr val="EDF49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200" b="1" dirty="0">
                <a:solidFill>
                  <a:schemeClr val="tx1"/>
                </a:solidFill>
                <a:latin typeface="Constantia" pitchFamily="18" charset="0"/>
              </a:rPr>
              <a:t>НАЛОГИ</a:t>
            </a:r>
            <a:r>
              <a:rPr lang="ru-RU" sz="1200" dirty="0">
                <a:solidFill>
                  <a:schemeClr val="tx1"/>
                </a:solidFill>
                <a:latin typeface="Constantia" pitchFamily="18" charset="0"/>
              </a:rPr>
              <a:t> – часть доходов граждан и организаций, которые они обязаны заплатить государству </a:t>
            </a:r>
            <a:r>
              <a:rPr lang="ru-RU" sz="1000" dirty="0">
                <a:solidFill>
                  <a:schemeClr val="tx1"/>
                </a:solidFill>
                <a:latin typeface="Constantia" pitchFamily="18" charset="0"/>
              </a:rPr>
              <a:t>(например, налог на доходы физических лиц, </a:t>
            </a:r>
            <a:r>
              <a:rPr lang="ru-RU" sz="1000" dirty="0" smtClean="0">
                <a:solidFill>
                  <a:schemeClr val="tx1"/>
                </a:solidFill>
                <a:latin typeface="Constantia" pitchFamily="18" charset="0"/>
              </a:rPr>
              <a:t> </a:t>
            </a:r>
            <a:r>
              <a:rPr lang="ru-RU" sz="1000" dirty="0">
                <a:solidFill>
                  <a:schemeClr val="tx1"/>
                </a:solidFill>
                <a:latin typeface="Constantia" pitchFamily="18" charset="0"/>
              </a:rPr>
              <a:t>налог на имущество физических лиц, земельный налог и др.)</a:t>
            </a: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1390650" y="3014663"/>
            <a:ext cx="1150938" cy="3527425"/>
          </a:xfrm>
          <a:prstGeom prst="roundRect">
            <a:avLst/>
          </a:prstGeom>
          <a:solidFill>
            <a:srgbClr val="F29A7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000" b="1" dirty="0">
                <a:solidFill>
                  <a:schemeClr val="tx1"/>
                </a:solidFill>
                <a:latin typeface="Constantia" pitchFamily="18" charset="0"/>
              </a:rPr>
              <a:t>НЕНАЛОГОВЫЕ ДОХОДЫ </a:t>
            </a:r>
            <a:r>
              <a:rPr lang="ru-RU" sz="1000" dirty="0">
                <a:solidFill>
                  <a:schemeClr val="tx1"/>
                </a:solidFill>
                <a:latin typeface="Constantia" pitchFamily="18" charset="0"/>
              </a:rPr>
              <a:t>– платежи в виде штрафов, санкций за нарушение законодательства, платежи </a:t>
            </a:r>
            <a:r>
              <a:rPr lang="ru-RU" sz="1000" dirty="0" smtClean="0">
                <a:solidFill>
                  <a:schemeClr val="tx1"/>
                </a:solidFill>
                <a:latin typeface="Constantia" pitchFamily="18" charset="0"/>
              </a:rPr>
              <a:t> от пользования имущества, находящегося в государственной и муниципальной собственности</a:t>
            </a:r>
            <a:endParaRPr lang="ru-RU" sz="1000" dirty="0">
              <a:solidFill>
                <a:schemeClr val="tx1"/>
              </a:solidFill>
              <a:latin typeface="Constantia" pitchFamily="18" charset="0"/>
            </a:endParaRPr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2700338" y="2997200"/>
            <a:ext cx="1511300" cy="3527425"/>
          </a:xfrm>
          <a:prstGeom prst="roundRect">
            <a:avLst/>
          </a:prstGeom>
          <a:solidFill>
            <a:srgbClr val="DAC1F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200" b="1" dirty="0">
                <a:solidFill>
                  <a:schemeClr val="tx1"/>
                </a:solidFill>
                <a:latin typeface="Constantia" pitchFamily="18" charset="0"/>
              </a:rPr>
              <a:t>БЕЗВОЗМЕЗД-НЫЕ</a:t>
            </a:r>
            <a:r>
              <a:rPr lang="ru-RU" sz="1200" b="1" dirty="0">
                <a:solidFill>
                  <a:schemeClr val="bg1"/>
                </a:solidFill>
                <a:latin typeface="Constantia" pitchFamily="18" charset="0"/>
              </a:rPr>
              <a:t> </a:t>
            </a:r>
            <a:r>
              <a:rPr lang="ru-RU" sz="1200" b="1" dirty="0">
                <a:solidFill>
                  <a:schemeClr val="tx1"/>
                </a:solidFill>
                <a:latin typeface="Constantia" pitchFamily="18" charset="0"/>
              </a:rPr>
              <a:t>ПОСТУПЛЕ-НИЯ </a:t>
            </a:r>
            <a:r>
              <a:rPr lang="ru-RU" sz="1200" dirty="0">
                <a:solidFill>
                  <a:schemeClr val="tx1"/>
                </a:solidFill>
                <a:latin typeface="Constantia" pitchFamily="18" charset="0"/>
              </a:rPr>
              <a:t>– средства, которые поступают в бюджет безвозмездно </a:t>
            </a:r>
            <a:r>
              <a:rPr lang="ru-RU" sz="1000" dirty="0">
                <a:solidFill>
                  <a:schemeClr val="tx1"/>
                </a:solidFill>
                <a:latin typeface="Constantia" pitchFamily="18" charset="0"/>
              </a:rPr>
              <a:t>(денежные средства, поступающие из вышестоящего бюджета (например, </a:t>
            </a:r>
            <a:r>
              <a:rPr lang="ru-RU" sz="1000" dirty="0" smtClean="0">
                <a:solidFill>
                  <a:schemeClr val="tx1"/>
                </a:solidFill>
                <a:latin typeface="Constantia" pitchFamily="18" charset="0"/>
              </a:rPr>
              <a:t>субвенции бюджетам бюджетной системы РФ; иные межбюджетные трансферты</a:t>
            </a:r>
            <a:endParaRPr lang="ru-RU" sz="1000" dirty="0">
              <a:solidFill>
                <a:schemeClr val="tx1"/>
              </a:solidFill>
              <a:latin typeface="Constantia" pitchFamily="18" charset="0"/>
            </a:endParaRPr>
          </a:p>
        </p:txBody>
      </p:sp>
      <p:sp>
        <p:nvSpPr>
          <p:cNvPr id="19467" name="Прямоугольник 24"/>
          <p:cNvSpPr>
            <a:spLocks noChangeArrowheads="1"/>
          </p:cNvSpPr>
          <p:nvPr/>
        </p:nvSpPr>
        <p:spPr bwMode="auto">
          <a:xfrm>
            <a:off x="6443663" y="981075"/>
            <a:ext cx="2016125" cy="1570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ru-RU" sz="1600">
                <a:latin typeface="Constantia" pitchFamily="18" charset="0"/>
              </a:rPr>
              <a:t>Выплачиваемые из бюджета денежные средства называются </a:t>
            </a:r>
            <a:r>
              <a:rPr lang="ru-RU" sz="1600" b="1">
                <a:latin typeface="Constantia" pitchFamily="18" charset="0"/>
              </a:rPr>
              <a:t>РАСХОДАМИ БЮДЖЕТА</a:t>
            </a:r>
          </a:p>
        </p:txBody>
      </p:sp>
      <p:pic>
        <p:nvPicPr>
          <p:cNvPr id="19468" name="Рисунок 25" descr="чиновники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172450" y="4149725"/>
            <a:ext cx="647700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69" name="Прямоугольник 26"/>
          <p:cNvSpPr>
            <a:spLocks noChangeArrowheads="1"/>
          </p:cNvSpPr>
          <p:nvPr/>
        </p:nvSpPr>
        <p:spPr bwMode="auto">
          <a:xfrm>
            <a:off x="8027988" y="4724400"/>
            <a:ext cx="936625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ru-RU" sz="1000" b="1">
                <a:latin typeface="Constantia" pitchFamily="18" charset="0"/>
              </a:rPr>
              <a:t>на общегосударственные вопросы </a:t>
            </a:r>
          </a:p>
        </p:txBody>
      </p:sp>
      <p:sp>
        <p:nvSpPr>
          <p:cNvPr id="19471" name="Прямоугольник 29"/>
          <p:cNvSpPr>
            <a:spLocks noChangeArrowheads="1"/>
          </p:cNvSpPr>
          <p:nvPr/>
        </p:nvSpPr>
        <p:spPr bwMode="auto">
          <a:xfrm>
            <a:off x="5795963" y="3500438"/>
            <a:ext cx="936625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ru-RU" sz="1000" b="1" dirty="0">
                <a:latin typeface="Constantia" pitchFamily="18" charset="0"/>
              </a:rPr>
              <a:t>на культуру, </a:t>
            </a:r>
            <a:r>
              <a:rPr lang="ru-RU" sz="1000" b="1" dirty="0" err="1">
                <a:latin typeface="Constantia" pitchFamily="18" charset="0"/>
              </a:rPr>
              <a:t>кинемато</a:t>
            </a:r>
            <a:r>
              <a:rPr lang="ru-RU" sz="1000" b="1" dirty="0">
                <a:latin typeface="Constantia" pitchFamily="18" charset="0"/>
              </a:rPr>
              <a:t>-графию</a:t>
            </a:r>
          </a:p>
        </p:txBody>
      </p:sp>
      <p:pic>
        <p:nvPicPr>
          <p:cNvPr id="19472" name="Рисунок 30" descr="культура 3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615438" y="2670745"/>
            <a:ext cx="720725" cy="792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73" name="Прямоугольник 31"/>
          <p:cNvSpPr>
            <a:spLocks noChangeArrowheads="1"/>
          </p:cNvSpPr>
          <p:nvPr/>
        </p:nvSpPr>
        <p:spPr bwMode="auto">
          <a:xfrm>
            <a:off x="4643438" y="4437063"/>
            <a:ext cx="766762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ru-RU" sz="1000" b="1" dirty="0" smtClean="0">
                <a:latin typeface="Constantia" pitchFamily="18" charset="0"/>
              </a:rPr>
              <a:t>На национальную оборону</a:t>
            </a:r>
            <a:endParaRPr lang="ru-RU" sz="1000" b="1" dirty="0">
              <a:latin typeface="Constantia" pitchFamily="18" charset="0"/>
            </a:endParaRPr>
          </a:p>
        </p:txBody>
      </p:sp>
      <p:sp>
        <p:nvSpPr>
          <p:cNvPr id="19477" name="Прямоугольник 35"/>
          <p:cNvSpPr>
            <a:spLocks noChangeArrowheads="1"/>
          </p:cNvSpPr>
          <p:nvPr/>
        </p:nvSpPr>
        <p:spPr bwMode="auto">
          <a:xfrm>
            <a:off x="7596188" y="3284538"/>
            <a:ext cx="936625" cy="862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ru-RU" sz="1000" b="1" dirty="0">
                <a:latin typeface="Constantia" pitchFamily="18" charset="0"/>
              </a:rPr>
              <a:t>на жилищно-коммунальное хозяйство</a:t>
            </a:r>
          </a:p>
        </p:txBody>
      </p:sp>
      <p:sp>
        <p:nvSpPr>
          <p:cNvPr id="19480" name="Прямоугольник 38"/>
          <p:cNvSpPr>
            <a:spLocks noChangeArrowheads="1"/>
          </p:cNvSpPr>
          <p:nvPr/>
        </p:nvSpPr>
        <p:spPr bwMode="auto">
          <a:xfrm>
            <a:off x="4500562" y="6215082"/>
            <a:ext cx="1454151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ru-RU" sz="1000" b="1" dirty="0">
                <a:latin typeface="Constantia" pitchFamily="18" charset="0"/>
              </a:rPr>
              <a:t>на национальную </a:t>
            </a:r>
            <a:r>
              <a:rPr lang="ru-RU" sz="1000" b="1" dirty="0" smtClean="0">
                <a:latin typeface="Constantia" pitchFamily="18" charset="0"/>
              </a:rPr>
              <a:t>безопасность и правоохранительную деятельность </a:t>
            </a:r>
            <a:endParaRPr lang="ru-RU" sz="1000" b="1" dirty="0">
              <a:latin typeface="Constantia" pitchFamily="18" charset="0"/>
            </a:endParaRPr>
          </a:p>
        </p:txBody>
      </p:sp>
      <p:pic>
        <p:nvPicPr>
          <p:cNvPr id="19481" name="Рисунок 39" descr="библиотекарь 3.jp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227763" y="2708275"/>
            <a:ext cx="720725" cy="79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83" name="Прямоугольник 42"/>
          <p:cNvSpPr>
            <a:spLocks noChangeArrowheads="1"/>
          </p:cNvSpPr>
          <p:nvPr/>
        </p:nvSpPr>
        <p:spPr bwMode="auto">
          <a:xfrm>
            <a:off x="5595038" y="5008325"/>
            <a:ext cx="936625" cy="862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ru-RU" sz="1000" b="1" dirty="0">
                <a:latin typeface="Constantia" pitchFamily="18" charset="0"/>
              </a:rPr>
              <a:t>на </a:t>
            </a:r>
            <a:r>
              <a:rPr lang="ru-RU" sz="1000" b="1" dirty="0" err="1">
                <a:latin typeface="Constantia" pitchFamily="18" charset="0"/>
              </a:rPr>
              <a:t>физичес</a:t>
            </a:r>
            <a:r>
              <a:rPr lang="ru-RU" sz="1000" b="1" dirty="0">
                <a:latin typeface="Constantia" pitchFamily="18" charset="0"/>
              </a:rPr>
              <a:t>-кую культуру и спорт</a:t>
            </a:r>
          </a:p>
        </p:txBody>
      </p:sp>
      <p:pic>
        <p:nvPicPr>
          <p:cNvPr id="19484" name="Рисунок 43" descr="деньги 5.jp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948488" y="4462795"/>
            <a:ext cx="719138" cy="72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85" name="Прямоугольник 44"/>
          <p:cNvSpPr>
            <a:spLocks noChangeArrowheads="1"/>
          </p:cNvSpPr>
          <p:nvPr/>
        </p:nvSpPr>
        <p:spPr bwMode="auto">
          <a:xfrm>
            <a:off x="6588125" y="5183520"/>
            <a:ext cx="1619250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ru-RU" sz="800" b="1" dirty="0" smtClean="0">
                <a:latin typeface="Constantia" pitchFamily="18" charset="0"/>
              </a:rPr>
              <a:t>На  социальную политику</a:t>
            </a:r>
            <a:endParaRPr lang="ru-RU" sz="800" b="1" dirty="0">
              <a:latin typeface="Constantia" pitchFamily="18" charset="0"/>
            </a:endParaRPr>
          </a:p>
        </p:txBody>
      </p:sp>
      <p:pic>
        <p:nvPicPr>
          <p:cNvPr id="30" name="Рисунок 29" descr="635854475390278987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3286116" y="1071546"/>
            <a:ext cx="2309808" cy="1538631"/>
          </a:xfrm>
          <a:prstGeom prst="rect">
            <a:avLst/>
          </a:prstGeom>
        </p:spPr>
      </p:pic>
      <p:pic>
        <p:nvPicPr>
          <p:cNvPr id="31" name="Рисунок 30" descr="513be2e904b26eb11882226fdb1b0a81.jp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7429520" y="2571744"/>
            <a:ext cx="1142976" cy="761984"/>
          </a:xfrm>
          <a:prstGeom prst="rect">
            <a:avLst/>
          </a:prstGeom>
        </p:spPr>
      </p:pic>
      <p:pic>
        <p:nvPicPr>
          <p:cNvPr id="32" name="Рисунок 31" descr="img1974760_Selskoe_hozyaystvo_v_Germanii.jp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4357686" y="5643578"/>
            <a:ext cx="857224" cy="636372"/>
          </a:xfrm>
          <a:prstGeom prst="rect">
            <a:avLst/>
          </a:prstGeom>
        </p:spPr>
      </p:pic>
      <p:pic>
        <p:nvPicPr>
          <p:cNvPr id="33" name="Рисунок 32" descr="Agric.jpg"/>
          <p:cNvPicPr>
            <a:picLocks noChangeAspect="1"/>
          </p:cNvPicPr>
          <p:nvPr/>
        </p:nvPicPr>
        <p:blipFill>
          <a:blip r:embed="rId10" cstate="print"/>
          <a:stretch>
            <a:fillRect/>
          </a:stretch>
        </p:blipFill>
        <p:spPr>
          <a:xfrm>
            <a:off x="4857752" y="5786454"/>
            <a:ext cx="750099" cy="500066"/>
          </a:xfrm>
          <a:prstGeom prst="rect">
            <a:avLst/>
          </a:prstGeom>
        </p:spPr>
      </p:pic>
      <p:pic>
        <p:nvPicPr>
          <p:cNvPr id="34" name="Рисунок 33" descr="1508224963_img_2037.jpg"/>
          <p:cNvPicPr>
            <a:picLocks noChangeAspect="1"/>
          </p:cNvPicPr>
          <p:nvPr/>
        </p:nvPicPr>
        <p:blipFill>
          <a:blip r:embed="rId11" cstate="print"/>
          <a:stretch>
            <a:fillRect/>
          </a:stretch>
        </p:blipFill>
        <p:spPr>
          <a:xfrm>
            <a:off x="5643570" y="4357694"/>
            <a:ext cx="928694" cy="6965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34520523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539750" y="188913"/>
            <a:ext cx="8064500" cy="1368425"/>
          </a:xfrm>
          <a:prstGeom prst="rect">
            <a:avLst/>
          </a:prstGeom>
          <a:solidFill>
            <a:srgbClr val="EDF49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6349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401763" y="334963"/>
            <a:ext cx="7742237" cy="1046162"/>
          </a:xfrm>
        </p:spPr>
        <p:txBody>
          <a:bodyPr anchor="ctr">
            <a:normAutofit fontScale="90000"/>
          </a:bodyPr>
          <a:lstStyle/>
          <a:p>
            <a:pPr algn="ctr" eaLnBrk="1" hangingPunct="1">
              <a:defRPr/>
            </a:pPr>
            <a:r>
              <a:rPr lang="ru-RU" sz="2000" dirty="0" smtClean="0">
                <a:solidFill>
                  <a:srgbClr val="D3371D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Основные направления бюджетной политики и основные направления  налоговой политики на 2018 год и на плановый период </a:t>
            </a:r>
            <a:br>
              <a:rPr lang="ru-RU" sz="2000" dirty="0" smtClean="0">
                <a:solidFill>
                  <a:srgbClr val="D3371D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ru-RU" sz="2000" dirty="0" smtClean="0">
                <a:solidFill>
                  <a:srgbClr val="D3371D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2019 и 2020 годов	</a:t>
            </a:r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700213"/>
            <a:ext cx="8642350" cy="4276725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ru-RU" sz="1900" dirty="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ru-RU" sz="18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Главной целью бюджетной политики Ермаковского сельского поселения является обеспечение устойчивости бюджета поселения, выполнение принятых обязательств перед гражданами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18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Создание благоприятных  условий для осуществления жизнедеятельности населения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18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Эффективное управление расходами будет обеспечиваться посредством реализации муниципальных программ поселения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18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Оптимизация расходов бюджета поселения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18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Снижение задолженности по платежам в бюджет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18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Повышения бюджетной обеспеченности, мобилизации дополнительных источников доходов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18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Своевременного исполнения расходных обязательств, недопущения возникновения просроченной кредиторской задолженности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18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Повышения качества управления муниципальными финансами</a:t>
            </a:r>
          </a:p>
          <a:p>
            <a:pPr eaLnBrk="1" hangingPunct="1">
              <a:lnSpc>
                <a:spcPct val="80000"/>
              </a:lnSpc>
              <a:defRPr/>
            </a:pPr>
            <a:endParaRPr lang="ru-RU" sz="1800" dirty="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lnSpc>
                <a:spcPct val="80000"/>
              </a:lnSpc>
              <a:defRPr/>
            </a:pPr>
            <a:endParaRPr lang="ru-RU" sz="1900" dirty="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4786120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602" name="Скругленный прямоугольник 1"/>
          <p:cNvGrpSpPr>
            <a:grpSpLocks/>
          </p:cNvGrpSpPr>
          <p:nvPr/>
        </p:nvGrpSpPr>
        <p:grpSpPr bwMode="auto">
          <a:xfrm>
            <a:off x="0" y="261938"/>
            <a:ext cx="8839200" cy="804862"/>
            <a:chOff x="0" y="165"/>
            <a:chExt cx="5568" cy="507"/>
          </a:xfrm>
        </p:grpSpPr>
        <p:pic>
          <p:nvPicPr>
            <p:cNvPr id="25646" name="Скругленный прямоугольник 1"/>
            <p:cNvPicPr>
              <a:picLocks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165"/>
              <a:ext cx="5568" cy="5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5647" name="Text Box 3"/>
            <p:cNvSpPr txBox="1">
              <a:spLocks noChangeArrowheads="1"/>
            </p:cNvSpPr>
            <p:nvPr/>
          </p:nvSpPr>
          <p:spPr bwMode="auto">
            <a:xfrm>
              <a:off x="60" y="204"/>
              <a:ext cx="5449" cy="3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algn="ctr" eaLnBrk="1" hangingPunct="1"/>
              <a:r>
                <a:rPr lang="ru-RU" sz="2400" dirty="0">
                  <a:latin typeface="Times New Roman" pitchFamily="18" charset="0"/>
                  <a:cs typeface="Times New Roman" pitchFamily="18" charset="0"/>
                </a:rPr>
                <a:t>Основные характеристики </a:t>
              </a:r>
              <a:r>
                <a:rPr lang="ru-RU" sz="2400" dirty="0" smtClean="0">
                  <a:latin typeface="Times New Roman" pitchFamily="18" charset="0"/>
                  <a:cs typeface="Times New Roman" pitchFamily="18" charset="0"/>
                </a:rPr>
                <a:t>проекта бюджета </a:t>
              </a:r>
              <a:r>
                <a:rPr lang="ru-RU" sz="2400" dirty="0">
                  <a:latin typeface="Times New Roman" pitchFamily="18" charset="0"/>
                  <a:cs typeface="Times New Roman" pitchFamily="18" charset="0"/>
                </a:rPr>
                <a:t>Ермаковского сельского поселения</a:t>
              </a:r>
            </a:p>
          </p:txBody>
        </p:sp>
      </p:grpSp>
      <p:sp>
        <p:nvSpPr>
          <p:cNvPr id="25603" name="TextBox 8"/>
          <p:cNvSpPr txBox="1">
            <a:spLocks noChangeArrowheads="1"/>
          </p:cNvSpPr>
          <p:nvPr/>
        </p:nvSpPr>
        <p:spPr bwMode="auto">
          <a:xfrm>
            <a:off x="6378576" y="3416300"/>
            <a:ext cx="1439862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endParaRPr lang="ru-RU">
              <a:latin typeface="Constantia" pitchFamily="18" charset="0"/>
            </a:endParaRPr>
          </a:p>
        </p:txBody>
      </p:sp>
      <p:graphicFrame>
        <p:nvGraphicFramePr>
          <p:cNvPr id="14388" name="Group 5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180926919"/>
              </p:ext>
            </p:extLst>
          </p:nvPr>
        </p:nvGraphicFramePr>
        <p:xfrm>
          <a:off x="250825" y="3644900"/>
          <a:ext cx="8929687" cy="2698751"/>
        </p:xfrm>
        <a:graphic>
          <a:graphicData uri="http://schemas.openxmlformats.org/drawingml/2006/table">
            <a:tbl>
              <a:tblPr/>
              <a:tblGrid>
                <a:gridCol w="1728788"/>
                <a:gridCol w="1512887"/>
                <a:gridCol w="1295400"/>
                <a:gridCol w="1328738"/>
                <a:gridCol w="1335087"/>
                <a:gridCol w="1728787"/>
              </a:tblGrid>
              <a:tr h="76200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ru-RU" sz="2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4" marB="4572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Отчет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2016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Оценка 2017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2018 год 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2019 год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2020 год 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514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Доходы</a:t>
                      </a:r>
                    </a:p>
                  </a:txBody>
                  <a:tcPr marT="45724" marB="4572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25 230,2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8 479,3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8 024,7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7 530,5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7 912,4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0959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Расходы</a:t>
                      </a:r>
                    </a:p>
                  </a:txBody>
                  <a:tcPr marT="45724" marB="4572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25 949,6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10 852,8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8 624,7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7 530,5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7 912,4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6200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Дефицит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 (</a:t>
                      </a: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-),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Профицит(+)</a:t>
                      </a:r>
                    </a:p>
                  </a:txBody>
                  <a:tcPr marT="45724" marB="4572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+ 719,4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-2 373,5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-600,0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25643" name="Picture 55" descr="W:\!Бузмаков\!\Бюджет для граждан\9998866198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786314" y="1490944"/>
            <a:ext cx="2286016" cy="1460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645" name="TextBox 8"/>
          <p:cNvSpPr txBox="1">
            <a:spLocks noChangeArrowheads="1"/>
          </p:cNvSpPr>
          <p:nvPr/>
        </p:nvSpPr>
        <p:spPr bwMode="auto">
          <a:xfrm>
            <a:off x="7596188" y="3200400"/>
            <a:ext cx="176053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тыс. рублей</a:t>
            </a:r>
          </a:p>
        </p:txBody>
      </p:sp>
      <p:pic>
        <p:nvPicPr>
          <p:cNvPr id="12" name="Рисунок 11" descr="бюджет1901-1153x630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0" y="1500174"/>
            <a:ext cx="2353372" cy="1428760"/>
          </a:xfrm>
          <a:prstGeom prst="rect">
            <a:avLst/>
          </a:prstGeom>
        </p:spPr>
      </p:pic>
      <p:pic>
        <p:nvPicPr>
          <p:cNvPr id="13" name="Рисунок 12" descr="406f929b1a7c0731024d5e978da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7215206" y="1482314"/>
            <a:ext cx="1928794" cy="1446596"/>
          </a:xfrm>
          <a:prstGeom prst="rect">
            <a:avLst/>
          </a:prstGeom>
        </p:spPr>
      </p:pic>
      <p:pic>
        <p:nvPicPr>
          <p:cNvPr id="14" name="Рисунок 13" descr="f9e71d88db4046d59910b863394d02ce.jpg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357422" y="1461166"/>
            <a:ext cx="2286016" cy="15144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8813355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476250"/>
            <a:ext cx="9144000" cy="638175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2902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0"/>
            <a:ext cx="8280400" cy="1079500"/>
          </a:xfrm>
        </p:spPr>
        <p:txBody>
          <a:bodyPr anchor="ctr"/>
          <a:lstStyle/>
          <a:p>
            <a:pPr algn="ctr" eaLnBrk="1" hangingPunct="1">
              <a:defRPr/>
            </a:pPr>
            <a:r>
              <a:rPr lang="ru-RU" sz="1900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Объем доходов </a:t>
            </a:r>
            <a:r>
              <a:rPr lang="ru-RU" sz="1900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проекта бюджета </a:t>
            </a:r>
            <a:r>
              <a:rPr lang="ru-RU" sz="1900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Ермаковского сельского поселения</a:t>
            </a:r>
          </a:p>
        </p:txBody>
      </p:sp>
      <p:graphicFrame>
        <p:nvGraphicFramePr>
          <p:cNvPr id="16437" name="Group 5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915326735"/>
              </p:ext>
            </p:extLst>
          </p:nvPr>
        </p:nvGraphicFramePr>
        <p:xfrm>
          <a:off x="539750" y="4437063"/>
          <a:ext cx="8280400" cy="2222501"/>
        </p:xfrm>
        <a:graphic>
          <a:graphicData uri="http://schemas.openxmlformats.org/drawingml/2006/table">
            <a:tbl>
              <a:tblPr/>
              <a:tblGrid>
                <a:gridCol w="2303463"/>
                <a:gridCol w="1223962"/>
                <a:gridCol w="1225550"/>
                <a:gridCol w="1150938"/>
                <a:gridCol w="1152525"/>
                <a:gridCol w="1223962"/>
              </a:tblGrid>
              <a:tr h="62810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Наименование</a:t>
                      </a:r>
                    </a:p>
                  </a:txBody>
                  <a:tcPr marT="45737" marB="4573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Отчет 2016 года</a:t>
                      </a:r>
                    </a:p>
                  </a:txBody>
                  <a:tcPr marT="45737" marB="457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Оценка 2017 года</a:t>
                      </a:r>
                    </a:p>
                  </a:txBody>
                  <a:tcPr marT="45737" marB="457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2018 год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37" marB="457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2019 год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37" marB="457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2020 год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37" marB="457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984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Налоговые доходы</a:t>
                      </a:r>
                    </a:p>
                  </a:txBody>
                  <a:tcPr marT="45737" marB="4573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8 090,2</a:t>
                      </a:r>
                    </a:p>
                  </a:txBody>
                  <a:tcPr marT="45737" marB="457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6 177,0</a:t>
                      </a:r>
                    </a:p>
                  </a:txBody>
                  <a:tcPr marT="45737" marB="457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6 561,4</a:t>
                      </a:r>
                    </a:p>
                  </a:txBody>
                  <a:tcPr marT="45737" marB="457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6 678,3</a:t>
                      </a:r>
                    </a:p>
                  </a:txBody>
                  <a:tcPr marT="45737" marB="457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6 910,0</a:t>
                      </a:r>
                    </a:p>
                  </a:txBody>
                  <a:tcPr marT="45737" marB="457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984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Неналоговые доходы</a:t>
                      </a:r>
                    </a:p>
                  </a:txBody>
                  <a:tcPr marT="45737" marB="4573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   137,5</a:t>
                      </a:r>
                    </a:p>
                  </a:txBody>
                  <a:tcPr marT="45737" marB="457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   121,3</a:t>
                      </a:r>
                    </a:p>
                  </a:txBody>
                  <a:tcPr marT="45737" marB="457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  115,4</a:t>
                      </a:r>
                    </a:p>
                  </a:txBody>
                  <a:tcPr marT="45737" marB="457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119,8</a:t>
                      </a:r>
                    </a:p>
                  </a:txBody>
                  <a:tcPr marT="45737" marB="457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124,0</a:t>
                      </a:r>
                    </a:p>
                  </a:txBody>
                  <a:tcPr marT="45737" marB="457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931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Безвозмездные поступления</a:t>
                      </a:r>
                    </a:p>
                  </a:txBody>
                  <a:tcPr marT="45737" marB="4573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17 002,5</a:t>
                      </a:r>
                    </a:p>
                  </a:txBody>
                  <a:tcPr marT="45737" marB="457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2 181,0</a:t>
                      </a:r>
                    </a:p>
                  </a:txBody>
                  <a:tcPr marT="45737" marB="457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1 347,9</a:t>
                      </a:r>
                    </a:p>
                  </a:txBody>
                  <a:tcPr marT="45737" marB="457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732,4</a:t>
                      </a:r>
                    </a:p>
                  </a:txBody>
                  <a:tcPr marT="45737" marB="457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878,4</a:t>
                      </a:r>
                    </a:p>
                  </a:txBody>
                  <a:tcPr marT="45737" marB="457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39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Всего доходов</a:t>
                      </a:r>
                    </a:p>
                  </a:txBody>
                  <a:tcPr marT="45737" marB="4573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25 230,2</a:t>
                      </a:r>
                    </a:p>
                  </a:txBody>
                  <a:tcPr marT="45737" marB="457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8 479,3</a:t>
                      </a:r>
                    </a:p>
                  </a:txBody>
                  <a:tcPr marT="45737" marB="457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8 024,7</a:t>
                      </a:r>
                    </a:p>
                  </a:txBody>
                  <a:tcPr marT="45737" marB="457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7 530,5</a:t>
                      </a:r>
                    </a:p>
                  </a:txBody>
                  <a:tcPr marT="45737" marB="457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7 912,4</a:t>
                      </a:r>
                    </a:p>
                  </a:txBody>
                  <a:tcPr marT="45737" marB="457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3" name="Диаграмма 1"/>
          <p:cNvGraphicFramePr>
            <a:graphicFrameLocks/>
          </p:cNvGraphicFramePr>
          <p:nvPr/>
        </p:nvGraphicFramePr>
        <p:xfrm>
          <a:off x="714348" y="785794"/>
          <a:ext cx="7848600" cy="37449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73" name="TextBox 2"/>
          <p:cNvSpPr txBox="1">
            <a:spLocks noChangeArrowheads="1"/>
          </p:cNvSpPr>
          <p:nvPr/>
        </p:nvSpPr>
        <p:spPr bwMode="auto">
          <a:xfrm>
            <a:off x="7399338" y="4022725"/>
            <a:ext cx="176053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sz="2000">
                <a:latin typeface="Times New Roman" pitchFamily="18" charset="0"/>
                <a:cs typeface="Times New Roman" pitchFamily="18" charset="0"/>
              </a:rPr>
              <a:t>тыс. рублей</a:t>
            </a:r>
          </a:p>
        </p:txBody>
      </p:sp>
    </p:spTree>
    <p:extLst>
      <p:ext uri="{BB962C8B-B14F-4D97-AF65-F5344CB8AC3E}">
        <p14:creationId xmlns:p14="http://schemas.microsoft.com/office/powerpoint/2010/main" xmlns="" val="978875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3" name="object 2"/>
          <p:cNvSpPr>
            <a:spLocks noGrp="1"/>
          </p:cNvSpPr>
          <p:nvPr>
            <p:ph type="title"/>
          </p:nvPr>
        </p:nvSpPr>
        <p:spPr/>
        <p:txBody>
          <a:bodyPr tIns="60324">
            <a:spAutoFit/>
          </a:bodyPr>
          <a:lstStyle/>
          <a:p>
            <a:pPr marL="598488"/>
            <a:r>
              <a:rPr lang="ru-RU" smtClean="0">
                <a:latin typeface="Calibri" pitchFamily="34" charset="0"/>
                <a:ea typeface="Calibri" pitchFamily="34" charset="0"/>
                <a:cs typeface="Calibri" pitchFamily="34" charset="0"/>
              </a:rPr>
              <a:t>ОБЪЕМ И СТРУКТУРА НАЛОГОВЫХ ДОХОДОВ</a:t>
            </a:r>
          </a:p>
        </p:txBody>
      </p:sp>
      <p:sp>
        <p:nvSpPr>
          <p:cNvPr id="2054" name="object 3"/>
          <p:cNvSpPr>
            <a:spLocks noChangeArrowheads="1"/>
          </p:cNvSpPr>
          <p:nvPr/>
        </p:nvSpPr>
        <p:spPr bwMode="auto">
          <a:xfrm>
            <a:off x="166688" y="700088"/>
            <a:ext cx="2884487" cy="5929312"/>
          </a:xfrm>
          <a:prstGeom prst="rect">
            <a:avLst/>
          </a:prstGeom>
          <a:blipFill dpi="0" rotWithShape="1">
            <a:blip r:embed="rId3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 dirty="0"/>
          </a:p>
        </p:txBody>
      </p:sp>
      <p:sp>
        <p:nvSpPr>
          <p:cNvPr id="2055" name="object 4"/>
          <p:cNvSpPr>
            <a:spLocks noChangeArrowheads="1"/>
          </p:cNvSpPr>
          <p:nvPr/>
        </p:nvSpPr>
        <p:spPr bwMode="auto">
          <a:xfrm>
            <a:off x="6032500" y="692150"/>
            <a:ext cx="2884488" cy="5929313"/>
          </a:xfrm>
          <a:prstGeom prst="rect">
            <a:avLst/>
          </a:prstGeom>
          <a:blipFill dpi="0" rotWithShape="1">
            <a:blip r:embed="rId4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2056" name="object 9"/>
          <p:cNvSpPr>
            <a:spLocks noChangeArrowheads="1"/>
          </p:cNvSpPr>
          <p:nvPr/>
        </p:nvSpPr>
        <p:spPr bwMode="auto">
          <a:xfrm>
            <a:off x="3097213" y="696913"/>
            <a:ext cx="2884487" cy="5929312"/>
          </a:xfrm>
          <a:prstGeom prst="rect">
            <a:avLst/>
          </a:prstGeom>
          <a:blipFill dpi="0" rotWithShape="1">
            <a:blip r:embed="rId5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2057" name="object 22"/>
          <p:cNvSpPr>
            <a:spLocks/>
          </p:cNvSpPr>
          <p:nvPr/>
        </p:nvSpPr>
        <p:spPr bwMode="auto">
          <a:xfrm>
            <a:off x="163513" y="692150"/>
            <a:ext cx="2897187" cy="288925"/>
          </a:xfrm>
          <a:custGeom>
            <a:avLst/>
            <a:gdLst>
              <a:gd name="T0" fmla="*/ 0 w 2896235"/>
              <a:gd name="T1" fmla="*/ 293150 h 288290"/>
              <a:gd name="T2" fmla="*/ 2903605 w 2896235"/>
              <a:gd name="T3" fmla="*/ 293150 h 288290"/>
              <a:gd name="T4" fmla="*/ 2903605 w 2896235"/>
              <a:gd name="T5" fmla="*/ 0 h 288290"/>
              <a:gd name="T6" fmla="*/ 0 w 2896235"/>
              <a:gd name="T7" fmla="*/ 0 h 288290"/>
              <a:gd name="T8" fmla="*/ 0 w 2896235"/>
              <a:gd name="T9" fmla="*/ 293150 h 28829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896235"/>
              <a:gd name="T16" fmla="*/ 0 h 288290"/>
              <a:gd name="T17" fmla="*/ 2896235 w 2896235"/>
              <a:gd name="T18" fmla="*/ 288290 h 28829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896235" h="288290">
                <a:moveTo>
                  <a:pt x="0" y="288036"/>
                </a:moveTo>
                <a:lnTo>
                  <a:pt x="2895981" y="288036"/>
                </a:lnTo>
                <a:lnTo>
                  <a:pt x="2895981" y="0"/>
                </a:lnTo>
                <a:lnTo>
                  <a:pt x="0" y="0"/>
                </a:lnTo>
                <a:lnTo>
                  <a:pt x="0" y="288036"/>
                </a:lnTo>
                <a:close/>
              </a:path>
            </a:pathLst>
          </a:custGeom>
          <a:solidFill>
            <a:srgbClr val="1AB39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2058" name="object 23"/>
          <p:cNvSpPr>
            <a:spLocks/>
          </p:cNvSpPr>
          <p:nvPr/>
        </p:nvSpPr>
        <p:spPr bwMode="auto">
          <a:xfrm>
            <a:off x="3100388" y="692150"/>
            <a:ext cx="2879725" cy="288925"/>
          </a:xfrm>
          <a:custGeom>
            <a:avLst/>
            <a:gdLst>
              <a:gd name="T0" fmla="*/ 0 w 2880360"/>
              <a:gd name="T1" fmla="*/ 293150 h 288290"/>
              <a:gd name="T2" fmla="*/ 2875284 w 2880360"/>
              <a:gd name="T3" fmla="*/ 293150 h 288290"/>
              <a:gd name="T4" fmla="*/ 2875284 w 2880360"/>
              <a:gd name="T5" fmla="*/ 0 h 288290"/>
              <a:gd name="T6" fmla="*/ 0 w 2880360"/>
              <a:gd name="T7" fmla="*/ 0 h 288290"/>
              <a:gd name="T8" fmla="*/ 0 w 2880360"/>
              <a:gd name="T9" fmla="*/ 293150 h 28829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880360"/>
              <a:gd name="T16" fmla="*/ 0 h 288290"/>
              <a:gd name="T17" fmla="*/ 2880360 w 2880360"/>
              <a:gd name="T18" fmla="*/ 288290 h 28829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880360" h="288290">
                <a:moveTo>
                  <a:pt x="0" y="288036"/>
                </a:moveTo>
                <a:lnTo>
                  <a:pt x="2880360" y="288036"/>
                </a:lnTo>
                <a:lnTo>
                  <a:pt x="2880360" y="0"/>
                </a:lnTo>
                <a:lnTo>
                  <a:pt x="0" y="0"/>
                </a:lnTo>
                <a:lnTo>
                  <a:pt x="0" y="288036"/>
                </a:lnTo>
                <a:close/>
              </a:path>
            </a:pathLst>
          </a:custGeom>
          <a:solidFill>
            <a:srgbClr val="7389C7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2059" name="object 24"/>
          <p:cNvSpPr txBox="1">
            <a:spLocks noChangeArrowheads="1"/>
          </p:cNvSpPr>
          <p:nvPr/>
        </p:nvSpPr>
        <p:spPr bwMode="auto">
          <a:xfrm>
            <a:off x="1176338" y="684213"/>
            <a:ext cx="3800475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marL="12700" eaLnBrk="0" hangingPunct="0">
              <a:tabLst>
                <a:tab pos="2940050" algn="l"/>
              </a:tabLst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tabLst>
                <a:tab pos="2940050" algn="l"/>
              </a:tabLst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tabLst>
                <a:tab pos="2940050" algn="l"/>
              </a:tabLst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tabLst>
                <a:tab pos="2940050" algn="l"/>
              </a:tabLst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tabLst>
                <a:tab pos="2940050" algn="l"/>
              </a:tabLst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940050" algn="l"/>
              </a:tabLs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940050" algn="l"/>
              </a:tabLs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940050" algn="l"/>
              </a:tabLs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940050" algn="l"/>
              </a:tabLs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b="1" dirty="0" smtClean="0">
                <a:solidFill>
                  <a:srgbClr val="FFFFFF"/>
                </a:solidFill>
                <a:latin typeface="Calibri" pitchFamily="34" charset="0"/>
              </a:rPr>
              <a:t>2018 </a:t>
            </a:r>
            <a:r>
              <a:rPr lang="ru-RU" b="1" dirty="0">
                <a:solidFill>
                  <a:srgbClr val="FFFFFF"/>
                </a:solidFill>
                <a:latin typeface="Calibri" pitchFamily="34" charset="0"/>
              </a:rPr>
              <a:t>год	</a:t>
            </a:r>
            <a:r>
              <a:rPr lang="ru-RU" b="1" dirty="0" smtClean="0">
                <a:solidFill>
                  <a:srgbClr val="FFFFFF"/>
                </a:solidFill>
                <a:latin typeface="Calibri" pitchFamily="34" charset="0"/>
              </a:rPr>
              <a:t>2019 </a:t>
            </a:r>
            <a:r>
              <a:rPr lang="ru-RU" b="1" dirty="0">
                <a:solidFill>
                  <a:srgbClr val="FFFFFF"/>
                </a:solidFill>
                <a:latin typeface="Calibri" pitchFamily="34" charset="0"/>
              </a:rPr>
              <a:t>год</a:t>
            </a:r>
            <a:endParaRPr lang="ru-RU" dirty="0">
              <a:latin typeface="Calibri" pitchFamily="34" charset="0"/>
            </a:endParaRPr>
          </a:p>
        </p:txBody>
      </p:sp>
      <p:sp>
        <p:nvSpPr>
          <p:cNvPr id="2060" name="object 25"/>
          <p:cNvSpPr>
            <a:spLocks/>
          </p:cNvSpPr>
          <p:nvPr/>
        </p:nvSpPr>
        <p:spPr bwMode="auto">
          <a:xfrm>
            <a:off x="6011863" y="692150"/>
            <a:ext cx="2908300" cy="288925"/>
          </a:xfrm>
          <a:custGeom>
            <a:avLst/>
            <a:gdLst>
              <a:gd name="T0" fmla="*/ 0 w 2907665"/>
              <a:gd name="T1" fmla="*/ 293150 h 288290"/>
              <a:gd name="T2" fmla="*/ 2912621 w 2907665"/>
              <a:gd name="T3" fmla="*/ 293150 h 288290"/>
              <a:gd name="T4" fmla="*/ 2912621 w 2907665"/>
              <a:gd name="T5" fmla="*/ 0 h 288290"/>
              <a:gd name="T6" fmla="*/ 0 w 2907665"/>
              <a:gd name="T7" fmla="*/ 0 h 288290"/>
              <a:gd name="T8" fmla="*/ 0 w 2907665"/>
              <a:gd name="T9" fmla="*/ 293150 h 28829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907665"/>
              <a:gd name="T16" fmla="*/ 0 h 288290"/>
              <a:gd name="T17" fmla="*/ 2907665 w 2907665"/>
              <a:gd name="T18" fmla="*/ 288290 h 28829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907665" h="288290">
                <a:moveTo>
                  <a:pt x="0" y="288036"/>
                </a:moveTo>
                <a:lnTo>
                  <a:pt x="2907537" y="288036"/>
                </a:lnTo>
                <a:lnTo>
                  <a:pt x="2907537" y="0"/>
                </a:lnTo>
                <a:lnTo>
                  <a:pt x="0" y="0"/>
                </a:lnTo>
                <a:lnTo>
                  <a:pt x="0" y="288036"/>
                </a:lnTo>
                <a:close/>
              </a:path>
            </a:pathLst>
          </a:custGeom>
          <a:solidFill>
            <a:srgbClr val="00ACDC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2061" name="object 26"/>
          <p:cNvSpPr txBox="1">
            <a:spLocks noChangeArrowheads="1"/>
          </p:cNvSpPr>
          <p:nvPr/>
        </p:nvSpPr>
        <p:spPr bwMode="auto">
          <a:xfrm>
            <a:off x="7032625" y="684213"/>
            <a:ext cx="86995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marL="127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b="1" dirty="0" smtClean="0">
                <a:solidFill>
                  <a:srgbClr val="FFFFFF"/>
                </a:solidFill>
                <a:latin typeface="Calibri" pitchFamily="34" charset="0"/>
              </a:rPr>
              <a:t>2020 </a:t>
            </a:r>
            <a:r>
              <a:rPr lang="ru-RU" b="1" dirty="0">
                <a:solidFill>
                  <a:srgbClr val="FFFFFF"/>
                </a:solidFill>
                <a:latin typeface="Calibri" pitchFamily="34" charset="0"/>
              </a:rPr>
              <a:t>год</a:t>
            </a:r>
            <a:endParaRPr lang="ru-RU" dirty="0">
              <a:latin typeface="Calibri" pitchFamily="34" charset="0"/>
            </a:endParaRPr>
          </a:p>
        </p:txBody>
      </p:sp>
      <p:sp>
        <p:nvSpPr>
          <p:cNvPr id="2062" name="object 53"/>
          <p:cNvSpPr>
            <a:spLocks/>
          </p:cNvSpPr>
          <p:nvPr/>
        </p:nvSpPr>
        <p:spPr bwMode="auto">
          <a:xfrm>
            <a:off x="395288" y="3141663"/>
            <a:ext cx="2520950" cy="431800"/>
          </a:xfrm>
          <a:custGeom>
            <a:avLst/>
            <a:gdLst>
              <a:gd name="T0" fmla="*/ 0 w 2520315"/>
              <a:gd name="T1" fmla="*/ 427002 h 432435"/>
              <a:gd name="T2" fmla="*/ 2525401 w 2520315"/>
              <a:gd name="T3" fmla="*/ 427002 h 432435"/>
              <a:gd name="T4" fmla="*/ 2525401 w 2520315"/>
              <a:gd name="T5" fmla="*/ 0 h 432435"/>
              <a:gd name="T6" fmla="*/ 0 w 2520315"/>
              <a:gd name="T7" fmla="*/ 0 h 432435"/>
              <a:gd name="T8" fmla="*/ 0 w 2520315"/>
              <a:gd name="T9" fmla="*/ 427002 h 4324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520315"/>
              <a:gd name="T16" fmla="*/ 0 h 432435"/>
              <a:gd name="T17" fmla="*/ 2520315 w 2520315"/>
              <a:gd name="T18" fmla="*/ 432435 h 4324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520315" h="432435">
                <a:moveTo>
                  <a:pt x="0" y="432053"/>
                </a:moveTo>
                <a:lnTo>
                  <a:pt x="2520316" y="432053"/>
                </a:lnTo>
                <a:lnTo>
                  <a:pt x="2520316" y="0"/>
                </a:lnTo>
                <a:lnTo>
                  <a:pt x="0" y="0"/>
                </a:lnTo>
                <a:lnTo>
                  <a:pt x="0" y="432053"/>
                </a:lnTo>
                <a:close/>
              </a:path>
            </a:pathLst>
          </a:custGeom>
          <a:solidFill>
            <a:srgbClr val="E4F6D7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2063" name="object 54"/>
          <p:cNvSpPr txBox="1">
            <a:spLocks noChangeArrowheads="1"/>
          </p:cNvSpPr>
          <p:nvPr/>
        </p:nvSpPr>
        <p:spPr bwMode="auto">
          <a:xfrm>
            <a:off x="1044575" y="3181350"/>
            <a:ext cx="1871663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sz="1100" b="1" dirty="0">
                <a:latin typeface="Calibri" pitchFamily="34" charset="0"/>
              </a:rPr>
              <a:t>Налог на доходы  физических лиц</a:t>
            </a:r>
            <a:endParaRPr lang="ru-RU" sz="1100" dirty="0">
              <a:latin typeface="Calibri" pitchFamily="34" charset="0"/>
            </a:endParaRPr>
          </a:p>
        </p:txBody>
      </p:sp>
      <p:sp>
        <p:nvSpPr>
          <p:cNvPr id="2064" name="object 55"/>
          <p:cNvSpPr>
            <a:spLocks/>
          </p:cNvSpPr>
          <p:nvPr/>
        </p:nvSpPr>
        <p:spPr bwMode="auto">
          <a:xfrm>
            <a:off x="395288" y="3644900"/>
            <a:ext cx="2520950" cy="431800"/>
          </a:xfrm>
          <a:custGeom>
            <a:avLst/>
            <a:gdLst>
              <a:gd name="T0" fmla="*/ 0 w 2520315"/>
              <a:gd name="T1" fmla="*/ 427003 h 432435"/>
              <a:gd name="T2" fmla="*/ 2525401 w 2520315"/>
              <a:gd name="T3" fmla="*/ 427003 h 432435"/>
              <a:gd name="T4" fmla="*/ 2525401 w 2520315"/>
              <a:gd name="T5" fmla="*/ 0 h 432435"/>
              <a:gd name="T6" fmla="*/ 0 w 2520315"/>
              <a:gd name="T7" fmla="*/ 0 h 432435"/>
              <a:gd name="T8" fmla="*/ 0 w 2520315"/>
              <a:gd name="T9" fmla="*/ 427003 h 4324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520315"/>
              <a:gd name="T16" fmla="*/ 0 h 432435"/>
              <a:gd name="T17" fmla="*/ 2520315 w 2520315"/>
              <a:gd name="T18" fmla="*/ 432435 h 4324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520315" h="432435">
                <a:moveTo>
                  <a:pt x="0" y="432054"/>
                </a:moveTo>
                <a:lnTo>
                  <a:pt x="2520316" y="432054"/>
                </a:lnTo>
                <a:lnTo>
                  <a:pt x="2520316" y="0"/>
                </a:lnTo>
                <a:lnTo>
                  <a:pt x="0" y="0"/>
                </a:lnTo>
                <a:lnTo>
                  <a:pt x="0" y="432054"/>
                </a:lnTo>
                <a:close/>
              </a:path>
            </a:pathLst>
          </a:custGeom>
          <a:solidFill>
            <a:srgbClr val="FAD0E3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 sz="1100"/>
          </a:p>
        </p:txBody>
      </p:sp>
      <p:sp>
        <p:nvSpPr>
          <p:cNvPr id="2065" name="object 56"/>
          <p:cNvSpPr txBox="1">
            <a:spLocks noChangeArrowheads="1"/>
          </p:cNvSpPr>
          <p:nvPr/>
        </p:nvSpPr>
        <p:spPr bwMode="auto">
          <a:xfrm>
            <a:off x="1044575" y="3686175"/>
            <a:ext cx="1871663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sz="1100" dirty="0">
                <a:latin typeface="Calibri" pitchFamily="34" charset="0"/>
              </a:rPr>
              <a:t>Единый сельскохозяйственный налог</a:t>
            </a:r>
          </a:p>
        </p:txBody>
      </p:sp>
      <p:sp>
        <p:nvSpPr>
          <p:cNvPr id="2066" name="object 58"/>
          <p:cNvSpPr txBox="1">
            <a:spLocks noChangeArrowheads="1"/>
          </p:cNvSpPr>
          <p:nvPr/>
        </p:nvSpPr>
        <p:spPr bwMode="auto">
          <a:xfrm>
            <a:off x="1044575" y="4137025"/>
            <a:ext cx="187325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marL="12700" indent="-127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sz="1000" b="1" dirty="0">
                <a:latin typeface="Calibri" pitchFamily="34" charset="0"/>
              </a:rPr>
              <a:t>Налог на имущество физических лиц </a:t>
            </a:r>
            <a:endParaRPr lang="ru-RU" sz="1000" dirty="0">
              <a:latin typeface="Calibri" pitchFamily="34" charset="0"/>
            </a:endParaRPr>
          </a:p>
        </p:txBody>
      </p:sp>
      <p:sp>
        <p:nvSpPr>
          <p:cNvPr id="2067" name="object 59"/>
          <p:cNvSpPr>
            <a:spLocks/>
          </p:cNvSpPr>
          <p:nvPr/>
        </p:nvSpPr>
        <p:spPr bwMode="auto">
          <a:xfrm>
            <a:off x="395288" y="4652963"/>
            <a:ext cx="2520950" cy="433387"/>
          </a:xfrm>
          <a:custGeom>
            <a:avLst/>
            <a:gdLst>
              <a:gd name="T0" fmla="*/ 0 w 2520315"/>
              <a:gd name="T1" fmla="*/ 439722 h 432435"/>
              <a:gd name="T2" fmla="*/ 2525401 w 2520315"/>
              <a:gd name="T3" fmla="*/ 439722 h 432435"/>
              <a:gd name="T4" fmla="*/ 2525401 w 2520315"/>
              <a:gd name="T5" fmla="*/ 0 h 432435"/>
              <a:gd name="T6" fmla="*/ 0 w 2520315"/>
              <a:gd name="T7" fmla="*/ 0 h 432435"/>
              <a:gd name="T8" fmla="*/ 0 w 2520315"/>
              <a:gd name="T9" fmla="*/ 439722 h 4324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520315"/>
              <a:gd name="T16" fmla="*/ 0 h 432435"/>
              <a:gd name="T17" fmla="*/ 2520315 w 2520315"/>
              <a:gd name="T18" fmla="*/ 432435 h 4324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520315" h="432435">
                <a:moveTo>
                  <a:pt x="0" y="432054"/>
                </a:moveTo>
                <a:lnTo>
                  <a:pt x="2520316" y="432054"/>
                </a:lnTo>
                <a:lnTo>
                  <a:pt x="2520316" y="0"/>
                </a:lnTo>
                <a:lnTo>
                  <a:pt x="0" y="0"/>
                </a:lnTo>
                <a:lnTo>
                  <a:pt x="0" y="432054"/>
                </a:lnTo>
                <a:close/>
              </a:path>
            </a:pathLst>
          </a:custGeom>
          <a:solidFill>
            <a:srgbClr val="8AE6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2068" name="object 60"/>
          <p:cNvSpPr txBox="1">
            <a:spLocks noChangeArrowheads="1"/>
          </p:cNvSpPr>
          <p:nvPr/>
        </p:nvSpPr>
        <p:spPr bwMode="auto">
          <a:xfrm>
            <a:off x="1028700" y="4648200"/>
            <a:ext cx="1887538" cy="153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marL="12700" indent="-127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sz="1000">
                <a:latin typeface="Calibri" pitchFamily="34" charset="0"/>
              </a:rPr>
              <a:t>Земельный налог</a:t>
            </a:r>
          </a:p>
        </p:txBody>
      </p:sp>
      <p:sp>
        <p:nvSpPr>
          <p:cNvPr id="2073" name="object 65"/>
          <p:cNvSpPr>
            <a:spLocks/>
          </p:cNvSpPr>
          <p:nvPr/>
        </p:nvSpPr>
        <p:spPr bwMode="auto">
          <a:xfrm>
            <a:off x="396875" y="5258594"/>
            <a:ext cx="2520950" cy="431800"/>
          </a:xfrm>
          <a:custGeom>
            <a:avLst/>
            <a:gdLst>
              <a:gd name="T0" fmla="*/ 0 w 2520315"/>
              <a:gd name="T1" fmla="*/ 427011 h 432434"/>
              <a:gd name="T2" fmla="*/ 2525401 w 2520315"/>
              <a:gd name="T3" fmla="*/ 427011 h 432434"/>
              <a:gd name="T4" fmla="*/ 2525401 w 2520315"/>
              <a:gd name="T5" fmla="*/ 0 h 432434"/>
              <a:gd name="T6" fmla="*/ 0 w 2520315"/>
              <a:gd name="T7" fmla="*/ 0 h 432434"/>
              <a:gd name="T8" fmla="*/ 0 w 2520315"/>
              <a:gd name="T9" fmla="*/ 427011 h 43243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520315"/>
              <a:gd name="T16" fmla="*/ 0 h 432434"/>
              <a:gd name="T17" fmla="*/ 2520315 w 2520315"/>
              <a:gd name="T18" fmla="*/ 432434 h 43243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520315" h="432434">
                <a:moveTo>
                  <a:pt x="0" y="432054"/>
                </a:moveTo>
                <a:lnTo>
                  <a:pt x="2520316" y="432054"/>
                </a:lnTo>
                <a:lnTo>
                  <a:pt x="2520316" y="0"/>
                </a:lnTo>
                <a:lnTo>
                  <a:pt x="0" y="0"/>
                </a:lnTo>
                <a:lnTo>
                  <a:pt x="0" y="432054"/>
                </a:lnTo>
                <a:close/>
              </a:path>
            </a:pathLst>
          </a:custGeom>
          <a:solidFill>
            <a:srgbClr val="FEFED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2074" name="object 66"/>
          <p:cNvSpPr txBox="1">
            <a:spLocks noChangeArrowheads="1"/>
          </p:cNvSpPr>
          <p:nvPr/>
        </p:nvSpPr>
        <p:spPr bwMode="auto">
          <a:xfrm>
            <a:off x="1049338" y="5352256"/>
            <a:ext cx="1889125" cy="1692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sz="1100" b="1" dirty="0">
                <a:latin typeface="Calibri" pitchFamily="34" charset="0"/>
              </a:rPr>
              <a:t>Государственная </a:t>
            </a:r>
            <a:r>
              <a:rPr lang="ru-RU" sz="1100" b="1" dirty="0" smtClean="0">
                <a:latin typeface="Calibri" pitchFamily="34" charset="0"/>
              </a:rPr>
              <a:t>пошлина</a:t>
            </a:r>
            <a:endParaRPr lang="ru-RU" sz="1100" dirty="0">
              <a:latin typeface="Calibri" pitchFamily="34" charset="0"/>
            </a:endParaRPr>
          </a:p>
        </p:txBody>
      </p:sp>
      <p:sp>
        <p:nvSpPr>
          <p:cNvPr id="2075" name="object 67"/>
          <p:cNvSpPr>
            <a:spLocks/>
          </p:cNvSpPr>
          <p:nvPr/>
        </p:nvSpPr>
        <p:spPr bwMode="auto">
          <a:xfrm>
            <a:off x="323850" y="3141663"/>
            <a:ext cx="71438" cy="431800"/>
          </a:xfrm>
          <a:custGeom>
            <a:avLst/>
            <a:gdLst>
              <a:gd name="T0" fmla="*/ 0 w 72389"/>
              <a:gd name="T1" fmla="*/ 427002 h 432435"/>
              <a:gd name="T2" fmla="*/ 64779 w 72389"/>
              <a:gd name="T3" fmla="*/ 427002 h 432435"/>
              <a:gd name="T4" fmla="*/ 64779 w 72389"/>
              <a:gd name="T5" fmla="*/ 0 h 432435"/>
              <a:gd name="T6" fmla="*/ 0 w 72389"/>
              <a:gd name="T7" fmla="*/ 0 h 432435"/>
              <a:gd name="T8" fmla="*/ 0 w 72389"/>
              <a:gd name="T9" fmla="*/ 427002 h 4324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72389"/>
              <a:gd name="T16" fmla="*/ 0 h 432435"/>
              <a:gd name="T17" fmla="*/ 72389 w 72389"/>
              <a:gd name="T18" fmla="*/ 432435 h 4324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72389" h="432435">
                <a:moveTo>
                  <a:pt x="0" y="432053"/>
                </a:moveTo>
                <a:lnTo>
                  <a:pt x="72007" y="432053"/>
                </a:lnTo>
                <a:lnTo>
                  <a:pt x="72007" y="0"/>
                </a:lnTo>
                <a:lnTo>
                  <a:pt x="0" y="0"/>
                </a:lnTo>
                <a:lnTo>
                  <a:pt x="0" y="432053"/>
                </a:lnTo>
                <a:close/>
              </a:path>
            </a:pathLst>
          </a:custGeom>
          <a:solidFill>
            <a:srgbClr val="7ED13A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2076" name="object 68"/>
          <p:cNvSpPr>
            <a:spLocks/>
          </p:cNvSpPr>
          <p:nvPr/>
        </p:nvSpPr>
        <p:spPr bwMode="auto">
          <a:xfrm>
            <a:off x="323850" y="3644900"/>
            <a:ext cx="71438" cy="431800"/>
          </a:xfrm>
          <a:custGeom>
            <a:avLst/>
            <a:gdLst>
              <a:gd name="T0" fmla="*/ 0 w 72389"/>
              <a:gd name="T1" fmla="*/ 427003 h 432435"/>
              <a:gd name="T2" fmla="*/ 64779 w 72389"/>
              <a:gd name="T3" fmla="*/ 427003 h 432435"/>
              <a:gd name="T4" fmla="*/ 64779 w 72389"/>
              <a:gd name="T5" fmla="*/ 0 h 432435"/>
              <a:gd name="T6" fmla="*/ 0 w 72389"/>
              <a:gd name="T7" fmla="*/ 0 h 432435"/>
              <a:gd name="T8" fmla="*/ 0 w 72389"/>
              <a:gd name="T9" fmla="*/ 427003 h 4324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72389"/>
              <a:gd name="T16" fmla="*/ 0 h 432435"/>
              <a:gd name="T17" fmla="*/ 72389 w 72389"/>
              <a:gd name="T18" fmla="*/ 432435 h 4324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72389" h="432435">
                <a:moveTo>
                  <a:pt x="0" y="432054"/>
                </a:moveTo>
                <a:lnTo>
                  <a:pt x="72007" y="432054"/>
                </a:lnTo>
                <a:lnTo>
                  <a:pt x="72007" y="0"/>
                </a:lnTo>
                <a:lnTo>
                  <a:pt x="0" y="0"/>
                </a:lnTo>
                <a:lnTo>
                  <a:pt x="0" y="432054"/>
                </a:lnTo>
                <a:close/>
              </a:path>
            </a:pathLst>
          </a:custGeom>
          <a:solidFill>
            <a:srgbClr val="EA1579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2077" name="object 69"/>
          <p:cNvSpPr>
            <a:spLocks/>
          </p:cNvSpPr>
          <p:nvPr/>
        </p:nvSpPr>
        <p:spPr bwMode="auto">
          <a:xfrm>
            <a:off x="323850" y="4149725"/>
            <a:ext cx="71438" cy="431800"/>
          </a:xfrm>
          <a:custGeom>
            <a:avLst/>
            <a:gdLst>
              <a:gd name="T0" fmla="*/ 0 w 72389"/>
              <a:gd name="T1" fmla="*/ 427003 h 432435"/>
              <a:gd name="T2" fmla="*/ 64779 w 72389"/>
              <a:gd name="T3" fmla="*/ 427003 h 432435"/>
              <a:gd name="T4" fmla="*/ 64779 w 72389"/>
              <a:gd name="T5" fmla="*/ 0 h 432435"/>
              <a:gd name="T6" fmla="*/ 0 w 72389"/>
              <a:gd name="T7" fmla="*/ 0 h 432435"/>
              <a:gd name="T8" fmla="*/ 0 w 72389"/>
              <a:gd name="T9" fmla="*/ 427003 h 4324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72389"/>
              <a:gd name="T16" fmla="*/ 0 h 432435"/>
              <a:gd name="T17" fmla="*/ 72389 w 72389"/>
              <a:gd name="T18" fmla="*/ 432435 h 4324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72389" h="432435">
                <a:moveTo>
                  <a:pt x="0" y="432054"/>
                </a:moveTo>
                <a:lnTo>
                  <a:pt x="72007" y="432054"/>
                </a:lnTo>
                <a:lnTo>
                  <a:pt x="72007" y="0"/>
                </a:lnTo>
                <a:lnTo>
                  <a:pt x="0" y="0"/>
                </a:lnTo>
                <a:lnTo>
                  <a:pt x="0" y="432054"/>
                </a:lnTo>
                <a:close/>
              </a:path>
            </a:pathLst>
          </a:custGeom>
          <a:solidFill>
            <a:srgbClr val="FDB809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2078" name="object 70"/>
          <p:cNvSpPr>
            <a:spLocks/>
          </p:cNvSpPr>
          <p:nvPr/>
        </p:nvSpPr>
        <p:spPr bwMode="auto">
          <a:xfrm>
            <a:off x="323850" y="4652963"/>
            <a:ext cx="71438" cy="433387"/>
          </a:xfrm>
          <a:custGeom>
            <a:avLst/>
            <a:gdLst>
              <a:gd name="T0" fmla="*/ 0 w 72389"/>
              <a:gd name="T1" fmla="*/ 439722 h 432435"/>
              <a:gd name="T2" fmla="*/ 64779 w 72389"/>
              <a:gd name="T3" fmla="*/ 439722 h 432435"/>
              <a:gd name="T4" fmla="*/ 64779 w 72389"/>
              <a:gd name="T5" fmla="*/ 0 h 432435"/>
              <a:gd name="T6" fmla="*/ 0 w 72389"/>
              <a:gd name="T7" fmla="*/ 0 h 432435"/>
              <a:gd name="T8" fmla="*/ 0 w 72389"/>
              <a:gd name="T9" fmla="*/ 439722 h 4324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72389"/>
              <a:gd name="T16" fmla="*/ 0 h 432435"/>
              <a:gd name="T17" fmla="*/ 72389 w 72389"/>
              <a:gd name="T18" fmla="*/ 432435 h 4324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72389" h="432435">
                <a:moveTo>
                  <a:pt x="0" y="432054"/>
                </a:moveTo>
                <a:lnTo>
                  <a:pt x="72007" y="432054"/>
                </a:lnTo>
                <a:lnTo>
                  <a:pt x="72007" y="0"/>
                </a:lnTo>
                <a:lnTo>
                  <a:pt x="0" y="0"/>
                </a:lnTo>
                <a:lnTo>
                  <a:pt x="0" y="432054"/>
                </a:lnTo>
                <a:close/>
              </a:path>
            </a:pathLst>
          </a:custGeom>
          <a:solidFill>
            <a:srgbClr val="00ACDC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2081" name="object 73"/>
          <p:cNvSpPr>
            <a:spLocks/>
          </p:cNvSpPr>
          <p:nvPr/>
        </p:nvSpPr>
        <p:spPr bwMode="auto">
          <a:xfrm>
            <a:off x="344752" y="5259652"/>
            <a:ext cx="71438" cy="431800"/>
          </a:xfrm>
          <a:custGeom>
            <a:avLst/>
            <a:gdLst>
              <a:gd name="T0" fmla="*/ 0 w 72389"/>
              <a:gd name="T1" fmla="*/ 427011 h 432434"/>
              <a:gd name="T2" fmla="*/ 64779 w 72389"/>
              <a:gd name="T3" fmla="*/ 427011 h 432434"/>
              <a:gd name="T4" fmla="*/ 64779 w 72389"/>
              <a:gd name="T5" fmla="*/ 0 h 432434"/>
              <a:gd name="T6" fmla="*/ 0 w 72389"/>
              <a:gd name="T7" fmla="*/ 0 h 432434"/>
              <a:gd name="T8" fmla="*/ 0 w 72389"/>
              <a:gd name="T9" fmla="*/ 427011 h 43243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72389"/>
              <a:gd name="T16" fmla="*/ 0 h 432434"/>
              <a:gd name="T17" fmla="*/ 72389 w 72389"/>
              <a:gd name="T18" fmla="*/ 432434 h 43243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72389" h="432434">
                <a:moveTo>
                  <a:pt x="0" y="432054"/>
                </a:moveTo>
                <a:lnTo>
                  <a:pt x="72007" y="432054"/>
                </a:lnTo>
                <a:lnTo>
                  <a:pt x="72007" y="0"/>
                </a:lnTo>
                <a:lnTo>
                  <a:pt x="0" y="0"/>
                </a:lnTo>
                <a:lnTo>
                  <a:pt x="0" y="432054"/>
                </a:lnTo>
                <a:close/>
              </a:path>
            </a:pathLst>
          </a:cu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2082" name="object 74"/>
          <p:cNvSpPr txBox="1">
            <a:spLocks noChangeArrowheads="1"/>
          </p:cNvSpPr>
          <p:nvPr/>
        </p:nvSpPr>
        <p:spPr bwMode="auto">
          <a:xfrm>
            <a:off x="474663" y="3140075"/>
            <a:ext cx="568325" cy="43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marL="127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sz="1400" dirty="0" smtClean="0">
                <a:latin typeface="Calibri" pitchFamily="34" charset="0"/>
              </a:rPr>
              <a:t>808,5</a:t>
            </a:r>
            <a:endParaRPr lang="ru-RU" sz="1400" dirty="0">
              <a:latin typeface="Calibri" pitchFamily="34" charset="0"/>
            </a:endParaRPr>
          </a:p>
          <a:p>
            <a:pPr algn="ctr" eaLnBrk="1" hangingPunct="1">
              <a:spcBef>
                <a:spcPts val="600"/>
              </a:spcBef>
            </a:pPr>
            <a:r>
              <a:rPr lang="ru-RU" sz="800" dirty="0">
                <a:latin typeface="Calibri" pitchFamily="34" charset="0"/>
              </a:rPr>
              <a:t>тыс.рублей</a:t>
            </a:r>
          </a:p>
        </p:txBody>
      </p:sp>
      <p:sp>
        <p:nvSpPr>
          <p:cNvPr id="2083" name="object 75"/>
          <p:cNvSpPr txBox="1">
            <a:spLocks noChangeArrowheads="1"/>
          </p:cNvSpPr>
          <p:nvPr/>
        </p:nvSpPr>
        <p:spPr bwMode="auto">
          <a:xfrm>
            <a:off x="469900" y="3617913"/>
            <a:ext cx="55880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marL="127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sz="1400" dirty="0" smtClean="0">
                <a:latin typeface="Calibri" pitchFamily="34" charset="0"/>
              </a:rPr>
              <a:t>1 750,0</a:t>
            </a:r>
            <a:r>
              <a:rPr lang="ru-RU" sz="800" dirty="0" smtClean="0">
                <a:latin typeface="Calibri" pitchFamily="34" charset="0"/>
              </a:rPr>
              <a:t> </a:t>
            </a:r>
            <a:r>
              <a:rPr lang="ru-RU" sz="800" dirty="0" err="1">
                <a:latin typeface="Calibri" pitchFamily="34" charset="0"/>
              </a:rPr>
              <a:t>тыс.руб</a:t>
            </a:r>
            <a:r>
              <a:rPr lang="ru-RU" sz="800" dirty="0">
                <a:latin typeface="Calibri" pitchFamily="34" charset="0"/>
              </a:rPr>
              <a:t>.</a:t>
            </a:r>
            <a:endParaRPr lang="ru-RU" sz="1400" dirty="0">
              <a:latin typeface="Calibri" pitchFamily="34" charset="0"/>
            </a:endParaRPr>
          </a:p>
        </p:txBody>
      </p:sp>
      <p:sp>
        <p:nvSpPr>
          <p:cNvPr id="2084" name="object 76"/>
          <p:cNvSpPr txBox="1">
            <a:spLocks noChangeArrowheads="1"/>
          </p:cNvSpPr>
          <p:nvPr/>
        </p:nvSpPr>
        <p:spPr bwMode="auto">
          <a:xfrm>
            <a:off x="471488" y="4127500"/>
            <a:ext cx="558800" cy="415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marL="127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sz="1400" b="1" dirty="0" smtClean="0">
                <a:latin typeface="Calibri" pitchFamily="34" charset="0"/>
              </a:rPr>
              <a:t>190,0</a:t>
            </a:r>
            <a:endParaRPr lang="ru-RU" sz="1400" dirty="0">
              <a:latin typeface="Calibri" pitchFamily="34" charset="0"/>
            </a:endParaRPr>
          </a:p>
          <a:p>
            <a:pPr eaLnBrk="1" hangingPunct="1">
              <a:spcBef>
                <a:spcPts val="600"/>
              </a:spcBef>
            </a:pPr>
            <a:r>
              <a:rPr lang="ru-RU" sz="800" dirty="0" err="1">
                <a:latin typeface="Calibri" pitchFamily="34" charset="0"/>
              </a:rPr>
              <a:t>Тыс.рублей</a:t>
            </a:r>
            <a:endParaRPr lang="ru-RU" sz="800" dirty="0">
              <a:latin typeface="Calibri" pitchFamily="34" charset="0"/>
            </a:endParaRPr>
          </a:p>
        </p:txBody>
      </p:sp>
      <p:sp>
        <p:nvSpPr>
          <p:cNvPr id="2085" name="object 77"/>
          <p:cNvSpPr txBox="1">
            <a:spLocks noChangeArrowheads="1"/>
          </p:cNvSpPr>
          <p:nvPr/>
        </p:nvSpPr>
        <p:spPr bwMode="auto">
          <a:xfrm>
            <a:off x="477838" y="4637088"/>
            <a:ext cx="520699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marL="127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sz="1400" b="1" dirty="0" smtClean="0">
                <a:latin typeface="Calibri" pitchFamily="34" charset="0"/>
              </a:rPr>
              <a:t>3800,0</a:t>
            </a:r>
            <a:r>
              <a:rPr lang="ru-RU" sz="1100" dirty="0" smtClean="0">
                <a:latin typeface="Calibri" pitchFamily="34" charset="0"/>
              </a:rPr>
              <a:t>тыс.рублей</a:t>
            </a:r>
            <a:endParaRPr lang="ru-RU" sz="1100" dirty="0">
              <a:latin typeface="Calibri" pitchFamily="34" charset="0"/>
            </a:endParaRPr>
          </a:p>
        </p:txBody>
      </p:sp>
      <p:sp>
        <p:nvSpPr>
          <p:cNvPr id="2088" name="object 80"/>
          <p:cNvSpPr txBox="1">
            <a:spLocks noChangeArrowheads="1"/>
          </p:cNvSpPr>
          <p:nvPr/>
        </p:nvSpPr>
        <p:spPr bwMode="auto">
          <a:xfrm>
            <a:off x="469900" y="5284259"/>
            <a:ext cx="512763" cy="417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sz="1400" b="1" dirty="0" smtClean="0">
                <a:latin typeface="Calibri" pitchFamily="34" charset="0"/>
              </a:rPr>
              <a:t>12,9</a:t>
            </a:r>
            <a:endParaRPr lang="ru-RU" sz="1400" dirty="0">
              <a:latin typeface="Calibri" pitchFamily="34" charset="0"/>
            </a:endParaRPr>
          </a:p>
          <a:p>
            <a:pPr eaLnBrk="1" hangingPunct="1">
              <a:spcBef>
                <a:spcPts val="600"/>
              </a:spcBef>
            </a:pPr>
            <a:r>
              <a:rPr lang="ru-RU" sz="800" dirty="0" smtClean="0">
                <a:latin typeface="Calibri" pitchFamily="34" charset="0"/>
              </a:rPr>
              <a:t>тыс.рублей</a:t>
            </a:r>
            <a:endParaRPr lang="ru-RU" sz="800" dirty="0">
              <a:latin typeface="Calibri" pitchFamily="34" charset="0"/>
            </a:endParaRPr>
          </a:p>
        </p:txBody>
      </p:sp>
      <p:sp>
        <p:nvSpPr>
          <p:cNvPr id="2089" name="object 81"/>
          <p:cNvSpPr txBox="1">
            <a:spLocks noChangeArrowheads="1"/>
          </p:cNvSpPr>
          <p:nvPr/>
        </p:nvSpPr>
        <p:spPr bwMode="auto">
          <a:xfrm>
            <a:off x="1843088" y="1155700"/>
            <a:ext cx="1155700" cy="917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marL="127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dirty="0" smtClean="0">
                <a:latin typeface="Calibri" pitchFamily="34" charset="0"/>
              </a:rPr>
              <a:t>6 561,4</a:t>
            </a:r>
            <a:endParaRPr lang="ru-RU" dirty="0">
              <a:latin typeface="Calibri" pitchFamily="34" charset="0"/>
            </a:endParaRPr>
          </a:p>
          <a:p>
            <a:pPr eaLnBrk="1" hangingPunct="1">
              <a:spcBef>
                <a:spcPts val="50"/>
              </a:spcBef>
            </a:pPr>
            <a:r>
              <a:rPr lang="ru-RU" sz="1100" dirty="0">
                <a:latin typeface="Calibri" pitchFamily="34" charset="0"/>
              </a:rPr>
              <a:t>тыс.рублей</a:t>
            </a:r>
            <a:r>
              <a:rPr lang="ru-RU" sz="1200" dirty="0">
                <a:latin typeface="Calibri" pitchFamily="34" charset="0"/>
              </a:rPr>
              <a:t>- </a:t>
            </a:r>
          </a:p>
          <a:p>
            <a:pPr eaLnBrk="1" hangingPunct="1">
              <a:spcBef>
                <a:spcPts val="50"/>
              </a:spcBef>
            </a:pPr>
            <a:r>
              <a:rPr lang="ru-RU" sz="1600" b="1" dirty="0" smtClean="0">
                <a:latin typeface="Calibri" pitchFamily="34" charset="0"/>
              </a:rPr>
              <a:t>81,8% </a:t>
            </a:r>
            <a:r>
              <a:rPr lang="ru-RU" sz="1200" dirty="0">
                <a:latin typeface="Calibri" pitchFamily="34" charset="0"/>
              </a:rPr>
              <a:t>в общем  объеме доходов</a:t>
            </a:r>
          </a:p>
        </p:txBody>
      </p:sp>
      <p:sp>
        <p:nvSpPr>
          <p:cNvPr id="2090" name="object 82"/>
          <p:cNvSpPr txBox="1">
            <a:spLocks noChangeArrowheads="1"/>
          </p:cNvSpPr>
          <p:nvPr/>
        </p:nvSpPr>
        <p:spPr bwMode="auto">
          <a:xfrm>
            <a:off x="4768850" y="1155700"/>
            <a:ext cx="1157288" cy="917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marL="127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b="1" dirty="0" smtClean="0">
                <a:latin typeface="Calibri" pitchFamily="34" charset="0"/>
              </a:rPr>
              <a:t>6 678,3</a:t>
            </a:r>
            <a:endParaRPr lang="ru-RU" dirty="0">
              <a:latin typeface="Calibri" pitchFamily="34" charset="0"/>
            </a:endParaRPr>
          </a:p>
          <a:p>
            <a:pPr eaLnBrk="1" hangingPunct="1">
              <a:spcBef>
                <a:spcPts val="50"/>
              </a:spcBef>
            </a:pPr>
            <a:r>
              <a:rPr lang="ru-RU" sz="1100" dirty="0">
                <a:latin typeface="Calibri" pitchFamily="34" charset="0"/>
              </a:rPr>
              <a:t>тыс.рублей</a:t>
            </a:r>
            <a:r>
              <a:rPr lang="ru-RU" sz="1200" dirty="0">
                <a:latin typeface="Calibri" pitchFamily="34" charset="0"/>
              </a:rPr>
              <a:t>- </a:t>
            </a:r>
          </a:p>
          <a:p>
            <a:pPr eaLnBrk="1" hangingPunct="1">
              <a:spcBef>
                <a:spcPts val="50"/>
              </a:spcBef>
            </a:pPr>
            <a:r>
              <a:rPr lang="ru-RU" sz="1600" b="1" dirty="0" smtClean="0">
                <a:latin typeface="Calibri" pitchFamily="34" charset="0"/>
              </a:rPr>
              <a:t>88,7% </a:t>
            </a:r>
            <a:r>
              <a:rPr lang="ru-RU" sz="1200" dirty="0">
                <a:latin typeface="Calibri" pitchFamily="34" charset="0"/>
              </a:rPr>
              <a:t>в общем  объеме доходов</a:t>
            </a:r>
          </a:p>
        </p:txBody>
      </p:sp>
      <p:sp>
        <p:nvSpPr>
          <p:cNvPr id="2091" name="object 83"/>
          <p:cNvSpPr txBox="1">
            <a:spLocks noChangeArrowheads="1"/>
          </p:cNvSpPr>
          <p:nvPr/>
        </p:nvSpPr>
        <p:spPr bwMode="auto">
          <a:xfrm>
            <a:off x="7677150" y="1174750"/>
            <a:ext cx="1157288" cy="917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marL="127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b="1" dirty="0" smtClean="0">
                <a:latin typeface="Calibri" pitchFamily="34" charset="0"/>
              </a:rPr>
              <a:t>6 910,0</a:t>
            </a:r>
            <a:endParaRPr lang="ru-RU" dirty="0">
              <a:latin typeface="Calibri" pitchFamily="34" charset="0"/>
            </a:endParaRPr>
          </a:p>
          <a:p>
            <a:pPr eaLnBrk="1" hangingPunct="1">
              <a:spcBef>
                <a:spcPts val="50"/>
              </a:spcBef>
            </a:pPr>
            <a:r>
              <a:rPr lang="ru-RU" sz="1100" dirty="0">
                <a:latin typeface="Calibri" pitchFamily="34" charset="0"/>
              </a:rPr>
              <a:t>тыс.рублей</a:t>
            </a:r>
            <a:r>
              <a:rPr lang="ru-RU" sz="1200" dirty="0">
                <a:latin typeface="Calibri" pitchFamily="34" charset="0"/>
              </a:rPr>
              <a:t>- </a:t>
            </a:r>
          </a:p>
          <a:p>
            <a:pPr eaLnBrk="1" hangingPunct="1">
              <a:spcBef>
                <a:spcPts val="50"/>
              </a:spcBef>
            </a:pPr>
            <a:r>
              <a:rPr lang="ru-RU" sz="1600" b="1" dirty="0" smtClean="0">
                <a:latin typeface="Calibri" pitchFamily="34" charset="0"/>
              </a:rPr>
              <a:t>87,3% </a:t>
            </a:r>
            <a:r>
              <a:rPr lang="ru-RU" sz="1200" dirty="0">
                <a:latin typeface="Calibri" pitchFamily="34" charset="0"/>
              </a:rPr>
              <a:t>в общем  объеме доходов</a:t>
            </a:r>
          </a:p>
        </p:txBody>
      </p:sp>
      <p:sp>
        <p:nvSpPr>
          <p:cNvPr id="2092" name="object 84"/>
          <p:cNvSpPr>
            <a:spLocks/>
          </p:cNvSpPr>
          <p:nvPr/>
        </p:nvSpPr>
        <p:spPr bwMode="auto">
          <a:xfrm>
            <a:off x="3391809" y="3141663"/>
            <a:ext cx="2519362" cy="431800"/>
          </a:xfrm>
          <a:custGeom>
            <a:avLst/>
            <a:gdLst>
              <a:gd name="T0" fmla="*/ 0 w 2520315"/>
              <a:gd name="T1" fmla="*/ 427002 h 432435"/>
              <a:gd name="T2" fmla="*/ 2512703 w 2520315"/>
              <a:gd name="T3" fmla="*/ 427002 h 432435"/>
              <a:gd name="T4" fmla="*/ 2512703 w 2520315"/>
              <a:gd name="T5" fmla="*/ 0 h 432435"/>
              <a:gd name="T6" fmla="*/ 0 w 2520315"/>
              <a:gd name="T7" fmla="*/ 0 h 432435"/>
              <a:gd name="T8" fmla="*/ 0 w 2520315"/>
              <a:gd name="T9" fmla="*/ 427002 h 4324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520315"/>
              <a:gd name="T16" fmla="*/ 0 h 432435"/>
              <a:gd name="T17" fmla="*/ 2520315 w 2520315"/>
              <a:gd name="T18" fmla="*/ 432435 h 4324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520315" h="432435">
                <a:moveTo>
                  <a:pt x="0" y="432053"/>
                </a:moveTo>
                <a:lnTo>
                  <a:pt x="2520316" y="432053"/>
                </a:lnTo>
                <a:lnTo>
                  <a:pt x="2520316" y="0"/>
                </a:lnTo>
                <a:lnTo>
                  <a:pt x="0" y="0"/>
                </a:lnTo>
                <a:lnTo>
                  <a:pt x="0" y="432053"/>
                </a:lnTo>
                <a:close/>
              </a:path>
            </a:pathLst>
          </a:custGeom>
          <a:solidFill>
            <a:srgbClr val="E4F6D7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2093" name="object 86"/>
          <p:cNvSpPr>
            <a:spLocks/>
          </p:cNvSpPr>
          <p:nvPr/>
        </p:nvSpPr>
        <p:spPr bwMode="auto">
          <a:xfrm>
            <a:off x="3348038" y="3644900"/>
            <a:ext cx="2519362" cy="431800"/>
          </a:xfrm>
          <a:custGeom>
            <a:avLst/>
            <a:gdLst>
              <a:gd name="T0" fmla="*/ 0 w 2520315"/>
              <a:gd name="T1" fmla="*/ 427003 h 432435"/>
              <a:gd name="T2" fmla="*/ 2512703 w 2520315"/>
              <a:gd name="T3" fmla="*/ 427003 h 432435"/>
              <a:gd name="T4" fmla="*/ 2512703 w 2520315"/>
              <a:gd name="T5" fmla="*/ 0 h 432435"/>
              <a:gd name="T6" fmla="*/ 0 w 2520315"/>
              <a:gd name="T7" fmla="*/ 0 h 432435"/>
              <a:gd name="T8" fmla="*/ 0 w 2520315"/>
              <a:gd name="T9" fmla="*/ 427003 h 4324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520315"/>
              <a:gd name="T16" fmla="*/ 0 h 432435"/>
              <a:gd name="T17" fmla="*/ 2520315 w 2520315"/>
              <a:gd name="T18" fmla="*/ 432435 h 4324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520315" h="432435">
                <a:moveTo>
                  <a:pt x="0" y="432054"/>
                </a:moveTo>
                <a:lnTo>
                  <a:pt x="2520316" y="432054"/>
                </a:lnTo>
                <a:lnTo>
                  <a:pt x="2520316" y="0"/>
                </a:lnTo>
                <a:lnTo>
                  <a:pt x="0" y="0"/>
                </a:lnTo>
                <a:lnTo>
                  <a:pt x="0" y="432054"/>
                </a:lnTo>
                <a:close/>
              </a:path>
            </a:pathLst>
          </a:custGeom>
          <a:solidFill>
            <a:srgbClr val="FAD0E3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2094" name="object 88"/>
          <p:cNvSpPr>
            <a:spLocks/>
          </p:cNvSpPr>
          <p:nvPr/>
        </p:nvSpPr>
        <p:spPr bwMode="auto">
          <a:xfrm>
            <a:off x="3348038" y="4149725"/>
            <a:ext cx="2519362" cy="431800"/>
          </a:xfrm>
          <a:custGeom>
            <a:avLst/>
            <a:gdLst>
              <a:gd name="T0" fmla="*/ 0 w 2520315"/>
              <a:gd name="T1" fmla="*/ 427003 h 432435"/>
              <a:gd name="T2" fmla="*/ 2512703 w 2520315"/>
              <a:gd name="T3" fmla="*/ 427003 h 432435"/>
              <a:gd name="T4" fmla="*/ 2512703 w 2520315"/>
              <a:gd name="T5" fmla="*/ 0 h 432435"/>
              <a:gd name="T6" fmla="*/ 0 w 2520315"/>
              <a:gd name="T7" fmla="*/ 0 h 432435"/>
              <a:gd name="T8" fmla="*/ 0 w 2520315"/>
              <a:gd name="T9" fmla="*/ 427003 h 4324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520315"/>
              <a:gd name="T16" fmla="*/ 0 h 432435"/>
              <a:gd name="T17" fmla="*/ 2520315 w 2520315"/>
              <a:gd name="T18" fmla="*/ 432435 h 4324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520315" h="432435">
                <a:moveTo>
                  <a:pt x="0" y="432054"/>
                </a:moveTo>
                <a:lnTo>
                  <a:pt x="2520316" y="432054"/>
                </a:lnTo>
                <a:lnTo>
                  <a:pt x="2520316" y="0"/>
                </a:lnTo>
                <a:lnTo>
                  <a:pt x="0" y="0"/>
                </a:lnTo>
                <a:lnTo>
                  <a:pt x="0" y="432054"/>
                </a:lnTo>
                <a:close/>
              </a:path>
            </a:pathLst>
          </a:custGeom>
          <a:solidFill>
            <a:srgbClr val="FFF0CE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2095" name="object 90"/>
          <p:cNvSpPr>
            <a:spLocks/>
          </p:cNvSpPr>
          <p:nvPr/>
        </p:nvSpPr>
        <p:spPr bwMode="auto">
          <a:xfrm>
            <a:off x="3348038" y="4652963"/>
            <a:ext cx="2519362" cy="433387"/>
          </a:xfrm>
          <a:custGeom>
            <a:avLst/>
            <a:gdLst>
              <a:gd name="T0" fmla="*/ 0 w 2520315"/>
              <a:gd name="T1" fmla="*/ 439722 h 432435"/>
              <a:gd name="T2" fmla="*/ 2512703 w 2520315"/>
              <a:gd name="T3" fmla="*/ 439722 h 432435"/>
              <a:gd name="T4" fmla="*/ 2512703 w 2520315"/>
              <a:gd name="T5" fmla="*/ 0 h 432435"/>
              <a:gd name="T6" fmla="*/ 0 w 2520315"/>
              <a:gd name="T7" fmla="*/ 0 h 432435"/>
              <a:gd name="T8" fmla="*/ 0 w 2520315"/>
              <a:gd name="T9" fmla="*/ 439722 h 4324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520315"/>
              <a:gd name="T16" fmla="*/ 0 h 432435"/>
              <a:gd name="T17" fmla="*/ 2520315 w 2520315"/>
              <a:gd name="T18" fmla="*/ 432435 h 4324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520315" h="432435">
                <a:moveTo>
                  <a:pt x="0" y="432054"/>
                </a:moveTo>
                <a:lnTo>
                  <a:pt x="2520316" y="432054"/>
                </a:lnTo>
                <a:lnTo>
                  <a:pt x="2520316" y="0"/>
                </a:lnTo>
                <a:lnTo>
                  <a:pt x="0" y="0"/>
                </a:lnTo>
                <a:lnTo>
                  <a:pt x="0" y="432054"/>
                </a:lnTo>
                <a:close/>
              </a:path>
            </a:pathLst>
          </a:custGeom>
          <a:solidFill>
            <a:srgbClr val="8AE6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2098" name="object 96"/>
          <p:cNvSpPr>
            <a:spLocks/>
          </p:cNvSpPr>
          <p:nvPr/>
        </p:nvSpPr>
        <p:spPr bwMode="auto">
          <a:xfrm>
            <a:off x="3316288" y="5259652"/>
            <a:ext cx="2519362" cy="431800"/>
          </a:xfrm>
          <a:custGeom>
            <a:avLst/>
            <a:gdLst>
              <a:gd name="T0" fmla="*/ 0 w 2520315"/>
              <a:gd name="T1" fmla="*/ 427011 h 432434"/>
              <a:gd name="T2" fmla="*/ 2512703 w 2520315"/>
              <a:gd name="T3" fmla="*/ 427011 h 432434"/>
              <a:gd name="T4" fmla="*/ 2512703 w 2520315"/>
              <a:gd name="T5" fmla="*/ 0 h 432434"/>
              <a:gd name="T6" fmla="*/ 0 w 2520315"/>
              <a:gd name="T7" fmla="*/ 0 h 432434"/>
              <a:gd name="T8" fmla="*/ 0 w 2520315"/>
              <a:gd name="T9" fmla="*/ 427011 h 43243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520315"/>
              <a:gd name="T16" fmla="*/ 0 h 432434"/>
              <a:gd name="T17" fmla="*/ 2520315 w 2520315"/>
              <a:gd name="T18" fmla="*/ 432434 h 43243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520315" h="432434">
                <a:moveTo>
                  <a:pt x="0" y="432054"/>
                </a:moveTo>
                <a:lnTo>
                  <a:pt x="2520316" y="432054"/>
                </a:lnTo>
                <a:lnTo>
                  <a:pt x="2520316" y="0"/>
                </a:lnTo>
                <a:lnTo>
                  <a:pt x="0" y="0"/>
                </a:lnTo>
                <a:lnTo>
                  <a:pt x="0" y="432054"/>
                </a:lnTo>
                <a:close/>
              </a:path>
            </a:pathLst>
          </a:custGeom>
          <a:solidFill>
            <a:srgbClr val="FEFED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2099" name="object 98"/>
          <p:cNvSpPr>
            <a:spLocks/>
          </p:cNvSpPr>
          <p:nvPr/>
        </p:nvSpPr>
        <p:spPr bwMode="auto">
          <a:xfrm>
            <a:off x="3276600" y="3141663"/>
            <a:ext cx="71438" cy="431800"/>
          </a:xfrm>
          <a:custGeom>
            <a:avLst/>
            <a:gdLst>
              <a:gd name="T0" fmla="*/ 0 w 72389"/>
              <a:gd name="T1" fmla="*/ 427002 h 432435"/>
              <a:gd name="T2" fmla="*/ 64779 w 72389"/>
              <a:gd name="T3" fmla="*/ 427002 h 432435"/>
              <a:gd name="T4" fmla="*/ 64779 w 72389"/>
              <a:gd name="T5" fmla="*/ 0 h 432435"/>
              <a:gd name="T6" fmla="*/ 0 w 72389"/>
              <a:gd name="T7" fmla="*/ 0 h 432435"/>
              <a:gd name="T8" fmla="*/ 0 w 72389"/>
              <a:gd name="T9" fmla="*/ 427002 h 4324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72389"/>
              <a:gd name="T16" fmla="*/ 0 h 432435"/>
              <a:gd name="T17" fmla="*/ 72389 w 72389"/>
              <a:gd name="T18" fmla="*/ 432435 h 4324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72389" h="432435">
                <a:moveTo>
                  <a:pt x="0" y="432053"/>
                </a:moveTo>
                <a:lnTo>
                  <a:pt x="72007" y="432053"/>
                </a:lnTo>
                <a:lnTo>
                  <a:pt x="72007" y="0"/>
                </a:lnTo>
                <a:lnTo>
                  <a:pt x="0" y="0"/>
                </a:lnTo>
                <a:lnTo>
                  <a:pt x="0" y="432053"/>
                </a:lnTo>
                <a:close/>
              </a:path>
            </a:pathLst>
          </a:custGeom>
          <a:solidFill>
            <a:srgbClr val="7ED13A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2100" name="object 99"/>
          <p:cNvSpPr>
            <a:spLocks/>
          </p:cNvSpPr>
          <p:nvPr/>
        </p:nvSpPr>
        <p:spPr bwMode="auto">
          <a:xfrm>
            <a:off x="3276600" y="3644900"/>
            <a:ext cx="71438" cy="431800"/>
          </a:xfrm>
          <a:custGeom>
            <a:avLst/>
            <a:gdLst>
              <a:gd name="T0" fmla="*/ 0 w 72389"/>
              <a:gd name="T1" fmla="*/ 427003 h 432435"/>
              <a:gd name="T2" fmla="*/ 64779 w 72389"/>
              <a:gd name="T3" fmla="*/ 427003 h 432435"/>
              <a:gd name="T4" fmla="*/ 64779 w 72389"/>
              <a:gd name="T5" fmla="*/ 0 h 432435"/>
              <a:gd name="T6" fmla="*/ 0 w 72389"/>
              <a:gd name="T7" fmla="*/ 0 h 432435"/>
              <a:gd name="T8" fmla="*/ 0 w 72389"/>
              <a:gd name="T9" fmla="*/ 427003 h 4324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72389"/>
              <a:gd name="T16" fmla="*/ 0 h 432435"/>
              <a:gd name="T17" fmla="*/ 72389 w 72389"/>
              <a:gd name="T18" fmla="*/ 432435 h 4324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72389" h="432435">
                <a:moveTo>
                  <a:pt x="0" y="432054"/>
                </a:moveTo>
                <a:lnTo>
                  <a:pt x="72007" y="432054"/>
                </a:lnTo>
                <a:lnTo>
                  <a:pt x="72007" y="0"/>
                </a:lnTo>
                <a:lnTo>
                  <a:pt x="0" y="0"/>
                </a:lnTo>
                <a:lnTo>
                  <a:pt x="0" y="432054"/>
                </a:lnTo>
                <a:close/>
              </a:path>
            </a:pathLst>
          </a:custGeom>
          <a:solidFill>
            <a:srgbClr val="EA1579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2101" name="object 100"/>
          <p:cNvSpPr>
            <a:spLocks/>
          </p:cNvSpPr>
          <p:nvPr/>
        </p:nvSpPr>
        <p:spPr bwMode="auto">
          <a:xfrm>
            <a:off x="3276600" y="4149725"/>
            <a:ext cx="71438" cy="431800"/>
          </a:xfrm>
          <a:custGeom>
            <a:avLst/>
            <a:gdLst>
              <a:gd name="T0" fmla="*/ 0 w 72389"/>
              <a:gd name="T1" fmla="*/ 427003 h 432435"/>
              <a:gd name="T2" fmla="*/ 64779 w 72389"/>
              <a:gd name="T3" fmla="*/ 427003 h 432435"/>
              <a:gd name="T4" fmla="*/ 64779 w 72389"/>
              <a:gd name="T5" fmla="*/ 0 h 432435"/>
              <a:gd name="T6" fmla="*/ 0 w 72389"/>
              <a:gd name="T7" fmla="*/ 0 h 432435"/>
              <a:gd name="T8" fmla="*/ 0 w 72389"/>
              <a:gd name="T9" fmla="*/ 427003 h 4324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72389"/>
              <a:gd name="T16" fmla="*/ 0 h 432435"/>
              <a:gd name="T17" fmla="*/ 72389 w 72389"/>
              <a:gd name="T18" fmla="*/ 432435 h 4324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72389" h="432435">
                <a:moveTo>
                  <a:pt x="0" y="432054"/>
                </a:moveTo>
                <a:lnTo>
                  <a:pt x="72007" y="432054"/>
                </a:lnTo>
                <a:lnTo>
                  <a:pt x="72007" y="0"/>
                </a:lnTo>
                <a:lnTo>
                  <a:pt x="0" y="0"/>
                </a:lnTo>
                <a:lnTo>
                  <a:pt x="0" y="432054"/>
                </a:lnTo>
                <a:close/>
              </a:path>
            </a:pathLst>
          </a:custGeom>
          <a:solidFill>
            <a:srgbClr val="FDB809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2102" name="object 101"/>
          <p:cNvSpPr>
            <a:spLocks/>
          </p:cNvSpPr>
          <p:nvPr/>
        </p:nvSpPr>
        <p:spPr bwMode="auto">
          <a:xfrm>
            <a:off x="3276600" y="4652963"/>
            <a:ext cx="71438" cy="433387"/>
          </a:xfrm>
          <a:custGeom>
            <a:avLst/>
            <a:gdLst>
              <a:gd name="T0" fmla="*/ 0 w 72389"/>
              <a:gd name="T1" fmla="*/ 439722 h 432435"/>
              <a:gd name="T2" fmla="*/ 64779 w 72389"/>
              <a:gd name="T3" fmla="*/ 439722 h 432435"/>
              <a:gd name="T4" fmla="*/ 64779 w 72389"/>
              <a:gd name="T5" fmla="*/ 0 h 432435"/>
              <a:gd name="T6" fmla="*/ 0 w 72389"/>
              <a:gd name="T7" fmla="*/ 0 h 432435"/>
              <a:gd name="T8" fmla="*/ 0 w 72389"/>
              <a:gd name="T9" fmla="*/ 439722 h 4324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72389"/>
              <a:gd name="T16" fmla="*/ 0 h 432435"/>
              <a:gd name="T17" fmla="*/ 72389 w 72389"/>
              <a:gd name="T18" fmla="*/ 432435 h 4324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72389" h="432435">
                <a:moveTo>
                  <a:pt x="0" y="432054"/>
                </a:moveTo>
                <a:lnTo>
                  <a:pt x="72007" y="432054"/>
                </a:lnTo>
                <a:lnTo>
                  <a:pt x="72007" y="0"/>
                </a:lnTo>
                <a:lnTo>
                  <a:pt x="0" y="0"/>
                </a:lnTo>
                <a:lnTo>
                  <a:pt x="0" y="432054"/>
                </a:lnTo>
                <a:close/>
              </a:path>
            </a:pathLst>
          </a:custGeom>
          <a:solidFill>
            <a:srgbClr val="00ACDC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2105" name="object 104"/>
          <p:cNvSpPr>
            <a:spLocks/>
          </p:cNvSpPr>
          <p:nvPr/>
        </p:nvSpPr>
        <p:spPr bwMode="auto">
          <a:xfrm>
            <a:off x="3240881" y="5259652"/>
            <a:ext cx="71438" cy="431800"/>
          </a:xfrm>
          <a:custGeom>
            <a:avLst/>
            <a:gdLst>
              <a:gd name="T0" fmla="*/ 0 w 72389"/>
              <a:gd name="T1" fmla="*/ 427011 h 432434"/>
              <a:gd name="T2" fmla="*/ 64779 w 72389"/>
              <a:gd name="T3" fmla="*/ 427011 h 432434"/>
              <a:gd name="T4" fmla="*/ 64779 w 72389"/>
              <a:gd name="T5" fmla="*/ 0 h 432434"/>
              <a:gd name="T6" fmla="*/ 0 w 72389"/>
              <a:gd name="T7" fmla="*/ 0 h 432434"/>
              <a:gd name="T8" fmla="*/ 0 w 72389"/>
              <a:gd name="T9" fmla="*/ 427011 h 43243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72389"/>
              <a:gd name="T16" fmla="*/ 0 h 432434"/>
              <a:gd name="T17" fmla="*/ 72389 w 72389"/>
              <a:gd name="T18" fmla="*/ 432434 h 43243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72389" h="432434">
                <a:moveTo>
                  <a:pt x="0" y="432054"/>
                </a:moveTo>
                <a:lnTo>
                  <a:pt x="72007" y="432054"/>
                </a:lnTo>
                <a:lnTo>
                  <a:pt x="72007" y="0"/>
                </a:lnTo>
                <a:lnTo>
                  <a:pt x="0" y="0"/>
                </a:lnTo>
                <a:lnTo>
                  <a:pt x="0" y="432054"/>
                </a:lnTo>
                <a:close/>
              </a:path>
            </a:pathLst>
          </a:cu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2106" name="object 105"/>
          <p:cNvSpPr txBox="1">
            <a:spLocks noChangeArrowheads="1"/>
          </p:cNvSpPr>
          <p:nvPr/>
        </p:nvSpPr>
        <p:spPr bwMode="auto">
          <a:xfrm>
            <a:off x="3427413" y="3140075"/>
            <a:ext cx="650875" cy="43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marL="127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sz="1400" b="1" dirty="0" smtClean="0">
                <a:latin typeface="Calibri" pitchFamily="34" charset="0"/>
              </a:rPr>
              <a:t>850,0</a:t>
            </a:r>
            <a:endParaRPr lang="ru-RU" sz="1400" dirty="0">
              <a:latin typeface="Calibri" pitchFamily="34" charset="0"/>
            </a:endParaRPr>
          </a:p>
          <a:p>
            <a:pPr eaLnBrk="1" hangingPunct="1">
              <a:spcBef>
                <a:spcPts val="600"/>
              </a:spcBef>
            </a:pPr>
            <a:r>
              <a:rPr lang="ru-RU" sz="800" dirty="0" err="1" smtClean="0">
                <a:latin typeface="Calibri" pitchFamily="34" charset="0"/>
              </a:rPr>
              <a:t>Тыс.рублей</a:t>
            </a:r>
            <a:endParaRPr lang="ru-RU" sz="800" dirty="0">
              <a:latin typeface="Calibri" pitchFamily="34" charset="0"/>
            </a:endParaRPr>
          </a:p>
        </p:txBody>
      </p:sp>
      <p:sp>
        <p:nvSpPr>
          <p:cNvPr id="2107" name="object 106"/>
          <p:cNvSpPr txBox="1">
            <a:spLocks noChangeArrowheads="1"/>
          </p:cNvSpPr>
          <p:nvPr/>
        </p:nvSpPr>
        <p:spPr bwMode="auto">
          <a:xfrm>
            <a:off x="3422650" y="3617913"/>
            <a:ext cx="558800" cy="430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marL="127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sz="1400" dirty="0" smtClean="0">
                <a:latin typeface="Calibri" pitchFamily="34" charset="0"/>
              </a:rPr>
              <a:t>1810,0</a:t>
            </a:r>
            <a:endParaRPr lang="ru-RU" sz="1400" dirty="0">
              <a:latin typeface="Calibri" pitchFamily="34" charset="0"/>
            </a:endParaRPr>
          </a:p>
          <a:p>
            <a:pPr eaLnBrk="1" hangingPunct="1">
              <a:spcBef>
                <a:spcPts val="600"/>
              </a:spcBef>
            </a:pPr>
            <a:r>
              <a:rPr lang="ru-RU" sz="800" dirty="0" smtClean="0">
                <a:latin typeface="Calibri" pitchFamily="34" charset="0"/>
              </a:rPr>
              <a:t>тыс.рублей</a:t>
            </a:r>
            <a:endParaRPr lang="ru-RU" sz="800" dirty="0">
              <a:latin typeface="Calibri" pitchFamily="34" charset="0"/>
            </a:endParaRPr>
          </a:p>
        </p:txBody>
      </p:sp>
      <p:sp>
        <p:nvSpPr>
          <p:cNvPr id="2108" name="object 107"/>
          <p:cNvSpPr txBox="1">
            <a:spLocks noChangeArrowheads="1"/>
          </p:cNvSpPr>
          <p:nvPr/>
        </p:nvSpPr>
        <p:spPr bwMode="auto">
          <a:xfrm>
            <a:off x="3424238" y="4127500"/>
            <a:ext cx="558800" cy="43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marL="127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sz="1400" dirty="0" smtClean="0">
                <a:latin typeface="Calibri" pitchFamily="34" charset="0"/>
              </a:rPr>
              <a:t>204,9</a:t>
            </a:r>
            <a:endParaRPr lang="ru-RU" sz="1400" dirty="0">
              <a:latin typeface="Calibri" pitchFamily="34" charset="0"/>
            </a:endParaRPr>
          </a:p>
          <a:p>
            <a:pPr eaLnBrk="1" hangingPunct="1">
              <a:spcBef>
                <a:spcPts val="600"/>
              </a:spcBef>
            </a:pPr>
            <a:r>
              <a:rPr lang="ru-RU" sz="800" dirty="0" err="1" smtClean="0">
                <a:latin typeface="Calibri" pitchFamily="34" charset="0"/>
              </a:rPr>
              <a:t>тысрублей</a:t>
            </a:r>
            <a:endParaRPr lang="ru-RU" sz="800" dirty="0">
              <a:latin typeface="Calibri" pitchFamily="34" charset="0"/>
            </a:endParaRPr>
          </a:p>
        </p:txBody>
      </p:sp>
      <p:sp>
        <p:nvSpPr>
          <p:cNvPr id="2109" name="object 108"/>
          <p:cNvSpPr txBox="1">
            <a:spLocks noChangeArrowheads="1"/>
          </p:cNvSpPr>
          <p:nvPr/>
        </p:nvSpPr>
        <p:spPr bwMode="auto">
          <a:xfrm>
            <a:off x="3430588" y="4637088"/>
            <a:ext cx="558800" cy="430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marL="127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sz="1400" b="1" dirty="0" smtClean="0">
                <a:latin typeface="Calibri" pitchFamily="34" charset="0"/>
              </a:rPr>
              <a:t>3800,0</a:t>
            </a:r>
            <a:endParaRPr lang="ru-RU" sz="1400" dirty="0">
              <a:latin typeface="Calibri" pitchFamily="34" charset="0"/>
            </a:endParaRPr>
          </a:p>
          <a:p>
            <a:pPr eaLnBrk="1" hangingPunct="1">
              <a:spcBef>
                <a:spcPts val="600"/>
              </a:spcBef>
            </a:pPr>
            <a:r>
              <a:rPr lang="ru-RU" sz="800" dirty="0" smtClean="0">
                <a:latin typeface="Calibri" pitchFamily="34" charset="0"/>
              </a:rPr>
              <a:t>тыс.рублей</a:t>
            </a:r>
            <a:endParaRPr lang="ru-RU" sz="800" dirty="0">
              <a:latin typeface="Calibri" pitchFamily="34" charset="0"/>
            </a:endParaRPr>
          </a:p>
        </p:txBody>
      </p:sp>
      <p:sp>
        <p:nvSpPr>
          <p:cNvPr id="2112" name="object 111"/>
          <p:cNvSpPr txBox="1">
            <a:spLocks noChangeArrowheads="1"/>
          </p:cNvSpPr>
          <p:nvPr/>
        </p:nvSpPr>
        <p:spPr bwMode="auto">
          <a:xfrm>
            <a:off x="3422650" y="5242984"/>
            <a:ext cx="512763" cy="417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sz="1400" b="1" dirty="0" smtClean="0">
                <a:latin typeface="Calibri" pitchFamily="34" charset="0"/>
              </a:rPr>
              <a:t>13,4</a:t>
            </a:r>
            <a:endParaRPr lang="ru-RU" sz="1400" dirty="0">
              <a:latin typeface="Calibri" pitchFamily="34" charset="0"/>
            </a:endParaRPr>
          </a:p>
          <a:p>
            <a:pPr eaLnBrk="1" hangingPunct="1">
              <a:spcBef>
                <a:spcPts val="600"/>
              </a:spcBef>
            </a:pPr>
            <a:r>
              <a:rPr lang="ru-RU" sz="800" dirty="0" err="1" smtClean="0">
                <a:latin typeface="Calibri" pitchFamily="34" charset="0"/>
              </a:rPr>
              <a:t>Тыс.рублей</a:t>
            </a:r>
            <a:endParaRPr lang="ru-RU" sz="800" dirty="0">
              <a:latin typeface="Calibri" pitchFamily="34" charset="0"/>
            </a:endParaRPr>
          </a:p>
        </p:txBody>
      </p:sp>
      <p:sp>
        <p:nvSpPr>
          <p:cNvPr id="2113" name="object 112"/>
          <p:cNvSpPr>
            <a:spLocks/>
          </p:cNvSpPr>
          <p:nvPr/>
        </p:nvSpPr>
        <p:spPr bwMode="auto">
          <a:xfrm>
            <a:off x="6227763" y="3141663"/>
            <a:ext cx="2520950" cy="431800"/>
          </a:xfrm>
          <a:custGeom>
            <a:avLst/>
            <a:gdLst>
              <a:gd name="T0" fmla="*/ 0 w 2520315"/>
              <a:gd name="T1" fmla="*/ 427002 h 432435"/>
              <a:gd name="T2" fmla="*/ 2525401 w 2520315"/>
              <a:gd name="T3" fmla="*/ 427002 h 432435"/>
              <a:gd name="T4" fmla="*/ 2525401 w 2520315"/>
              <a:gd name="T5" fmla="*/ 0 h 432435"/>
              <a:gd name="T6" fmla="*/ 0 w 2520315"/>
              <a:gd name="T7" fmla="*/ 0 h 432435"/>
              <a:gd name="T8" fmla="*/ 0 w 2520315"/>
              <a:gd name="T9" fmla="*/ 427002 h 4324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520315"/>
              <a:gd name="T16" fmla="*/ 0 h 432435"/>
              <a:gd name="T17" fmla="*/ 2520315 w 2520315"/>
              <a:gd name="T18" fmla="*/ 432435 h 4324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520315" h="432435">
                <a:moveTo>
                  <a:pt x="0" y="432053"/>
                </a:moveTo>
                <a:lnTo>
                  <a:pt x="2520316" y="432053"/>
                </a:lnTo>
                <a:lnTo>
                  <a:pt x="2520316" y="0"/>
                </a:lnTo>
                <a:lnTo>
                  <a:pt x="0" y="0"/>
                </a:lnTo>
                <a:lnTo>
                  <a:pt x="0" y="432053"/>
                </a:lnTo>
                <a:close/>
              </a:path>
            </a:pathLst>
          </a:custGeom>
          <a:solidFill>
            <a:srgbClr val="E4F6D7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2114" name="object 114"/>
          <p:cNvSpPr>
            <a:spLocks/>
          </p:cNvSpPr>
          <p:nvPr/>
        </p:nvSpPr>
        <p:spPr bwMode="auto">
          <a:xfrm>
            <a:off x="6227763" y="3644900"/>
            <a:ext cx="2520950" cy="431800"/>
          </a:xfrm>
          <a:custGeom>
            <a:avLst/>
            <a:gdLst>
              <a:gd name="T0" fmla="*/ 0 w 2520315"/>
              <a:gd name="T1" fmla="*/ 427003 h 432435"/>
              <a:gd name="T2" fmla="*/ 2525401 w 2520315"/>
              <a:gd name="T3" fmla="*/ 427003 h 432435"/>
              <a:gd name="T4" fmla="*/ 2525401 w 2520315"/>
              <a:gd name="T5" fmla="*/ 0 h 432435"/>
              <a:gd name="T6" fmla="*/ 0 w 2520315"/>
              <a:gd name="T7" fmla="*/ 0 h 432435"/>
              <a:gd name="T8" fmla="*/ 0 w 2520315"/>
              <a:gd name="T9" fmla="*/ 427003 h 4324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520315"/>
              <a:gd name="T16" fmla="*/ 0 h 432435"/>
              <a:gd name="T17" fmla="*/ 2520315 w 2520315"/>
              <a:gd name="T18" fmla="*/ 432435 h 4324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520315" h="432435">
                <a:moveTo>
                  <a:pt x="0" y="432054"/>
                </a:moveTo>
                <a:lnTo>
                  <a:pt x="2520316" y="432054"/>
                </a:lnTo>
                <a:lnTo>
                  <a:pt x="2520316" y="0"/>
                </a:lnTo>
                <a:lnTo>
                  <a:pt x="0" y="0"/>
                </a:lnTo>
                <a:lnTo>
                  <a:pt x="0" y="432054"/>
                </a:lnTo>
                <a:close/>
              </a:path>
            </a:pathLst>
          </a:custGeom>
          <a:solidFill>
            <a:srgbClr val="FAD0E3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2115" name="object 116"/>
          <p:cNvSpPr>
            <a:spLocks/>
          </p:cNvSpPr>
          <p:nvPr/>
        </p:nvSpPr>
        <p:spPr bwMode="auto">
          <a:xfrm>
            <a:off x="6227763" y="4149725"/>
            <a:ext cx="2520950" cy="431800"/>
          </a:xfrm>
          <a:custGeom>
            <a:avLst/>
            <a:gdLst>
              <a:gd name="T0" fmla="*/ 0 w 2520315"/>
              <a:gd name="T1" fmla="*/ 427003 h 432435"/>
              <a:gd name="T2" fmla="*/ 2525401 w 2520315"/>
              <a:gd name="T3" fmla="*/ 427003 h 432435"/>
              <a:gd name="T4" fmla="*/ 2525401 w 2520315"/>
              <a:gd name="T5" fmla="*/ 0 h 432435"/>
              <a:gd name="T6" fmla="*/ 0 w 2520315"/>
              <a:gd name="T7" fmla="*/ 0 h 432435"/>
              <a:gd name="T8" fmla="*/ 0 w 2520315"/>
              <a:gd name="T9" fmla="*/ 427003 h 4324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520315"/>
              <a:gd name="T16" fmla="*/ 0 h 432435"/>
              <a:gd name="T17" fmla="*/ 2520315 w 2520315"/>
              <a:gd name="T18" fmla="*/ 432435 h 4324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520315" h="432435">
                <a:moveTo>
                  <a:pt x="0" y="432054"/>
                </a:moveTo>
                <a:lnTo>
                  <a:pt x="2520316" y="432054"/>
                </a:lnTo>
                <a:lnTo>
                  <a:pt x="2520316" y="0"/>
                </a:lnTo>
                <a:lnTo>
                  <a:pt x="0" y="0"/>
                </a:lnTo>
                <a:lnTo>
                  <a:pt x="0" y="432054"/>
                </a:lnTo>
                <a:close/>
              </a:path>
            </a:pathLst>
          </a:custGeom>
          <a:solidFill>
            <a:srgbClr val="FFF0CE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2116" name="object 118"/>
          <p:cNvSpPr>
            <a:spLocks/>
          </p:cNvSpPr>
          <p:nvPr/>
        </p:nvSpPr>
        <p:spPr bwMode="auto">
          <a:xfrm>
            <a:off x="6227763" y="4652963"/>
            <a:ext cx="2520950" cy="433387"/>
          </a:xfrm>
          <a:custGeom>
            <a:avLst/>
            <a:gdLst>
              <a:gd name="T0" fmla="*/ 0 w 2520315"/>
              <a:gd name="T1" fmla="*/ 439722 h 432435"/>
              <a:gd name="T2" fmla="*/ 2525401 w 2520315"/>
              <a:gd name="T3" fmla="*/ 439722 h 432435"/>
              <a:gd name="T4" fmla="*/ 2525401 w 2520315"/>
              <a:gd name="T5" fmla="*/ 0 h 432435"/>
              <a:gd name="T6" fmla="*/ 0 w 2520315"/>
              <a:gd name="T7" fmla="*/ 0 h 432435"/>
              <a:gd name="T8" fmla="*/ 0 w 2520315"/>
              <a:gd name="T9" fmla="*/ 439722 h 4324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520315"/>
              <a:gd name="T16" fmla="*/ 0 h 432435"/>
              <a:gd name="T17" fmla="*/ 2520315 w 2520315"/>
              <a:gd name="T18" fmla="*/ 432435 h 4324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520315" h="432435">
                <a:moveTo>
                  <a:pt x="0" y="432054"/>
                </a:moveTo>
                <a:lnTo>
                  <a:pt x="2520316" y="432054"/>
                </a:lnTo>
                <a:lnTo>
                  <a:pt x="2520316" y="0"/>
                </a:lnTo>
                <a:lnTo>
                  <a:pt x="0" y="0"/>
                </a:lnTo>
                <a:lnTo>
                  <a:pt x="0" y="432054"/>
                </a:lnTo>
                <a:close/>
              </a:path>
            </a:pathLst>
          </a:custGeom>
          <a:solidFill>
            <a:srgbClr val="8AE6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2119" name="object 124"/>
          <p:cNvSpPr>
            <a:spLocks/>
          </p:cNvSpPr>
          <p:nvPr/>
        </p:nvSpPr>
        <p:spPr bwMode="auto">
          <a:xfrm>
            <a:off x="6231996" y="5250416"/>
            <a:ext cx="2520950" cy="431800"/>
          </a:xfrm>
          <a:custGeom>
            <a:avLst/>
            <a:gdLst>
              <a:gd name="T0" fmla="*/ 0 w 2520315"/>
              <a:gd name="T1" fmla="*/ 427011 h 432434"/>
              <a:gd name="T2" fmla="*/ 2525401 w 2520315"/>
              <a:gd name="T3" fmla="*/ 427011 h 432434"/>
              <a:gd name="T4" fmla="*/ 2525401 w 2520315"/>
              <a:gd name="T5" fmla="*/ 0 h 432434"/>
              <a:gd name="T6" fmla="*/ 0 w 2520315"/>
              <a:gd name="T7" fmla="*/ 0 h 432434"/>
              <a:gd name="T8" fmla="*/ 0 w 2520315"/>
              <a:gd name="T9" fmla="*/ 427011 h 43243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520315"/>
              <a:gd name="T16" fmla="*/ 0 h 432434"/>
              <a:gd name="T17" fmla="*/ 2520315 w 2520315"/>
              <a:gd name="T18" fmla="*/ 432434 h 43243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520315" h="432434">
                <a:moveTo>
                  <a:pt x="0" y="432054"/>
                </a:moveTo>
                <a:lnTo>
                  <a:pt x="2520316" y="432054"/>
                </a:lnTo>
                <a:lnTo>
                  <a:pt x="2520316" y="0"/>
                </a:lnTo>
                <a:lnTo>
                  <a:pt x="0" y="0"/>
                </a:lnTo>
                <a:lnTo>
                  <a:pt x="0" y="432054"/>
                </a:lnTo>
                <a:close/>
              </a:path>
            </a:pathLst>
          </a:custGeom>
          <a:solidFill>
            <a:srgbClr val="FEFED0"/>
          </a:solidFill>
          <a:ln w="9525">
            <a:solidFill>
              <a:schemeClr val="accent1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2120" name="object 126"/>
          <p:cNvSpPr>
            <a:spLocks/>
          </p:cNvSpPr>
          <p:nvPr/>
        </p:nvSpPr>
        <p:spPr bwMode="auto">
          <a:xfrm>
            <a:off x="6156325" y="3141663"/>
            <a:ext cx="73025" cy="431800"/>
          </a:xfrm>
          <a:custGeom>
            <a:avLst/>
            <a:gdLst>
              <a:gd name="T0" fmla="*/ 0 w 72389"/>
              <a:gd name="T1" fmla="*/ 427002 h 432435"/>
              <a:gd name="T2" fmla="*/ 77227 w 72389"/>
              <a:gd name="T3" fmla="*/ 427002 h 432435"/>
              <a:gd name="T4" fmla="*/ 77227 w 72389"/>
              <a:gd name="T5" fmla="*/ 0 h 432435"/>
              <a:gd name="T6" fmla="*/ 0 w 72389"/>
              <a:gd name="T7" fmla="*/ 0 h 432435"/>
              <a:gd name="T8" fmla="*/ 0 w 72389"/>
              <a:gd name="T9" fmla="*/ 427002 h 4324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72389"/>
              <a:gd name="T16" fmla="*/ 0 h 432435"/>
              <a:gd name="T17" fmla="*/ 72389 w 72389"/>
              <a:gd name="T18" fmla="*/ 432435 h 4324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72389" h="432435">
                <a:moveTo>
                  <a:pt x="0" y="432053"/>
                </a:moveTo>
                <a:lnTo>
                  <a:pt x="72007" y="432053"/>
                </a:lnTo>
                <a:lnTo>
                  <a:pt x="72007" y="0"/>
                </a:lnTo>
                <a:lnTo>
                  <a:pt x="0" y="0"/>
                </a:lnTo>
                <a:lnTo>
                  <a:pt x="0" y="432053"/>
                </a:lnTo>
                <a:close/>
              </a:path>
            </a:pathLst>
          </a:custGeom>
          <a:solidFill>
            <a:srgbClr val="7ED13A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2121" name="object 127"/>
          <p:cNvSpPr>
            <a:spLocks/>
          </p:cNvSpPr>
          <p:nvPr/>
        </p:nvSpPr>
        <p:spPr bwMode="auto">
          <a:xfrm>
            <a:off x="6156325" y="3644900"/>
            <a:ext cx="73025" cy="431800"/>
          </a:xfrm>
          <a:custGeom>
            <a:avLst/>
            <a:gdLst>
              <a:gd name="T0" fmla="*/ 0 w 72389"/>
              <a:gd name="T1" fmla="*/ 427003 h 432435"/>
              <a:gd name="T2" fmla="*/ 77227 w 72389"/>
              <a:gd name="T3" fmla="*/ 427003 h 432435"/>
              <a:gd name="T4" fmla="*/ 77227 w 72389"/>
              <a:gd name="T5" fmla="*/ 0 h 432435"/>
              <a:gd name="T6" fmla="*/ 0 w 72389"/>
              <a:gd name="T7" fmla="*/ 0 h 432435"/>
              <a:gd name="T8" fmla="*/ 0 w 72389"/>
              <a:gd name="T9" fmla="*/ 427003 h 4324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72389"/>
              <a:gd name="T16" fmla="*/ 0 h 432435"/>
              <a:gd name="T17" fmla="*/ 72389 w 72389"/>
              <a:gd name="T18" fmla="*/ 432435 h 4324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72389" h="432435">
                <a:moveTo>
                  <a:pt x="0" y="432054"/>
                </a:moveTo>
                <a:lnTo>
                  <a:pt x="72007" y="432054"/>
                </a:lnTo>
                <a:lnTo>
                  <a:pt x="72007" y="0"/>
                </a:lnTo>
                <a:lnTo>
                  <a:pt x="0" y="0"/>
                </a:lnTo>
                <a:lnTo>
                  <a:pt x="0" y="432054"/>
                </a:lnTo>
                <a:close/>
              </a:path>
            </a:pathLst>
          </a:custGeom>
          <a:solidFill>
            <a:srgbClr val="EA1579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2122" name="object 128"/>
          <p:cNvSpPr>
            <a:spLocks/>
          </p:cNvSpPr>
          <p:nvPr/>
        </p:nvSpPr>
        <p:spPr bwMode="auto">
          <a:xfrm>
            <a:off x="6156325" y="4149725"/>
            <a:ext cx="73025" cy="431800"/>
          </a:xfrm>
          <a:custGeom>
            <a:avLst/>
            <a:gdLst>
              <a:gd name="T0" fmla="*/ 0 w 72389"/>
              <a:gd name="T1" fmla="*/ 427003 h 432435"/>
              <a:gd name="T2" fmla="*/ 77227 w 72389"/>
              <a:gd name="T3" fmla="*/ 427003 h 432435"/>
              <a:gd name="T4" fmla="*/ 77227 w 72389"/>
              <a:gd name="T5" fmla="*/ 0 h 432435"/>
              <a:gd name="T6" fmla="*/ 0 w 72389"/>
              <a:gd name="T7" fmla="*/ 0 h 432435"/>
              <a:gd name="T8" fmla="*/ 0 w 72389"/>
              <a:gd name="T9" fmla="*/ 427003 h 4324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72389"/>
              <a:gd name="T16" fmla="*/ 0 h 432435"/>
              <a:gd name="T17" fmla="*/ 72389 w 72389"/>
              <a:gd name="T18" fmla="*/ 432435 h 4324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72389" h="432435">
                <a:moveTo>
                  <a:pt x="0" y="432054"/>
                </a:moveTo>
                <a:lnTo>
                  <a:pt x="72007" y="432054"/>
                </a:lnTo>
                <a:lnTo>
                  <a:pt x="72007" y="0"/>
                </a:lnTo>
                <a:lnTo>
                  <a:pt x="0" y="0"/>
                </a:lnTo>
                <a:lnTo>
                  <a:pt x="0" y="432054"/>
                </a:lnTo>
                <a:close/>
              </a:path>
            </a:pathLst>
          </a:custGeom>
          <a:solidFill>
            <a:srgbClr val="FDB809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2123" name="object 129"/>
          <p:cNvSpPr>
            <a:spLocks/>
          </p:cNvSpPr>
          <p:nvPr/>
        </p:nvSpPr>
        <p:spPr bwMode="auto">
          <a:xfrm>
            <a:off x="6156325" y="4652963"/>
            <a:ext cx="73025" cy="433387"/>
          </a:xfrm>
          <a:custGeom>
            <a:avLst/>
            <a:gdLst>
              <a:gd name="T0" fmla="*/ 0 w 72389"/>
              <a:gd name="T1" fmla="*/ 439722 h 432435"/>
              <a:gd name="T2" fmla="*/ 77227 w 72389"/>
              <a:gd name="T3" fmla="*/ 439722 h 432435"/>
              <a:gd name="T4" fmla="*/ 77227 w 72389"/>
              <a:gd name="T5" fmla="*/ 0 h 432435"/>
              <a:gd name="T6" fmla="*/ 0 w 72389"/>
              <a:gd name="T7" fmla="*/ 0 h 432435"/>
              <a:gd name="T8" fmla="*/ 0 w 72389"/>
              <a:gd name="T9" fmla="*/ 439722 h 4324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72389"/>
              <a:gd name="T16" fmla="*/ 0 h 432435"/>
              <a:gd name="T17" fmla="*/ 72389 w 72389"/>
              <a:gd name="T18" fmla="*/ 432435 h 4324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72389" h="432435">
                <a:moveTo>
                  <a:pt x="0" y="432054"/>
                </a:moveTo>
                <a:lnTo>
                  <a:pt x="72007" y="432054"/>
                </a:lnTo>
                <a:lnTo>
                  <a:pt x="72007" y="0"/>
                </a:lnTo>
                <a:lnTo>
                  <a:pt x="0" y="0"/>
                </a:lnTo>
                <a:lnTo>
                  <a:pt x="0" y="432054"/>
                </a:lnTo>
                <a:close/>
              </a:path>
            </a:pathLst>
          </a:custGeom>
          <a:solidFill>
            <a:srgbClr val="00ACDC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2126" name="object 132"/>
          <p:cNvSpPr>
            <a:spLocks/>
          </p:cNvSpPr>
          <p:nvPr/>
        </p:nvSpPr>
        <p:spPr bwMode="auto">
          <a:xfrm>
            <a:off x="6154738" y="5259652"/>
            <a:ext cx="73025" cy="431800"/>
          </a:xfrm>
          <a:custGeom>
            <a:avLst/>
            <a:gdLst>
              <a:gd name="T0" fmla="*/ 0 w 72389"/>
              <a:gd name="T1" fmla="*/ 427011 h 432434"/>
              <a:gd name="T2" fmla="*/ 77227 w 72389"/>
              <a:gd name="T3" fmla="*/ 427011 h 432434"/>
              <a:gd name="T4" fmla="*/ 77227 w 72389"/>
              <a:gd name="T5" fmla="*/ 0 h 432434"/>
              <a:gd name="T6" fmla="*/ 0 w 72389"/>
              <a:gd name="T7" fmla="*/ 0 h 432434"/>
              <a:gd name="T8" fmla="*/ 0 w 72389"/>
              <a:gd name="T9" fmla="*/ 427011 h 43243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72389"/>
              <a:gd name="T16" fmla="*/ 0 h 432434"/>
              <a:gd name="T17" fmla="*/ 72389 w 72389"/>
              <a:gd name="T18" fmla="*/ 432434 h 43243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72389" h="432434">
                <a:moveTo>
                  <a:pt x="0" y="432054"/>
                </a:moveTo>
                <a:lnTo>
                  <a:pt x="72007" y="432054"/>
                </a:lnTo>
                <a:lnTo>
                  <a:pt x="72007" y="0"/>
                </a:lnTo>
                <a:lnTo>
                  <a:pt x="0" y="0"/>
                </a:lnTo>
                <a:lnTo>
                  <a:pt x="0" y="432054"/>
                </a:lnTo>
                <a:close/>
              </a:path>
            </a:pathLst>
          </a:cu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2127" name="object 133"/>
          <p:cNvSpPr txBox="1">
            <a:spLocks noChangeArrowheads="1"/>
          </p:cNvSpPr>
          <p:nvPr/>
        </p:nvSpPr>
        <p:spPr bwMode="auto">
          <a:xfrm>
            <a:off x="6308725" y="3140075"/>
            <a:ext cx="650875" cy="43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marL="127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sz="1400" b="1" dirty="0" smtClean="0">
                <a:latin typeface="Calibri" pitchFamily="34" charset="0"/>
              </a:rPr>
              <a:t>930,0</a:t>
            </a:r>
            <a:endParaRPr lang="ru-RU" sz="1400" dirty="0">
              <a:latin typeface="Calibri" pitchFamily="34" charset="0"/>
            </a:endParaRPr>
          </a:p>
          <a:p>
            <a:pPr eaLnBrk="1" hangingPunct="1">
              <a:spcBef>
                <a:spcPts val="600"/>
              </a:spcBef>
            </a:pPr>
            <a:r>
              <a:rPr lang="ru-RU" sz="800" dirty="0" smtClean="0">
                <a:latin typeface="Calibri" pitchFamily="34" charset="0"/>
              </a:rPr>
              <a:t>тыс.рублей</a:t>
            </a:r>
            <a:endParaRPr lang="ru-RU" sz="800" dirty="0">
              <a:latin typeface="Calibri" pitchFamily="34" charset="0"/>
            </a:endParaRPr>
          </a:p>
        </p:txBody>
      </p:sp>
      <p:sp>
        <p:nvSpPr>
          <p:cNvPr id="2128" name="object 140"/>
          <p:cNvSpPr txBox="1">
            <a:spLocks noChangeArrowheads="1"/>
          </p:cNvSpPr>
          <p:nvPr/>
        </p:nvSpPr>
        <p:spPr bwMode="auto">
          <a:xfrm>
            <a:off x="8961438" y="6602413"/>
            <a:ext cx="103187" cy="17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marL="127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lnSpc>
                <a:spcPts val="1238"/>
              </a:lnSpc>
            </a:pPr>
            <a:r>
              <a:rPr lang="ru-RU" sz="1200">
                <a:solidFill>
                  <a:srgbClr val="888888"/>
                </a:solidFill>
                <a:latin typeface="Calibri" pitchFamily="34" charset="0"/>
              </a:rPr>
              <a:t>9</a:t>
            </a:r>
            <a:endParaRPr lang="ru-RU" sz="1200">
              <a:latin typeface="Calibri" pitchFamily="34" charset="0"/>
            </a:endParaRPr>
          </a:p>
        </p:txBody>
      </p:sp>
      <p:sp>
        <p:nvSpPr>
          <p:cNvPr id="2129" name="object 134"/>
          <p:cNvSpPr txBox="1">
            <a:spLocks noChangeArrowheads="1"/>
          </p:cNvSpPr>
          <p:nvPr/>
        </p:nvSpPr>
        <p:spPr bwMode="auto">
          <a:xfrm>
            <a:off x="6302375" y="3617913"/>
            <a:ext cx="560388" cy="4154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marL="127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sz="1400" dirty="0" smtClean="0">
                <a:latin typeface="Calibri" pitchFamily="34" charset="0"/>
              </a:rPr>
              <a:t>1940,0</a:t>
            </a:r>
            <a:endParaRPr lang="ru-RU" sz="1400" dirty="0">
              <a:latin typeface="Calibri" pitchFamily="34" charset="0"/>
            </a:endParaRPr>
          </a:p>
          <a:p>
            <a:pPr eaLnBrk="1" hangingPunct="1">
              <a:spcBef>
                <a:spcPts val="600"/>
              </a:spcBef>
            </a:pPr>
            <a:r>
              <a:rPr lang="ru-RU" sz="800" dirty="0" smtClean="0">
                <a:latin typeface="Calibri" pitchFamily="34" charset="0"/>
              </a:rPr>
              <a:t>тыс.рублей</a:t>
            </a:r>
            <a:endParaRPr lang="ru-RU" sz="800" dirty="0">
              <a:latin typeface="Calibri" pitchFamily="34" charset="0"/>
            </a:endParaRPr>
          </a:p>
        </p:txBody>
      </p:sp>
      <p:sp>
        <p:nvSpPr>
          <p:cNvPr id="2130" name="object 135"/>
          <p:cNvSpPr txBox="1">
            <a:spLocks noChangeArrowheads="1"/>
          </p:cNvSpPr>
          <p:nvPr/>
        </p:nvSpPr>
        <p:spPr bwMode="auto">
          <a:xfrm>
            <a:off x="6305550" y="4127500"/>
            <a:ext cx="558800" cy="43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marL="127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sz="1400" dirty="0" smtClean="0">
                <a:latin typeface="Calibri" pitchFamily="34" charset="0"/>
              </a:rPr>
              <a:t>226,1</a:t>
            </a:r>
            <a:endParaRPr lang="ru-RU" sz="1400" dirty="0">
              <a:latin typeface="Calibri" pitchFamily="34" charset="0"/>
            </a:endParaRPr>
          </a:p>
          <a:p>
            <a:pPr eaLnBrk="1" hangingPunct="1">
              <a:spcBef>
                <a:spcPts val="600"/>
              </a:spcBef>
            </a:pPr>
            <a:r>
              <a:rPr lang="ru-RU" sz="800" dirty="0" smtClean="0">
                <a:latin typeface="Calibri" pitchFamily="34" charset="0"/>
              </a:rPr>
              <a:t>тыс.рублей</a:t>
            </a:r>
            <a:endParaRPr lang="ru-RU" sz="800" dirty="0">
              <a:latin typeface="Calibri" pitchFamily="34" charset="0"/>
            </a:endParaRPr>
          </a:p>
        </p:txBody>
      </p:sp>
      <p:sp>
        <p:nvSpPr>
          <p:cNvPr id="2131" name="object 136"/>
          <p:cNvSpPr txBox="1">
            <a:spLocks noChangeArrowheads="1"/>
          </p:cNvSpPr>
          <p:nvPr/>
        </p:nvSpPr>
        <p:spPr bwMode="auto">
          <a:xfrm>
            <a:off x="6310313" y="4637088"/>
            <a:ext cx="560387" cy="430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marL="127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sz="1400" dirty="0" smtClean="0">
                <a:latin typeface="Calibri" pitchFamily="34" charset="0"/>
              </a:rPr>
              <a:t>3800,0</a:t>
            </a:r>
            <a:endParaRPr lang="ru-RU" sz="1400" dirty="0">
              <a:latin typeface="Calibri" pitchFamily="34" charset="0"/>
            </a:endParaRPr>
          </a:p>
          <a:p>
            <a:pPr eaLnBrk="1" hangingPunct="1">
              <a:spcBef>
                <a:spcPts val="600"/>
              </a:spcBef>
            </a:pPr>
            <a:r>
              <a:rPr lang="ru-RU" sz="800" dirty="0" smtClean="0">
                <a:latin typeface="Calibri" pitchFamily="34" charset="0"/>
              </a:rPr>
              <a:t>тыс.рублей</a:t>
            </a:r>
            <a:endParaRPr lang="ru-RU" sz="800" dirty="0">
              <a:latin typeface="Calibri" pitchFamily="34" charset="0"/>
            </a:endParaRPr>
          </a:p>
        </p:txBody>
      </p:sp>
      <p:sp>
        <p:nvSpPr>
          <p:cNvPr id="2134" name="object 139"/>
          <p:cNvSpPr txBox="1">
            <a:spLocks noChangeArrowheads="1"/>
          </p:cNvSpPr>
          <p:nvPr/>
        </p:nvSpPr>
        <p:spPr bwMode="auto">
          <a:xfrm>
            <a:off x="6310313" y="5231896"/>
            <a:ext cx="512762" cy="4154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sz="1400" b="1" dirty="0" smtClean="0">
                <a:latin typeface="Calibri" pitchFamily="34" charset="0"/>
              </a:rPr>
              <a:t>13,9</a:t>
            </a:r>
            <a:endParaRPr lang="ru-RU" sz="1400" dirty="0">
              <a:latin typeface="Calibri" pitchFamily="34" charset="0"/>
            </a:endParaRPr>
          </a:p>
          <a:p>
            <a:pPr eaLnBrk="1" hangingPunct="1">
              <a:spcBef>
                <a:spcPts val="600"/>
              </a:spcBef>
            </a:pPr>
            <a:r>
              <a:rPr lang="ru-RU" sz="800" dirty="0" smtClean="0">
                <a:latin typeface="Calibri" pitchFamily="34" charset="0"/>
              </a:rPr>
              <a:t>тыс.рублей</a:t>
            </a:r>
            <a:endParaRPr lang="ru-RU" sz="800" dirty="0">
              <a:latin typeface="Calibri" pitchFamily="34" charset="0"/>
            </a:endParaRPr>
          </a:p>
        </p:txBody>
      </p:sp>
      <p:sp>
        <p:nvSpPr>
          <p:cNvPr id="2135" name="object 54"/>
          <p:cNvSpPr txBox="1">
            <a:spLocks noChangeArrowheads="1"/>
          </p:cNvSpPr>
          <p:nvPr/>
        </p:nvSpPr>
        <p:spPr bwMode="auto">
          <a:xfrm>
            <a:off x="3963988" y="3187700"/>
            <a:ext cx="1870075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sz="1100" b="1">
                <a:latin typeface="Calibri" pitchFamily="34" charset="0"/>
              </a:rPr>
              <a:t>Налог на доходы  физических лиц</a:t>
            </a:r>
            <a:endParaRPr lang="ru-RU" sz="1100">
              <a:latin typeface="Calibri" pitchFamily="34" charset="0"/>
            </a:endParaRPr>
          </a:p>
        </p:txBody>
      </p:sp>
      <p:sp>
        <p:nvSpPr>
          <p:cNvPr id="2136" name="object 54"/>
          <p:cNvSpPr txBox="1">
            <a:spLocks noChangeArrowheads="1"/>
          </p:cNvSpPr>
          <p:nvPr/>
        </p:nvSpPr>
        <p:spPr bwMode="auto">
          <a:xfrm>
            <a:off x="6864350" y="3187700"/>
            <a:ext cx="1871663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sz="1100" b="1">
                <a:latin typeface="Calibri" pitchFamily="34" charset="0"/>
              </a:rPr>
              <a:t>Налог на доходы  физических лиц</a:t>
            </a:r>
            <a:endParaRPr lang="ru-RU" sz="1100">
              <a:latin typeface="Calibri" pitchFamily="34" charset="0"/>
            </a:endParaRPr>
          </a:p>
        </p:txBody>
      </p:sp>
      <p:sp>
        <p:nvSpPr>
          <p:cNvPr id="2137" name="object 56"/>
          <p:cNvSpPr txBox="1">
            <a:spLocks noChangeArrowheads="1"/>
          </p:cNvSpPr>
          <p:nvPr/>
        </p:nvSpPr>
        <p:spPr bwMode="auto">
          <a:xfrm>
            <a:off x="3965575" y="3692525"/>
            <a:ext cx="1870075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sz="1100" b="1" dirty="0" smtClean="0">
                <a:latin typeface="Calibri" pitchFamily="34" charset="0"/>
              </a:rPr>
              <a:t>Единый сельскохозяйственный налог</a:t>
            </a:r>
            <a:endParaRPr lang="ru-RU" sz="1100" dirty="0">
              <a:latin typeface="Calibri" pitchFamily="34" charset="0"/>
            </a:endParaRPr>
          </a:p>
        </p:txBody>
      </p:sp>
      <p:sp>
        <p:nvSpPr>
          <p:cNvPr id="2138" name="object 56"/>
          <p:cNvSpPr txBox="1">
            <a:spLocks noChangeArrowheads="1"/>
          </p:cNvSpPr>
          <p:nvPr/>
        </p:nvSpPr>
        <p:spPr bwMode="auto">
          <a:xfrm>
            <a:off x="6878638" y="3675063"/>
            <a:ext cx="1870075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sz="1100" b="1" dirty="0" smtClean="0">
                <a:latin typeface="Calibri" pitchFamily="34" charset="0"/>
              </a:rPr>
              <a:t>Единый сельскохозяйственный налог</a:t>
            </a:r>
            <a:endParaRPr lang="ru-RU" sz="1100" dirty="0">
              <a:latin typeface="Calibri" pitchFamily="34" charset="0"/>
            </a:endParaRPr>
          </a:p>
        </p:txBody>
      </p:sp>
      <p:sp>
        <p:nvSpPr>
          <p:cNvPr id="2139" name="object 58"/>
          <p:cNvSpPr txBox="1">
            <a:spLocks noChangeArrowheads="1"/>
          </p:cNvSpPr>
          <p:nvPr/>
        </p:nvSpPr>
        <p:spPr bwMode="auto">
          <a:xfrm>
            <a:off x="3963988" y="4146550"/>
            <a:ext cx="1871662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marL="12700" indent="-127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sz="1000" b="1" dirty="0" smtClean="0">
                <a:latin typeface="Calibri" pitchFamily="34" charset="0"/>
              </a:rPr>
              <a:t>Налог на имущество физических лиц  </a:t>
            </a:r>
            <a:endParaRPr lang="ru-RU" sz="1000" dirty="0">
              <a:latin typeface="Calibri" pitchFamily="34" charset="0"/>
            </a:endParaRPr>
          </a:p>
        </p:txBody>
      </p:sp>
      <p:sp>
        <p:nvSpPr>
          <p:cNvPr id="2140" name="object 58"/>
          <p:cNvSpPr txBox="1">
            <a:spLocks noChangeArrowheads="1"/>
          </p:cNvSpPr>
          <p:nvPr/>
        </p:nvSpPr>
        <p:spPr bwMode="auto">
          <a:xfrm>
            <a:off x="6877050" y="4149725"/>
            <a:ext cx="1873250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marL="12700" indent="-127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sz="1000" b="1" dirty="0" smtClean="0">
                <a:latin typeface="Calibri" pitchFamily="34" charset="0"/>
              </a:rPr>
              <a:t>Налог на имущество физических лиц  </a:t>
            </a:r>
            <a:endParaRPr lang="ru-RU" sz="1000" dirty="0">
              <a:latin typeface="Calibri" pitchFamily="34" charset="0"/>
            </a:endParaRPr>
          </a:p>
        </p:txBody>
      </p:sp>
      <p:sp>
        <p:nvSpPr>
          <p:cNvPr id="2141" name="object 60"/>
          <p:cNvSpPr txBox="1">
            <a:spLocks noChangeArrowheads="1"/>
          </p:cNvSpPr>
          <p:nvPr/>
        </p:nvSpPr>
        <p:spPr bwMode="auto">
          <a:xfrm>
            <a:off x="3983038" y="4638675"/>
            <a:ext cx="1887537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marL="12700" indent="-127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sz="1000" b="1" dirty="0" smtClean="0">
                <a:latin typeface="Calibri" pitchFamily="34" charset="0"/>
              </a:rPr>
              <a:t>Земельный налог</a:t>
            </a:r>
            <a:endParaRPr lang="ru-RU" sz="1000" dirty="0">
              <a:latin typeface="Calibri" pitchFamily="34" charset="0"/>
            </a:endParaRPr>
          </a:p>
        </p:txBody>
      </p:sp>
      <p:sp>
        <p:nvSpPr>
          <p:cNvPr id="2142" name="object 60"/>
          <p:cNvSpPr txBox="1">
            <a:spLocks noChangeArrowheads="1"/>
          </p:cNvSpPr>
          <p:nvPr/>
        </p:nvSpPr>
        <p:spPr bwMode="auto">
          <a:xfrm>
            <a:off x="6864350" y="4664075"/>
            <a:ext cx="1887538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marL="12700" indent="-127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sz="1000" dirty="0" smtClean="0">
                <a:latin typeface="Calibri" pitchFamily="34" charset="0"/>
              </a:rPr>
              <a:t>Земельный налог</a:t>
            </a:r>
            <a:endParaRPr lang="ru-RU" sz="1000" dirty="0">
              <a:latin typeface="Calibri" pitchFamily="34" charset="0"/>
            </a:endParaRPr>
          </a:p>
        </p:txBody>
      </p:sp>
      <p:sp>
        <p:nvSpPr>
          <p:cNvPr id="2147" name="object 66"/>
          <p:cNvSpPr txBox="1">
            <a:spLocks noChangeArrowheads="1"/>
          </p:cNvSpPr>
          <p:nvPr/>
        </p:nvSpPr>
        <p:spPr bwMode="auto">
          <a:xfrm>
            <a:off x="6864350" y="5353315"/>
            <a:ext cx="1887538" cy="1692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sz="1100" b="1" dirty="0">
                <a:latin typeface="Calibri" pitchFamily="34" charset="0"/>
              </a:rPr>
              <a:t>Государственная </a:t>
            </a:r>
            <a:r>
              <a:rPr lang="ru-RU" sz="1100" b="1" dirty="0" smtClean="0">
                <a:latin typeface="Calibri" pitchFamily="34" charset="0"/>
              </a:rPr>
              <a:t>пошлина</a:t>
            </a:r>
            <a:endParaRPr lang="ru-RU" sz="1100" dirty="0">
              <a:latin typeface="Calibri" pitchFamily="34" charset="0"/>
            </a:endParaRPr>
          </a:p>
        </p:txBody>
      </p:sp>
      <p:sp>
        <p:nvSpPr>
          <p:cNvPr id="2148" name="object 66"/>
          <p:cNvSpPr txBox="1">
            <a:spLocks noChangeArrowheads="1"/>
          </p:cNvSpPr>
          <p:nvPr/>
        </p:nvSpPr>
        <p:spPr bwMode="auto">
          <a:xfrm>
            <a:off x="3983038" y="5311270"/>
            <a:ext cx="1889125" cy="1692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sz="1100" b="1" dirty="0">
                <a:latin typeface="Calibri" pitchFamily="34" charset="0"/>
              </a:rPr>
              <a:t>Государственная </a:t>
            </a:r>
            <a:r>
              <a:rPr lang="ru-RU" sz="1100" b="1" dirty="0" smtClean="0">
                <a:latin typeface="Calibri" pitchFamily="34" charset="0"/>
              </a:rPr>
              <a:t>пошлина</a:t>
            </a:r>
            <a:endParaRPr lang="ru-RU" sz="1100" dirty="0">
              <a:latin typeface="Calibri" pitchFamily="34" charset="0"/>
            </a:endParaRPr>
          </a:p>
        </p:txBody>
      </p:sp>
      <p:graphicFrame>
        <p:nvGraphicFramePr>
          <p:cNvPr id="2" name="Диаграмма 15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3922569722"/>
              </p:ext>
            </p:extLst>
          </p:nvPr>
        </p:nvGraphicFramePr>
        <p:xfrm>
          <a:off x="285720" y="1142984"/>
          <a:ext cx="1714512" cy="17002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2149" name="TextBox 155"/>
          <p:cNvSpPr txBox="1">
            <a:spLocks noChangeArrowheads="1"/>
          </p:cNvSpPr>
          <p:nvPr/>
        </p:nvSpPr>
        <p:spPr bwMode="auto">
          <a:xfrm>
            <a:off x="557213" y="2638425"/>
            <a:ext cx="492125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endParaRPr lang="ru-RU" sz="800" b="1" dirty="0"/>
          </a:p>
        </p:txBody>
      </p:sp>
      <p:sp>
        <p:nvSpPr>
          <p:cNvPr id="2150" name="TextBox 156"/>
          <p:cNvSpPr txBox="1">
            <a:spLocks noChangeArrowheads="1"/>
          </p:cNvSpPr>
          <p:nvPr/>
        </p:nvSpPr>
        <p:spPr bwMode="auto">
          <a:xfrm>
            <a:off x="323850" y="1495425"/>
            <a:ext cx="533400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endParaRPr lang="ru-RU" sz="800" b="1" dirty="0"/>
          </a:p>
        </p:txBody>
      </p:sp>
      <p:sp>
        <p:nvSpPr>
          <p:cNvPr id="2151" name="TextBox 157"/>
          <p:cNvSpPr txBox="1">
            <a:spLocks noChangeArrowheads="1"/>
          </p:cNvSpPr>
          <p:nvPr/>
        </p:nvSpPr>
        <p:spPr bwMode="auto">
          <a:xfrm>
            <a:off x="220663" y="1149350"/>
            <a:ext cx="517525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endParaRPr lang="ru-RU" sz="800" b="1" dirty="0"/>
          </a:p>
        </p:txBody>
      </p:sp>
      <p:sp>
        <p:nvSpPr>
          <p:cNvPr id="2152" name="TextBox 158"/>
          <p:cNvSpPr txBox="1">
            <a:spLocks noChangeArrowheads="1"/>
          </p:cNvSpPr>
          <p:nvPr/>
        </p:nvSpPr>
        <p:spPr bwMode="auto">
          <a:xfrm>
            <a:off x="963613" y="1041400"/>
            <a:ext cx="5127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endParaRPr lang="ru-RU" sz="800" b="1" dirty="0"/>
          </a:p>
        </p:txBody>
      </p:sp>
      <p:sp>
        <p:nvSpPr>
          <p:cNvPr id="2153" name="TextBox 159"/>
          <p:cNvSpPr txBox="1">
            <a:spLocks noChangeArrowheads="1"/>
          </p:cNvSpPr>
          <p:nvPr/>
        </p:nvSpPr>
        <p:spPr bwMode="auto">
          <a:xfrm>
            <a:off x="544513" y="973138"/>
            <a:ext cx="504825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endParaRPr lang="ru-RU" sz="800" b="1" dirty="0"/>
          </a:p>
        </p:txBody>
      </p:sp>
      <p:graphicFrame>
        <p:nvGraphicFramePr>
          <p:cNvPr id="3" name="Диаграмма 160"/>
          <p:cNvGraphicFramePr>
            <a:graphicFrameLocks/>
          </p:cNvGraphicFramePr>
          <p:nvPr/>
        </p:nvGraphicFramePr>
        <p:xfrm>
          <a:off x="3060700" y="1047750"/>
          <a:ext cx="1816100" cy="18446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graphicFrame>
        <p:nvGraphicFramePr>
          <p:cNvPr id="4" name="Диаграмма 161"/>
          <p:cNvGraphicFramePr>
            <a:graphicFrameLocks/>
          </p:cNvGraphicFramePr>
          <p:nvPr/>
        </p:nvGraphicFramePr>
        <p:xfrm>
          <a:off x="5984875" y="989013"/>
          <a:ext cx="1816100" cy="18446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  <p:sp>
        <p:nvSpPr>
          <p:cNvPr id="2154" name="TextBox 162"/>
          <p:cNvSpPr txBox="1">
            <a:spLocks noChangeArrowheads="1"/>
          </p:cNvSpPr>
          <p:nvPr/>
        </p:nvSpPr>
        <p:spPr bwMode="auto">
          <a:xfrm>
            <a:off x="0" y="116632"/>
            <a:ext cx="91440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Объем и структура налоговых доходов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проекта бюджета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Ермаковского сельского поселения</a:t>
            </a:r>
          </a:p>
        </p:txBody>
      </p:sp>
      <p:sp>
        <p:nvSpPr>
          <p:cNvPr id="83" name="TextBox 82"/>
          <p:cNvSpPr txBox="1"/>
          <p:nvPr/>
        </p:nvSpPr>
        <p:spPr>
          <a:xfrm>
            <a:off x="1928794" y="2143116"/>
            <a:ext cx="64294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dirty="0" smtClean="0"/>
              <a:t>26,7%</a:t>
            </a:r>
            <a:endParaRPr lang="ru-RU" sz="1100" dirty="0"/>
          </a:p>
        </p:txBody>
      </p:sp>
      <p:sp>
        <p:nvSpPr>
          <p:cNvPr id="84" name="TextBox 83"/>
          <p:cNvSpPr txBox="1"/>
          <p:nvPr/>
        </p:nvSpPr>
        <p:spPr>
          <a:xfrm>
            <a:off x="214282" y="2428868"/>
            <a:ext cx="64294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dirty="0" smtClean="0"/>
              <a:t>57,9%</a:t>
            </a:r>
            <a:endParaRPr lang="ru-RU" sz="1100" dirty="0"/>
          </a:p>
        </p:txBody>
      </p:sp>
      <p:sp>
        <p:nvSpPr>
          <p:cNvPr id="85" name="TextBox 84"/>
          <p:cNvSpPr txBox="1"/>
          <p:nvPr/>
        </p:nvSpPr>
        <p:spPr>
          <a:xfrm>
            <a:off x="785786" y="1142984"/>
            <a:ext cx="64294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dirty="0" smtClean="0"/>
              <a:t>0,2%</a:t>
            </a:r>
            <a:endParaRPr lang="ru-RU" sz="1100" dirty="0"/>
          </a:p>
        </p:txBody>
      </p:sp>
      <p:sp>
        <p:nvSpPr>
          <p:cNvPr id="86" name="TextBox 85"/>
          <p:cNvSpPr txBox="1"/>
          <p:nvPr/>
        </p:nvSpPr>
        <p:spPr>
          <a:xfrm>
            <a:off x="3071802" y="2500306"/>
            <a:ext cx="71438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dirty="0" smtClean="0"/>
              <a:t>56,9%</a:t>
            </a:r>
            <a:endParaRPr lang="ru-RU" sz="1100" dirty="0"/>
          </a:p>
        </p:txBody>
      </p:sp>
      <p:sp>
        <p:nvSpPr>
          <p:cNvPr id="87" name="TextBox 86"/>
          <p:cNvSpPr txBox="1"/>
          <p:nvPr/>
        </p:nvSpPr>
        <p:spPr>
          <a:xfrm>
            <a:off x="7500958" y="2285992"/>
            <a:ext cx="64294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dirty="0" smtClean="0"/>
              <a:t>28,1%</a:t>
            </a:r>
            <a:endParaRPr lang="ru-RU" sz="1100" dirty="0"/>
          </a:p>
        </p:txBody>
      </p:sp>
      <p:sp>
        <p:nvSpPr>
          <p:cNvPr id="88" name="TextBox 87"/>
          <p:cNvSpPr txBox="1"/>
          <p:nvPr/>
        </p:nvSpPr>
        <p:spPr>
          <a:xfrm>
            <a:off x="6143636" y="2500306"/>
            <a:ext cx="64294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dirty="0" smtClean="0"/>
              <a:t>55,0%</a:t>
            </a:r>
            <a:endParaRPr lang="ru-RU" sz="1100" dirty="0"/>
          </a:p>
        </p:txBody>
      </p:sp>
      <p:sp>
        <p:nvSpPr>
          <p:cNvPr id="89" name="TextBox 88"/>
          <p:cNvSpPr txBox="1"/>
          <p:nvPr/>
        </p:nvSpPr>
        <p:spPr>
          <a:xfrm>
            <a:off x="6357950" y="1071546"/>
            <a:ext cx="54192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dirty="0" smtClean="0"/>
              <a:t>0,2%</a:t>
            </a:r>
            <a:endParaRPr lang="ru-RU" sz="1100" dirty="0"/>
          </a:p>
        </p:txBody>
      </p:sp>
    </p:spTree>
    <p:extLst>
      <p:ext uri="{BB962C8B-B14F-4D97-AF65-F5344CB8AC3E}">
        <p14:creationId xmlns:p14="http://schemas.microsoft.com/office/powerpoint/2010/main" xmlns="" val="2185207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1" name="object 2"/>
          <p:cNvSpPr>
            <a:spLocks noGrp="1"/>
          </p:cNvSpPr>
          <p:nvPr>
            <p:ph type="title"/>
          </p:nvPr>
        </p:nvSpPr>
        <p:spPr/>
        <p:txBody>
          <a:bodyPr tIns="60324">
            <a:spAutoFit/>
          </a:bodyPr>
          <a:lstStyle/>
          <a:p>
            <a:pPr marL="598488"/>
            <a:r>
              <a:rPr lang="ru-RU" smtClean="0">
                <a:latin typeface="Calibri" pitchFamily="34" charset="0"/>
                <a:ea typeface="Calibri" pitchFamily="34" charset="0"/>
                <a:cs typeface="Calibri" pitchFamily="34" charset="0"/>
              </a:rPr>
              <a:t>ОБЪЕМ И СТРУКТУРА НАЛОГОВЫХ ДОХОДОВ</a:t>
            </a:r>
          </a:p>
        </p:txBody>
      </p:sp>
      <p:sp>
        <p:nvSpPr>
          <p:cNvPr id="4102" name="object 3"/>
          <p:cNvSpPr>
            <a:spLocks noChangeArrowheads="1"/>
          </p:cNvSpPr>
          <p:nvPr/>
        </p:nvSpPr>
        <p:spPr bwMode="auto">
          <a:xfrm>
            <a:off x="166688" y="700088"/>
            <a:ext cx="2884487" cy="5929312"/>
          </a:xfrm>
          <a:prstGeom prst="rect">
            <a:avLst/>
          </a:prstGeom>
          <a:blipFill dpi="0" rotWithShape="1">
            <a:blip r:embed="rId3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4103" name="object 4"/>
          <p:cNvSpPr>
            <a:spLocks noChangeArrowheads="1"/>
          </p:cNvSpPr>
          <p:nvPr/>
        </p:nvSpPr>
        <p:spPr bwMode="auto">
          <a:xfrm>
            <a:off x="6045994" y="639720"/>
            <a:ext cx="2884488" cy="5929313"/>
          </a:xfrm>
          <a:prstGeom prst="rect">
            <a:avLst/>
          </a:prstGeom>
          <a:blipFill dpi="0" rotWithShape="1">
            <a:blip r:embed="rId4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4104" name="object 9"/>
          <p:cNvSpPr>
            <a:spLocks noChangeArrowheads="1"/>
          </p:cNvSpPr>
          <p:nvPr/>
        </p:nvSpPr>
        <p:spPr bwMode="auto">
          <a:xfrm>
            <a:off x="3126582" y="692150"/>
            <a:ext cx="2884487" cy="5929312"/>
          </a:xfrm>
          <a:prstGeom prst="rect">
            <a:avLst/>
          </a:prstGeom>
          <a:blipFill dpi="0" rotWithShape="1">
            <a:blip r:embed="rId5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4105" name="object 22"/>
          <p:cNvSpPr>
            <a:spLocks/>
          </p:cNvSpPr>
          <p:nvPr/>
        </p:nvSpPr>
        <p:spPr bwMode="auto">
          <a:xfrm>
            <a:off x="163513" y="692150"/>
            <a:ext cx="2897187" cy="288925"/>
          </a:xfrm>
          <a:custGeom>
            <a:avLst/>
            <a:gdLst>
              <a:gd name="T0" fmla="*/ 0 w 2896235"/>
              <a:gd name="T1" fmla="*/ 293150 h 288290"/>
              <a:gd name="T2" fmla="*/ 2903605 w 2896235"/>
              <a:gd name="T3" fmla="*/ 293150 h 288290"/>
              <a:gd name="T4" fmla="*/ 2903605 w 2896235"/>
              <a:gd name="T5" fmla="*/ 0 h 288290"/>
              <a:gd name="T6" fmla="*/ 0 w 2896235"/>
              <a:gd name="T7" fmla="*/ 0 h 288290"/>
              <a:gd name="T8" fmla="*/ 0 w 2896235"/>
              <a:gd name="T9" fmla="*/ 293150 h 28829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896235"/>
              <a:gd name="T16" fmla="*/ 0 h 288290"/>
              <a:gd name="T17" fmla="*/ 2896235 w 2896235"/>
              <a:gd name="T18" fmla="*/ 288290 h 28829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896235" h="288290">
                <a:moveTo>
                  <a:pt x="0" y="288036"/>
                </a:moveTo>
                <a:lnTo>
                  <a:pt x="2895981" y="288036"/>
                </a:lnTo>
                <a:lnTo>
                  <a:pt x="2895981" y="0"/>
                </a:lnTo>
                <a:lnTo>
                  <a:pt x="0" y="0"/>
                </a:lnTo>
                <a:lnTo>
                  <a:pt x="0" y="288036"/>
                </a:lnTo>
                <a:close/>
              </a:path>
            </a:pathLst>
          </a:custGeom>
          <a:solidFill>
            <a:srgbClr val="1AB39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4106" name="object 23"/>
          <p:cNvSpPr>
            <a:spLocks/>
          </p:cNvSpPr>
          <p:nvPr/>
        </p:nvSpPr>
        <p:spPr bwMode="auto">
          <a:xfrm>
            <a:off x="3100388" y="692150"/>
            <a:ext cx="2879725" cy="288925"/>
          </a:xfrm>
          <a:custGeom>
            <a:avLst/>
            <a:gdLst>
              <a:gd name="T0" fmla="*/ 0 w 2880360"/>
              <a:gd name="T1" fmla="*/ 293150 h 288290"/>
              <a:gd name="T2" fmla="*/ 2875284 w 2880360"/>
              <a:gd name="T3" fmla="*/ 293150 h 288290"/>
              <a:gd name="T4" fmla="*/ 2875284 w 2880360"/>
              <a:gd name="T5" fmla="*/ 0 h 288290"/>
              <a:gd name="T6" fmla="*/ 0 w 2880360"/>
              <a:gd name="T7" fmla="*/ 0 h 288290"/>
              <a:gd name="T8" fmla="*/ 0 w 2880360"/>
              <a:gd name="T9" fmla="*/ 293150 h 28829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880360"/>
              <a:gd name="T16" fmla="*/ 0 h 288290"/>
              <a:gd name="T17" fmla="*/ 2880360 w 2880360"/>
              <a:gd name="T18" fmla="*/ 288290 h 28829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880360" h="288290">
                <a:moveTo>
                  <a:pt x="0" y="288036"/>
                </a:moveTo>
                <a:lnTo>
                  <a:pt x="2880360" y="288036"/>
                </a:lnTo>
                <a:lnTo>
                  <a:pt x="2880360" y="0"/>
                </a:lnTo>
                <a:lnTo>
                  <a:pt x="0" y="0"/>
                </a:lnTo>
                <a:lnTo>
                  <a:pt x="0" y="288036"/>
                </a:lnTo>
                <a:close/>
              </a:path>
            </a:pathLst>
          </a:custGeom>
          <a:solidFill>
            <a:srgbClr val="7389C7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4107" name="object 24"/>
          <p:cNvSpPr txBox="1">
            <a:spLocks noChangeArrowheads="1"/>
          </p:cNvSpPr>
          <p:nvPr/>
        </p:nvSpPr>
        <p:spPr bwMode="auto">
          <a:xfrm>
            <a:off x="1176338" y="684213"/>
            <a:ext cx="3800475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marL="12700" eaLnBrk="0" hangingPunct="0">
              <a:tabLst>
                <a:tab pos="2940050" algn="l"/>
              </a:tabLst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tabLst>
                <a:tab pos="2940050" algn="l"/>
              </a:tabLst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tabLst>
                <a:tab pos="2940050" algn="l"/>
              </a:tabLst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tabLst>
                <a:tab pos="2940050" algn="l"/>
              </a:tabLst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tabLst>
                <a:tab pos="2940050" algn="l"/>
              </a:tabLst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940050" algn="l"/>
              </a:tabLs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940050" algn="l"/>
              </a:tabLs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940050" algn="l"/>
              </a:tabLs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940050" algn="l"/>
              </a:tabLs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b="1" dirty="0" smtClean="0">
                <a:solidFill>
                  <a:srgbClr val="FFFFFF"/>
                </a:solidFill>
                <a:latin typeface="Calibri" pitchFamily="34" charset="0"/>
              </a:rPr>
              <a:t>2018 </a:t>
            </a:r>
            <a:r>
              <a:rPr lang="ru-RU" b="1" dirty="0">
                <a:solidFill>
                  <a:srgbClr val="FFFFFF"/>
                </a:solidFill>
                <a:latin typeface="Calibri" pitchFamily="34" charset="0"/>
              </a:rPr>
              <a:t>год	</a:t>
            </a:r>
            <a:r>
              <a:rPr lang="ru-RU" b="1" dirty="0" smtClean="0">
                <a:solidFill>
                  <a:srgbClr val="FFFFFF"/>
                </a:solidFill>
                <a:latin typeface="Calibri" pitchFamily="34" charset="0"/>
              </a:rPr>
              <a:t>2019 </a:t>
            </a:r>
            <a:r>
              <a:rPr lang="ru-RU" b="1" dirty="0">
                <a:solidFill>
                  <a:srgbClr val="FFFFFF"/>
                </a:solidFill>
                <a:latin typeface="Calibri" pitchFamily="34" charset="0"/>
              </a:rPr>
              <a:t>год</a:t>
            </a:r>
            <a:endParaRPr lang="ru-RU" dirty="0">
              <a:latin typeface="Calibri" pitchFamily="34" charset="0"/>
            </a:endParaRPr>
          </a:p>
        </p:txBody>
      </p:sp>
      <p:sp>
        <p:nvSpPr>
          <p:cNvPr id="4108" name="object 25"/>
          <p:cNvSpPr>
            <a:spLocks/>
          </p:cNvSpPr>
          <p:nvPr/>
        </p:nvSpPr>
        <p:spPr bwMode="auto">
          <a:xfrm>
            <a:off x="6011863" y="692150"/>
            <a:ext cx="2908300" cy="288925"/>
          </a:xfrm>
          <a:custGeom>
            <a:avLst/>
            <a:gdLst>
              <a:gd name="T0" fmla="*/ 0 w 2907665"/>
              <a:gd name="T1" fmla="*/ 293150 h 288290"/>
              <a:gd name="T2" fmla="*/ 2912621 w 2907665"/>
              <a:gd name="T3" fmla="*/ 293150 h 288290"/>
              <a:gd name="T4" fmla="*/ 2912621 w 2907665"/>
              <a:gd name="T5" fmla="*/ 0 h 288290"/>
              <a:gd name="T6" fmla="*/ 0 w 2907665"/>
              <a:gd name="T7" fmla="*/ 0 h 288290"/>
              <a:gd name="T8" fmla="*/ 0 w 2907665"/>
              <a:gd name="T9" fmla="*/ 293150 h 28829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907665"/>
              <a:gd name="T16" fmla="*/ 0 h 288290"/>
              <a:gd name="T17" fmla="*/ 2907665 w 2907665"/>
              <a:gd name="T18" fmla="*/ 288290 h 28829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907665" h="288290">
                <a:moveTo>
                  <a:pt x="0" y="288036"/>
                </a:moveTo>
                <a:lnTo>
                  <a:pt x="2907537" y="288036"/>
                </a:lnTo>
                <a:lnTo>
                  <a:pt x="2907537" y="0"/>
                </a:lnTo>
                <a:lnTo>
                  <a:pt x="0" y="0"/>
                </a:lnTo>
                <a:lnTo>
                  <a:pt x="0" y="288036"/>
                </a:lnTo>
                <a:close/>
              </a:path>
            </a:pathLst>
          </a:custGeom>
          <a:solidFill>
            <a:srgbClr val="00ACDC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4109" name="object 26"/>
          <p:cNvSpPr txBox="1">
            <a:spLocks noChangeArrowheads="1"/>
          </p:cNvSpPr>
          <p:nvPr/>
        </p:nvSpPr>
        <p:spPr bwMode="auto">
          <a:xfrm>
            <a:off x="7032625" y="684213"/>
            <a:ext cx="86995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marL="127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b="1" dirty="0" smtClean="0">
                <a:solidFill>
                  <a:srgbClr val="FFFFFF"/>
                </a:solidFill>
                <a:latin typeface="Calibri" pitchFamily="34" charset="0"/>
              </a:rPr>
              <a:t>2020 </a:t>
            </a:r>
            <a:r>
              <a:rPr lang="ru-RU" b="1" dirty="0">
                <a:solidFill>
                  <a:srgbClr val="FFFFFF"/>
                </a:solidFill>
                <a:latin typeface="Calibri" pitchFamily="34" charset="0"/>
              </a:rPr>
              <a:t>год</a:t>
            </a:r>
            <a:endParaRPr lang="ru-RU" dirty="0">
              <a:latin typeface="Calibri" pitchFamily="34" charset="0"/>
            </a:endParaRPr>
          </a:p>
        </p:txBody>
      </p:sp>
      <p:sp>
        <p:nvSpPr>
          <p:cNvPr id="4114" name="object 57"/>
          <p:cNvSpPr>
            <a:spLocks/>
          </p:cNvSpPr>
          <p:nvPr/>
        </p:nvSpPr>
        <p:spPr bwMode="auto">
          <a:xfrm>
            <a:off x="370681" y="3302792"/>
            <a:ext cx="2520950" cy="900907"/>
          </a:xfrm>
          <a:custGeom>
            <a:avLst/>
            <a:gdLst>
              <a:gd name="T0" fmla="*/ 0 w 2520315"/>
              <a:gd name="T1" fmla="*/ 427003 h 432435"/>
              <a:gd name="T2" fmla="*/ 2525401 w 2520315"/>
              <a:gd name="T3" fmla="*/ 427003 h 432435"/>
              <a:gd name="T4" fmla="*/ 2525401 w 2520315"/>
              <a:gd name="T5" fmla="*/ 0 h 432435"/>
              <a:gd name="T6" fmla="*/ 0 w 2520315"/>
              <a:gd name="T7" fmla="*/ 0 h 432435"/>
              <a:gd name="T8" fmla="*/ 0 w 2520315"/>
              <a:gd name="T9" fmla="*/ 427003 h 4324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520315"/>
              <a:gd name="T16" fmla="*/ 0 h 432435"/>
              <a:gd name="T17" fmla="*/ 2520315 w 2520315"/>
              <a:gd name="T18" fmla="*/ 432435 h 4324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520315" h="432435">
                <a:moveTo>
                  <a:pt x="0" y="432054"/>
                </a:moveTo>
                <a:lnTo>
                  <a:pt x="2520316" y="432054"/>
                </a:lnTo>
                <a:lnTo>
                  <a:pt x="2520316" y="0"/>
                </a:lnTo>
                <a:lnTo>
                  <a:pt x="0" y="0"/>
                </a:lnTo>
                <a:lnTo>
                  <a:pt x="0" y="432054"/>
                </a:lnTo>
                <a:close/>
              </a:path>
            </a:pathLst>
          </a:custGeom>
          <a:solidFill>
            <a:srgbClr val="FFF0CE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4115" name="object 58"/>
          <p:cNvSpPr txBox="1">
            <a:spLocks noChangeArrowheads="1"/>
          </p:cNvSpPr>
          <p:nvPr/>
        </p:nvSpPr>
        <p:spPr bwMode="auto">
          <a:xfrm>
            <a:off x="1025525" y="3350009"/>
            <a:ext cx="187325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marL="12700" indent="-127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/>
            <a:r>
              <a:rPr lang="ru-RU" sz="1400" b="1" dirty="0" smtClean="0">
                <a:latin typeface="Calibri" pitchFamily="34" charset="0"/>
              </a:rPr>
              <a:t>Субвенции бюджетам бюджетной системы Российской Федерации</a:t>
            </a:r>
            <a:endParaRPr lang="ru-RU" sz="1400" dirty="0">
              <a:latin typeface="Calibri" pitchFamily="34" charset="0"/>
            </a:endParaRPr>
          </a:p>
        </p:txBody>
      </p:sp>
      <p:sp>
        <p:nvSpPr>
          <p:cNvPr id="4116" name="object 59"/>
          <p:cNvSpPr>
            <a:spLocks/>
          </p:cNvSpPr>
          <p:nvPr/>
        </p:nvSpPr>
        <p:spPr bwMode="auto">
          <a:xfrm>
            <a:off x="395288" y="4652963"/>
            <a:ext cx="2520950" cy="936277"/>
          </a:xfrm>
          <a:custGeom>
            <a:avLst/>
            <a:gdLst>
              <a:gd name="T0" fmla="*/ 0 w 2520315"/>
              <a:gd name="T1" fmla="*/ 439722 h 432435"/>
              <a:gd name="T2" fmla="*/ 2525401 w 2520315"/>
              <a:gd name="T3" fmla="*/ 439722 h 432435"/>
              <a:gd name="T4" fmla="*/ 2525401 w 2520315"/>
              <a:gd name="T5" fmla="*/ 0 h 432435"/>
              <a:gd name="T6" fmla="*/ 0 w 2520315"/>
              <a:gd name="T7" fmla="*/ 0 h 432435"/>
              <a:gd name="T8" fmla="*/ 0 w 2520315"/>
              <a:gd name="T9" fmla="*/ 439722 h 4324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520315"/>
              <a:gd name="T16" fmla="*/ 0 h 432435"/>
              <a:gd name="T17" fmla="*/ 2520315 w 2520315"/>
              <a:gd name="T18" fmla="*/ 432435 h 4324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520315" h="432435">
                <a:moveTo>
                  <a:pt x="0" y="432054"/>
                </a:moveTo>
                <a:lnTo>
                  <a:pt x="2520316" y="432054"/>
                </a:lnTo>
                <a:lnTo>
                  <a:pt x="2520316" y="0"/>
                </a:lnTo>
                <a:lnTo>
                  <a:pt x="0" y="0"/>
                </a:lnTo>
                <a:lnTo>
                  <a:pt x="0" y="432054"/>
                </a:lnTo>
                <a:close/>
              </a:path>
            </a:pathLst>
          </a:custGeom>
          <a:solidFill>
            <a:srgbClr val="8AE6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4117" name="object 60"/>
          <p:cNvSpPr txBox="1">
            <a:spLocks noChangeArrowheads="1"/>
          </p:cNvSpPr>
          <p:nvPr/>
        </p:nvSpPr>
        <p:spPr bwMode="auto">
          <a:xfrm>
            <a:off x="1011238" y="4675981"/>
            <a:ext cx="1887537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marL="12700" indent="-127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/>
            <a:r>
              <a:rPr lang="ru-RU" sz="1400" b="1" dirty="0" smtClean="0">
                <a:latin typeface="Calibri" pitchFamily="34" charset="0"/>
              </a:rPr>
              <a:t>Иные межбюджетные трансферты</a:t>
            </a:r>
            <a:endParaRPr lang="ru-RU" sz="1400" b="1" dirty="0">
              <a:latin typeface="Calibri" pitchFamily="34" charset="0"/>
            </a:endParaRPr>
          </a:p>
        </p:txBody>
      </p:sp>
      <p:sp>
        <p:nvSpPr>
          <p:cNvPr id="4120" name="object 69"/>
          <p:cNvSpPr>
            <a:spLocks/>
          </p:cNvSpPr>
          <p:nvPr/>
        </p:nvSpPr>
        <p:spPr bwMode="auto">
          <a:xfrm>
            <a:off x="267342" y="3294854"/>
            <a:ext cx="127945" cy="908846"/>
          </a:xfrm>
          <a:custGeom>
            <a:avLst/>
            <a:gdLst>
              <a:gd name="T0" fmla="*/ 0 w 72389"/>
              <a:gd name="T1" fmla="*/ 427003 h 432435"/>
              <a:gd name="T2" fmla="*/ 64779 w 72389"/>
              <a:gd name="T3" fmla="*/ 427003 h 432435"/>
              <a:gd name="T4" fmla="*/ 64779 w 72389"/>
              <a:gd name="T5" fmla="*/ 0 h 432435"/>
              <a:gd name="T6" fmla="*/ 0 w 72389"/>
              <a:gd name="T7" fmla="*/ 0 h 432435"/>
              <a:gd name="T8" fmla="*/ 0 w 72389"/>
              <a:gd name="T9" fmla="*/ 427003 h 4324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72389"/>
              <a:gd name="T16" fmla="*/ 0 h 432435"/>
              <a:gd name="T17" fmla="*/ 72389 w 72389"/>
              <a:gd name="T18" fmla="*/ 432435 h 4324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72389" h="432435">
                <a:moveTo>
                  <a:pt x="0" y="432054"/>
                </a:moveTo>
                <a:lnTo>
                  <a:pt x="72007" y="432054"/>
                </a:lnTo>
                <a:lnTo>
                  <a:pt x="72007" y="0"/>
                </a:lnTo>
                <a:lnTo>
                  <a:pt x="0" y="0"/>
                </a:lnTo>
                <a:lnTo>
                  <a:pt x="0" y="432054"/>
                </a:lnTo>
                <a:close/>
              </a:path>
            </a:pathLst>
          </a:custGeom>
          <a:solidFill>
            <a:srgbClr val="FDB809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4121" name="object 70"/>
          <p:cNvSpPr>
            <a:spLocks/>
          </p:cNvSpPr>
          <p:nvPr/>
        </p:nvSpPr>
        <p:spPr bwMode="auto">
          <a:xfrm>
            <a:off x="267342" y="4652963"/>
            <a:ext cx="127946" cy="936277"/>
          </a:xfrm>
          <a:custGeom>
            <a:avLst/>
            <a:gdLst>
              <a:gd name="T0" fmla="*/ 0 w 72389"/>
              <a:gd name="T1" fmla="*/ 439722 h 432435"/>
              <a:gd name="T2" fmla="*/ 64779 w 72389"/>
              <a:gd name="T3" fmla="*/ 439722 h 432435"/>
              <a:gd name="T4" fmla="*/ 64779 w 72389"/>
              <a:gd name="T5" fmla="*/ 0 h 432435"/>
              <a:gd name="T6" fmla="*/ 0 w 72389"/>
              <a:gd name="T7" fmla="*/ 0 h 432435"/>
              <a:gd name="T8" fmla="*/ 0 w 72389"/>
              <a:gd name="T9" fmla="*/ 439722 h 4324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72389"/>
              <a:gd name="T16" fmla="*/ 0 h 432435"/>
              <a:gd name="T17" fmla="*/ 72389 w 72389"/>
              <a:gd name="T18" fmla="*/ 432435 h 4324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72389" h="432435">
                <a:moveTo>
                  <a:pt x="0" y="432054"/>
                </a:moveTo>
                <a:lnTo>
                  <a:pt x="72007" y="432054"/>
                </a:lnTo>
                <a:lnTo>
                  <a:pt x="72007" y="0"/>
                </a:lnTo>
                <a:lnTo>
                  <a:pt x="0" y="0"/>
                </a:lnTo>
                <a:lnTo>
                  <a:pt x="0" y="432054"/>
                </a:lnTo>
                <a:close/>
              </a:path>
            </a:pathLst>
          </a:custGeom>
          <a:solidFill>
            <a:srgbClr val="00ACDC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4124" name="object 76"/>
          <p:cNvSpPr txBox="1">
            <a:spLocks noChangeArrowheads="1"/>
          </p:cNvSpPr>
          <p:nvPr/>
        </p:nvSpPr>
        <p:spPr bwMode="auto">
          <a:xfrm>
            <a:off x="395288" y="3302793"/>
            <a:ext cx="558800" cy="415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marL="127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sz="1400" b="1" dirty="0" smtClean="0">
                <a:latin typeface="Calibri" pitchFamily="34" charset="0"/>
              </a:rPr>
              <a:t>189,7</a:t>
            </a:r>
            <a:endParaRPr lang="ru-RU" sz="1400" dirty="0">
              <a:latin typeface="Calibri" pitchFamily="34" charset="0"/>
            </a:endParaRPr>
          </a:p>
          <a:p>
            <a:pPr eaLnBrk="1" hangingPunct="1">
              <a:spcBef>
                <a:spcPts val="600"/>
              </a:spcBef>
            </a:pPr>
            <a:r>
              <a:rPr lang="ru-RU" sz="800" dirty="0" smtClean="0">
                <a:latin typeface="Calibri" pitchFamily="34" charset="0"/>
              </a:rPr>
              <a:t>тыс.рублей</a:t>
            </a:r>
            <a:endParaRPr lang="ru-RU" sz="800" dirty="0">
              <a:latin typeface="Calibri" pitchFamily="34" charset="0"/>
            </a:endParaRPr>
          </a:p>
        </p:txBody>
      </p:sp>
      <p:sp>
        <p:nvSpPr>
          <p:cNvPr id="4125" name="object 77"/>
          <p:cNvSpPr txBox="1">
            <a:spLocks noChangeArrowheads="1"/>
          </p:cNvSpPr>
          <p:nvPr/>
        </p:nvSpPr>
        <p:spPr bwMode="auto">
          <a:xfrm>
            <a:off x="477838" y="4637088"/>
            <a:ext cx="558800" cy="415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marL="127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sz="1400" b="1" dirty="0" smtClean="0">
                <a:latin typeface="Calibri" pitchFamily="34" charset="0"/>
              </a:rPr>
              <a:t>1158,2</a:t>
            </a:r>
            <a:endParaRPr lang="ru-RU" sz="1400" dirty="0">
              <a:latin typeface="Calibri" pitchFamily="34" charset="0"/>
            </a:endParaRPr>
          </a:p>
          <a:p>
            <a:pPr eaLnBrk="1" hangingPunct="1">
              <a:spcBef>
                <a:spcPts val="600"/>
              </a:spcBef>
            </a:pPr>
            <a:r>
              <a:rPr lang="ru-RU" sz="800" dirty="0" smtClean="0">
                <a:latin typeface="Calibri" pitchFamily="34" charset="0"/>
              </a:rPr>
              <a:t>тыс.рублей</a:t>
            </a:r>
            <a:endParaRPr lang="ru-RU" sz="800" dirty="0">
              <a:latin typeface="Calibri" pitchFamily="34" charset="0"/>
            </a:endParaRPr>
          </a:p>
        </p:txBody>
      </p:sp>
      <p:sp>
        <p:nvSpPr>
          <p:cNvPr id="4126" name="object 81"/>
          <p:cNvSpPr txBox="1">
            <a:spLocks noChangeArrowheads="1"/>
          </p:cNvSpPr>
          <p:nvPr/>
        </p:nvSpPr>
        <p:spPr bwMode="auto">
          <a:xfrm>
            <a:off x="1843088" y="1155700"/>
            <a:ext cx="1155700" cy="91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marL="127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b="1" dirty="0" smtClean="0">
                <a:latin typeface="Calibri" pitchFamily="34" charset="0"/>
              </a:rPr>
              <a:t>1347,9</a:t>
            </a:r>
            <a:endParaRPr lang="ru-RU" dirty="0">
              <a:latin typeface="Calibri" pitchFamily="34" charset="0"/>
            </a:endParaRPr>
          </a:p>
          <a:p>
            <a:pPr eaLnBrk="1" hangingPunct="1">
              <a:spcBef>
                <a:spcPts val="50"/>
              </a:spcBef>
            </a:pPr>
            <a:r>
              <a:rPr lang="ru-RU" sz="1100" dirty="0" smtClean="0">
                <a:latin typeface="Calibri" pitchFamily="34" charset="0"/>
              </a:rPr>
              <a:t>тыс.рублей</a:t>
            </a:r>
            <a:r>
              <a:rPr lang="ru-RU" sz="1200" dirty="0" smtClean="0">
                <a:latin typeface="Calibri" pitchFamily="34" charset="0"/>
              </a:rPr>
              <a:t>- </a:t>
            </a:r>
            <a:endParaRPr lang="ru-RU" sz="1200" dirty="0">
              <a:latin typeface="Calibri" pitchFamily="34" charset="0"/>
            </a:endParaRPr>
          </a:p>
          <a:p>
            <a:pPr eaLnBrk="1" hangingPunct="1">
              <a:spcBef>
                <a:spcPts val="50"/>
              </a:spcBef>
            </a:pPr>
            <a:r>
              <a:rPr lang="ru-RU" sz="1600" b="1" dirty="0" smtClean="0">
                <a:latin typeface="Calibri" pitchFamily="34" charset="0"/>
              </a:rPr>
              <a:t>16,8% </a:t>
            </a:r>
            <a:r>
              <a:rPr lang="ru-RU" sz="1200" dirty="0">
                <a:latin typeface="Calibri" pitchFamily="34" charset="0"/>
              </a:rPr>
              <a:t>в общем  объеме доходов</a:t>
            </a:r>
          </a:p>
        </p:txBody>
      </p:sp>
      <p:sp>
        <p:nvSpPr>
          <p:cNvPr id="4127" name="object 82"/>
          <p:cNvSpPr txBox="1">
            <a:spLocks noChangeArrowheads="1"/>
          </p:cNvSpPr>
          <p:nvPr/>
        </p:nvSpPr>
        <p:spPr bwMode="auto">
          <a:xfrm>
            <a:off x="4768850" y="1155700"/>
            <a:ext cx="1157288" cy="91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marL="127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b="1" dirty="0" smtClean="0">
                <a:latin typeface="Calibri" pitchFamily="34" charset="0"/>
              </a:rPr>
              <a:t>732,4</a:t>
            </a:r>
            <a:endParaRPr lang="ru-RU" dirty="0">
              <a:latin typeface="Calibri" pitchFamily="34" charset="0"/>
            </a:endParaRPr>
          </a:p>
          <a:p>
            <a:pPr eaLnBrk="1" hangingPunct="1">
              <a:spcBef>
                <a:spcPts val="50"/>
              </a:spcBef>
            </a:pPr>
            <a:r>
              <a:rPr lang="ru-RU" sz="1100" dirty="0" smtClean="0">
                <a:latin typeface="Calibri" pitchFamily="34" charset="0"/>
              </a:rPr>
              <a:t>тыс.рублей</a:t>
            </a:r>
            <a:r>
              <a:rPr lang="ru-RU" sz="1200" dirty="0" smtClean="0">
                <a:latin typeface="Calibri" pitchFamily="34" charset="0"/>
              </a:rPr>
              <a:t>- </a:t>
            </a:r>
            <a:endParaRPr lang="ru-RU" sz="1200" dirty="0">
              <a:latin typeface="Calibri" pitchFamily="34" charset="0"/>
            </a:endParaRPr>
          </a:p>
          <a:p>
            <a:pPr eaLnBrk="1" hangingPunct="1">
              <a:spcBef>
                <a:spcPts val="50"/>
              </a:spcBef>
            </a:pPr>
            <a:r>
              <a:rPr lang="ru-RU" sz="1600" b="1" dirty="0" smtClean="0">
                <a:latin typeface="Calibri" pitchFamily="34" charset="0"/>
              </a:rPr>
              <a:t>9,7% </a:t>
            </a:r>
            <a:r>
              <a:rPr lang="ru-RU" sz="1200" dirty="0">
                <a:latin typeface="Calibri" pitchFamily="34" charset="0"/>
              </a:rPr>
              <a:t>в общем  объеме доходов</a:t>
            </a:r>
          </a:p>
        </p:txBody>
      </p:sp>
      <p:sp>
        <p:nvSpPr>
          <p:cNvPr id="4128" name="object 83"/>
          <p:cNvSpPr txBox="1">
            <a:spLocks noChangeArrowheads="1"/>
          </p:cNvSpPr>
          <p:nvPr/>
        </p:nvSpPr>
        <p:spPr bwMode="auto">
          <a:xfrm>
            <a:off x="7677150" y="1174750"/>
            <a:ext cx="1157288" cy="91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marL="127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b="1" dirty="0" smtClean="0">
                <a:latin typeface="Calibri" pitchFamily="34" charset="0"/>
              </a:rPr>
              <a:t>878,4</a:t>
            </a:r>
            <a:endParaRPr lang="ru-RU" dirty="0">
              <a:latin typeface="Calibri" pitchFamily="34" charset="0"/>
            </a:endParaRPr>
          </a:p>
          <a:p>
            <a:pPr eaLnBrk="1" hangingPunct="1">
              <a:spcBef>
                <a:spcPts val="50"/>
              </a:spcBef>
            </a:pPr>
            <a:r>
              <a:rPr lang="ru-RU" sz="1100" dirty="0" smtClean="0">
                <a:latin typeface="Calibri" pitchFamily="34" charset="0"/>
              </a:rPr>
              <a:t>тыс.рублей</a:t>
            </a:r>
            <a:r>
              <a:rPr lang="ru-RU" sz="1200" dirty="0" smtClean="0">
                <a:latin typeface="Calibri" pitchFamily="34" charset="0"/>
              </a:rPr>
              <a:t>- </a:t>
            </a:r>
            <a:endParaRPr lang="ru-RU" sz="1200" dirty="0">
              <a:latin typeface="Calibri" pitchFamily="34" charset="0"/>
            </a:endParaRPr>
          </a:p>
          <a:p>
            <a:pPr eaLnBrk="1" hangingPunct="1">
              <a:spcBef>
                <a:spcPts val="50"/>
              </a:spcBef>
            </a:pPr>
            <a:r>
              <a:rPr lang="ru-RU" sz="1600" b="1" dirty="0" smtClean="0">
                <a:latin typeface="Calibri" pitchFamily="34" charset="0"/>
              </a:rPr>
              <a:t>11,1% </a:t>
            </a:r>
            <a:r>
              <a:rPr lang="ru-RU" sz="1200" dirty="0">
                <a:latin typeface="Calibri" pitchFamily="34" charset="0"/>
              </a:rPr>
              <a:t>в общем  объеме доходов</a:t>
            </a:r>
          </a:p>
        </p:txBody>
      </p:sp>
      <p:sp>
        <p:nvSpPr>
          <p:cNvPr id="4131" name="object 88"/>
          <p:cNvSpPr>
            <a:spLocks/>
          </p:cNvSpPr>
          <p:nvPr/>
        </p:nvSpPr>
        <p:spPr bwMode="auto">
          <a:xfrm>
            <a:off x="3365115" y="3334222"/>
            <a:ext cx="2519362" cy="869477"/>
          </a:xfrm>
          <a:custGeom>
            <a:avLst/>
            <a:gdLst>
              <a:gd name="T0" fmla="*/ 0 w 2520315"/>
              <a:gd name="T1" fmla="*/ 427003 h 432435"/>
              <a:gd name="T2" fmla="*/ 2512703 w 2520315"/>
              <a:gd name="T3" fmla="*/ 427003 h 432435"/>
              <a:gd name="T4" fmla="*/ 2512703 w 2520315"/>
              <a:gd name="T5" fmla="*/ 0 h 432435"/>
              <a:gd name="T6" fmla="*/ 0 w 2520315"/>
              <a:gd name="T7" fmla="*/ 0 h 432435"/>
              <a:gd name="T8" fmla="*/ 0 w 2520315"/>
              <a:gd name="T9" fmla="*/ 427003 h 4324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520315"/>
              <a:gd name="T16" fmla="*/ 0 h 432435"/>
              <a:gd name="T17" fmla="*/ 2520315 w 2520315"/>
              <a:gd name="T18" fmla="*/ 432435 h 4324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520315" h="432435">
                <a:moveTo>
                  <a:pt x="0" y="432054"/>
                </a:moveTo>
                <a:lnTo>
                  <a:pt x="2520316" y="432054"/>
                </a:lnTo>
                <a:lnTo>
                  <a:pt x="2520316" y="0"/>
                </a:lnTo>
                <a:lnTo>
                  <a:pt x="0" y="0"/>
                </a:lnTo>
                <a:lnTo>
                  <a:pt x="0" y="432054"/>
                </a:lnTo>
                <a:close/>
              </a:path>
            </a:pathLst>
          </a:custGeom>
          <a:solidFill>
            <a:srgbClr val="FFF0CE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4132" name="object 90"/>
          <p:cNvSpPr>
            <a:spLocks/>
          </p:cNvSpPr>
          <p:nvPr/>
        </p:nvSpPr>
        <p:spPr bwMode="auto">
          <a:xfrm>
            <a:off x="3348038" y="4652963"/>
            <a:ext cx="2519362" cy="936277"/>
          </a:xfrm>
          <a:custGeom>
            <a:avLst/>
            <a:gdLst>
              <a:gd name="T0" fmla="*/ 0 w 2520315"/>
              <a:gd name="T1" fmla="*/ 439722 h 432435"/>
              <a:gd name="T2" fmla="*/ 2512703 w 2520315"/>
              <a:gd name="T3" fmla="*/ 439722 h 432435"/>
              <a:gd name="T4" fmla="*/ 2512703 w 2520315"/>
              <a:gd name="T5" fmla="*/ 0 h 432435"/>
              <a:gd name="T6" fmla="*/ 0 w 2520315"/>
              <a:gd name="T7" fmla="*/ 0 h 432435"/>
              <a:gd name="T8" fmla="*/ 0 w 2520315"/>
              <a:gd name="T9" fmla="*/ 439722 h 4324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520315"/>
              <a:gd name="T16" fmla="*/ 0 h 432435"/>
              <a:gd name="T17" fmla="*/ 2520315 w 2520315"/>
              <a:gd name="T18" fmla="*/ 432435 h 4324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520315" h="432435">
                <a:moveTo>
                  <a:pt x="0" y="432054"/>
                </a:moveTo>
                <a:lnTo>
                  <a:pt x="2520316" y="432054"/>
                </a:lnTo>
                <a:lnTo>
                  <a:pt x="2520316" y="0"/>
                </a:lnTo>
                <a:lnTo>
                  <a:pt x="0" y="0"/>
                </a:lnTo>
                <a:lnTo>
                  <a:pt x="0" y="432054"/>
                </a:lnTo>
                <a:close/>
              </a:path>
            </a:pathLst>
          </a:custGeom>
          <a:solidFill>
            <a:srgbClr val="8AE6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4135" name="object 100"/>
          <p:cNvSpPr>
            <a:spLocks/>
          </p:cNvSpPr>
          <p:nvPr/>
        </p:nvSpPr>
        <p:spPr bwMode="auto">
          <a:xfrm>
            <a:off x="3276600" y="3340365"/>
            <a:ext cx="88515" cy="863335"/>
          </a:xfrm>
          <a:custGeom>
            <a:avLst/>
            <a:gdLst>
              <a:gd name="T0" fmla="*/ 0 w 72389"/>
              <a:gd name="T1" fmla="*/ 427003 h 432435"/>
              <a:gd name="T2" fmla="*/ 64779 w 72389"/>
              <a:gd name="T3" fmla="*/ 427003 h 432435"/>
              <a:gd name="T4" fmla="*/ 64779 w 72389"/>
              <a:gd name="T5" fmla="*/ 0 h 432435"/>
              <a:gd name="T6" fmla="*/ 0 w 72389"/>
              <a:gd name="T7" fmla="*/ 0 h 432435"/>
              <a:gd name="T8" fmla="*/ 0 w 72389"/>
              <a:gd name="T9" fmla="*/ 427003 h 4324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72389"/>
              <a:gd name="T16" fmla="*/ 0 h 432435"/>
              <a:gd name="T17" fmla="*/ 72389 w 72389"/>
              <a:gd name="T18" fmla="*/ 432435 h 4324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72389" h="432435">
                <a:moveTo>
                  <a:pt x="0" y="432054"/>
                </a:moveTo>
                <a:lnTo>
                  <a:pt x="72007" y="432054"/>
                </a:lnTo>
                <a:lnTo>
                  <a:pt x="72007" y="0"/>
                </a:lnTo>
                <a:lnTo>
                  <a:pt x="0" y="0"/>
                </a:lnTo>
                <a:lnTo>
                  <a:pt x="0" y="432054"/>
                </a:lnTo>
                <a:close/>
              </a:path>
            </a:pathLst>
          </a:custGeom>
          <a:solidFill>
            <a:srgbClr val="FDB809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4136" name="object 101"/>
          <p:cNvSpPr>
            <a:spLocks/>
          </p:cNvSpPr>
          <p:nvPr/>
        </p:nvSpPr>
        <p:spPr bwMode="auto">
          <a:xfrm>
            <a:off x="3276600" y="4652963"/>
            <a:ext cx="71438" cy="936277"/>
          </a:xfrm>
          <a:custGeom>
            <a:avLst/>
            <a:gdLst>
              <a:gd name="T0" fmla="*/ 0 w 72389"/>
              <a:gd name="T1" fmla="*/ 439722 h 432435"/>
              <a:gd name="T2" fmla="*/ 64779 w 72389"/>
              <a:gd name="T3" fmla="*/ 439722 h 432435"/>
              <a:gd name="T4" fmla="*/ 64779 w 72389"/>
              <a:gd name="T5" fmla="*/ 0 h 432435"/>
              <a:gd name="T6" fmla="*/ 0 w 72389"/>
              <a:gd name="T7" fmla="*/ 0 h 432435"/>
              <a:gd name="T8" fmla="*/ 0 w 72389"/>
              <a:gd name="T9" fmla="*/ 439722 h 4324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72389"/>
              <a:gd name="T16" fmla="*/ 0 h 432435"/>
              <a:gd name="T17" fmla="*/ 72389 w 72389"/>
              <a:gd name="T18" fmla="*/ 432435 h 4324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72389" h="432435">
                <a:moveTo>
                  <a:pt x="0" y="432054"/>
                </a:moveTo>
                <a:lnTo>
                  <a:pt x="72007" y="432054"/>
                </a:lnTo>
                <a:lnTo>
                  <a:pt x="72007" y="0"/>
                </a:lnTo>
                <a:lnTo>
                  <a:pt x="0" y="0"/>
                </a:lnTo>
                <a:lnTo>
                  <a:pt x="0" y="432054"/>
                </a:lnTo>
                <a:close/>
              </a:path>
            </a:pathLst>
          </a:custGeom>
          <a:solidFill>
            <a:srgbClr val="00ACDC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4139" name="object 107"/>
          <p:cNvSpPr txBox="1">
            <a:spLocks noChangeArrowheads="1"/>
          </p:cNvSpPr>
          <p:nvPr/>
        </p:nvSpPr>
        <p:spPr bwMode="auto">
          <a:xfrm>
            <a:off x="3348038" y="3458067"/>
            <a:ext cx="558800" cy="43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marL="127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sz="1400" b="1" dirty="0" smtClean="0">
                <a:latin typeface="Calibri" pitchFamily="34" charset="0"/>
              </a:rPr>
              <a:t>191,8</a:t>
            </a:r>
            <a:endParaRPr lang="ru-RU" sz="1400" dirty="0">
              <a:latin typeface="Calibri" pitchFamily="34" charset="0"/>
            </a:endParaRPr>
          </a:p>
          <a:p>
            <a:pPr eaLnBrk="1" hangingPunct="1">
              <a:spcBef>
                <a:spcPts val="600"/>
              </a:spcBef>
            </a:pPr>
            <a:r>
              <a:rPr lang="ru-RU" sz="800" dirty="0" smtClean="0">
                <a:latin typeface="Calibri" pitchFamily="34" charset="0"/>
              </a:rPr>
              <a:t>тыс.рублей</a:t>
            </a:r>
            <a:endParaRPr lang="ru-RU" sz="800" dirty="0">
              <a:latin typeface="Calibri" pitchFamily="34" charset="0"/>
            </a:endParaRPr>
          </a:p>
        </p:txBody>
      </p:sp>
      <p:sp>
        <p:nvSpPr>
          <p:cNvPr id="4140" name="object 108"/>
          <p:cNvSpPr txBox="1">
            <a:spLocks noChangeArrowheads="1"/>
          </p:cNvSpPr>
          <p:nvPr/>
        </p:nvSpPr>
        <p:spPr bwMode="auto">
          <a:xfrm>
            <a:off x="3430588" y="4637088"/>
            <a:ext cx="55880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marL="127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sz="1400" b="1" dirty="0" smtClean="0">
                <a:latin typeface="Calibri" pitchFamily="34" charset="0"/>
              </a:rPr>
              <a:t>540,6  </a:t>
            </a:r>
            <a:r>
              <a:rPr lang="ru-RU" sz="800" dirty="0" err="1" smtClean="0">
                <a:latin typeface="Calibri" pitchFamily="34" charset="0"/>
              </a:rPr>
              <a:t>тыс.рублей</a:t>
            </a:r>
            <a:endParaRPr lang="ru-RU" sz="800" dirty="0">
              <a:latin typeface="Calibri" pitchFamily="34" charset="0"/>
            </a:endParaRPr>
          </a:p>
        </p:txBody>
      </p:sp>
      <p:sp>
        <p:nvSpPr>
          <p:cNvPr id="4143" name="object 116"/>
          <p:cNvSpPr>
            <a:spLocks/>
          </p:cNvSpPr>
          <p:nvPr/>
        </p:nvSpPr>
        <p:spPr bwMode="auto">
          <a:xfrm>
            <a:off x="6144311" y="3334222"/>
            <a:ext cx="2520950" cy="869477"/>
          </a:xfrm>
          <a:custGeom>
            <a:avLst/>
            <a:gdLst>
              <a:gd name="T0" fmla="*/ 0 w 2520315"/>
              <a:gd name="T1" fmla="*/ 427003 h 432435"/>
              <a:gd name="T2" fmla="*/ 2525401 w 2520315"/>
              <a:gd name="T3" fmla="*/ 427003 h 432435"/>
              <a:gd name="T4" fmla="*/ 2525401 w 2520315"/>
              <a:gd name="T5" fmla="*/ 0 h 432435"/>
              <a:gd name="T6" fmla="*/ 0 w 2520315"/>
              <a:gd name="T7" fmla="*/ 0 h 432435"/>
              <a:gd name="T8" fmla="*/ 0 w 2520315"/>
              <a:gd name="T9" fmla="*/ 427003 h 4324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520315"/>
              <a:gd name="T16" fmla="*/ 0 h 432435"/>
              <a:gd name="T17" fmla="*/ 2520315 w 2520315"/>
              <a:gd name="T18" fmla="*/ 432435 h 4324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520315" h="432435">
                <a:moveTo>
                  <a:pt x="0" y="432054"/>
                </a:moveTo>
                <a:lnTo>
                  <a:pt x="2520316" y="432054"/>
                </a:lnTo>
                <a:lnTo>
                  <a:pt x="2520316" y="0"/>
                </a:lnTo>
                <a:lnTo>
                  <a:pt x="0" y="0"/>
                </a:lnTo>
                <a:lnTo>
                  <a:pt x="0" y="432054"/>
                </a:lnTo>
                <a:close/>
              </a:path>
            </a:pathLst>
          </a:custGeom>
          <a:solidFill>
            <a:srgbClr val="FFF0CE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4144" name="object 118"/>
          <p:cNvSpPr>
            <a:spLocks/>
          </p:cNvSpPr>
          <p:nvPr/>
        </p:nvSpPr>
        <p:spPr bwMode="auto">
          <a:xfrm>
            <a:off x="6227763" y="4652963"/>
            <a:ext cx="2520950" cy="936277"/>
          </a:xfrm>
          <a:custGeom>
            <a:avLst/>
            <a:gdLst>
              <a:gd name="T0" fmla="*/ 0 w 2520315"/>
              <a:gd name="T1" fmla="*/ 439722 h 432435"/>
              <a:gd name="T2" fmla="*/ 2525401 w 2520315"/>
              <a:gd name="T3" fmla="*/ 439722 h 432435"/>
              <a:gd name="T4" fmla="*/ 2525401 w 2520315"/>
              <a:gd name="T5" fmla="*/ 0 h 432435"/>
              <a:gd name="T6" fmla="*/ 0 w 2520315"/>
              <a:gd name="T7" fmla="*/ 0 h 432435"/>
              <a:gd name="T8" fmla="*/ 0 w 2520315"/>
              <a:gd name="T9" fmla="*/ 439722 h 4324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520315"/>
              <a:gd name="T16" fmla="*/ 0 h 432435"/>
              <a:gd name="T17" fmla="*/ 2520315 w 2520315"/>
              <a:gd name="T18" fmla="*/ 432435 h 4324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520315" h="432435">
                <a:moveTo>
                  <a:pt x="0" y="432054"/>
                </a:moveTo>
                <a:lnTo>
                  <a:pt x="2520316" y="432054"/>
                </a:lnTo>
                <a:lnTo>
                  <a:pt x="2520316" y="0"/>
                </a:lnTo>
                <a:lnTo>
                  <a:pt x="0" y="0"/>
                </a:lnTo>
                <a:lnTo>
                  <a:pt x="0" y="432054"/>
                </a:lnTo>
                <a:close/>
              </a:path>
            </a:pathLst>
          </a:custGeom>
          <a:solidFill>
            <a:srgbClr val="8AE6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4147" name="object 128"/>
          <p:cNvSpPr>
            <a:spLocks/>
          </p:cNvSpPr>
          <p:nvPr/>
        </p:nvSpPr>
        <p:spPr bwMode="auto">
          <a:xfrm>
            <a:off x="6144311" y="3321445"/>
            <a:ext cx="101816" cy="882254"/>
          </a:xfrm>
          <a:custGeom>
            <a:avLst/>
            <a:gdLst>
              <a:gd name="T0" fmla="*/ 0 w 72389"/>
              <a:gd name="T1" fmla="*/ 427003 h 432435"/>
              <a:gd name="T2" fmla="*/ 77227 w 72389"/>
              <a:gd name="T3" fmla="*/ 427003 h 432435"/>
              <a:gd name="T4" fmla="*/ 77227 w 72389"/>
              <a:gd name="T5" fmla="*/ 0 h 432435"/>
              <a:gd name="T6" fmla="*/ 0 w 72389"/>
              <a:gd name="T7" fmla="*/ 0 h 432435"/>
              <a:gd name="T8" fmla="*/ 0 w 72389"/>
              <a:gd name="T9" fmla="*/ 427003 h 4324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72389"/>
              <a:gd name="T16" fmla="*/ 0 h 432435"/>
              <a:gd name="T17" fmla="*/ 72389 w 72389"/>
              <a:gd name="T18" fmla="*/ 432435 h 4324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72389" h="432435">
                <a:moveTo>
                  <a:pt x="0" y="432054"/>
                </a:moveTo>
                <a:lnTo>
                  <a:pt x="72007" y="432054"/>
                </a:lnTo>
                <a:lnTo>
                  <a:pt x="72007" y="0"/>
                </a:lnTo>
                <a:lnTo>
                  <a:pt x="0" y="0"/>
                </a:lnTo>
                <a:lnTo>
                  <a:pt x="0" y="432054"/>
                </a:lnTo>
                <a:close/>
              </a:path>
            </a:pathLst>
          </a:custGeom>
          <a:solidFill>
            <a:srgbClr val="FDB809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4148" name="object 129"/>
          <p:cNvSpPr>
            <a:spLocks/>
          </p:cNvSpPr>
          <p:nvPr/>
        </p:nvSpPr>
        <p:spPr bwMode="auto">
          <a:xfrm>
            <a:off x="6156325" y="4652963"/>
            <a:ext cx="89802" cy="936277"/>
          </a:xfrm>
          <a:custGeom>
            <a:avLst/>
            <a:gdLst>
              <a:gd name="T0" fmla="*/ 0 w 72389"/>
              <a:gd name="T1" fmla="*/ 439722 h 432435"/>
              <a:gd name="T2" fmla="*/ 77227 w 72389"/>
              <a:gd name="T3" fmla="*/ 439722 h 432435"/>
              <a:gd name="T4" fmla="*/ 77227 w 72389"/>
              <a:gd name="T5" fmla="*/ 0 h 432435"/>
              <a:gd name="T6" fmla="*/ 0 w 72389"/>
              <a:gd name="T7" fmla="*/ 0 h 432435"/>
              <a:gd name="T8" fmla="*/ 0 w 72389"/>
              <a:gd name="T9" fmla="*/ 439722 h 4324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72389"/>
              <a:gd name="T16" fmla="*/ 0 h 432435"/>
              <a:gd name="T17" fmla="*/ 72389 w 72389"/>
              <a:gd name="T18" fmla="*/ 432435 h 4324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72389" h="432435">
                <a:moveTo>
                  <a:pt x="0" y="432054"/>
                </a:moveTo>
                <a:lnTo>
                  <a:pt x="72007" y="432054"/>
                </a:lnTo>
                <a:lnTo>
                  <a:pt x="72007" y="0"/>
                </a:lnTo>
                <a:lnTo>
                  <a:pt x="0" y="0"/>
                </a:lnTo>
                <a:lnTo>
                  <a:pt x="0" y="432054"/>
                </a:lnTo>
                <a:close/>
              </a:path>
            </a:pathLst>
          </a:custGeom>
          <a:solidFill>
            <a:srgbClr val="00ACDC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4150" name="object 140"/>
          <p:cNvSpPr txBox="1">
            <a:spLocks noChangeArrowheads="1"/>
          </p:cNvSpPr>
          <p:nvPr/>
        </p:nvSpPr>
        <p:spPr bwMode="auto">
          <a:xfrm>
            <a:off x="8961438" y="6602413"/>
            <a:ext cx="103187" cy="17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marL="127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lnSpc>
                <a:spcPts val="1238"/>
              </a:lnSpc>
            </a:pPr>
            <a:r>
              <a:rPr lang="ru-RU" sz="1200">
                <a:solidFill>
                  <a:srgbClr val="888888"/>
                </a:solidFill>
                <a:latin typeface="Calibri" pitchFamily="34" charset="0"/>
              </a:rPr>
              <a:t>9</a:t>
            </a:r>
            <a:endParaRPr lang="ru-RU" sz="1200">
              <a:latin typeface="Calibri" pitchFamily="34" charset="0"/>
            </a:endParaRPr>
          </a:p>
        </p:txBody>
      </p:sp>
      <p:sp>
        <p:nvSpPr>
          <p:cNvPr id="4152" name="object 135"/>
          <p:cNvSpPr txBox="1">
            <a:spLocks noChangeArrowheads="1"/>
          </p:cNvSpPr>
          <p:nvPr/>
        </p:nvSpPr>
        <p:spPr bwMode="auto">
          <a:xfrm>
            <a:off x="6246127" y="3441699"/>
            <a:ext cx="55880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marL="127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sz="1400" b="1" dirty="0" smtClean="0">
                <a:latin typeface="Calibri" pitchFamily="34" charset="0"/>
              </a:rPr>
              <a:t>198,7</a:t>
            </a:r>
            <a:r>
              <a:rPr lang="ru-RU" sz="800" dirty="0" smtClean="0">
                <a:latin typeface="Calibri" pitchFamily="34" charset="0"/>
              </a:rPr>
              <a:t>тыс.рублей</a:t>
            </a:r>
            <a:endParaRPr lang="ru-RU" sz="800" dirty="0">
              <a:latin typeface="Calibri" pitchFamily="34" charset="0"/>
            </a:endParaRPr>
          </a:p>
        </p:txBody>
      </p:sp>
      <p:sp>
        <p:nvSpPr>
          <p:cNvPr id="4153" name="object 136"/>
          <p:cNvSpPr txBox="1">
            <a:spLocks noChangeArrowheads="1"/>
          </p:cNvSpPr>
          <p:nvPr/>
        </p:nvSpPr>
        <p:spPr bwMode="auto">
          <a:xfrm>
            <a:off x="6310313" y="4637088"/>
            <a:ext cx="560387" cy="430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marL="127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sz="1400" b="1" dirty="0" smtClean="0">
                <a:latin typeface="Calibri" pitchFamily="34" charset="0"/>
              </a:rPr>
              <a:t>679,7</a:t>
            </a:r>
            <a:endParaRPr lang="ru-RU" sz="1400" dirty="0">
              <a:latin typeface="Calibri" pitchFamily="34" charset="0"/>
            </a:endParaRPr>
          </a:p>
          <a:p>
            <a:pPr eaLnBrk="1" hangingPunct="1">
              <a:spcBef>
                <a:spcPts val="600"/>
              </a:spcBef>
            </a:pPr>
            <a:r>
              <a:rPr lang="ru-RU" sz="800" dirty="0" smtClean="0">
                <a:latin typeface="Calibri" pitchFamily="34" charset="0"/>
              </a:rPr>
              <a:t>тыс.рублей</a:t>
            </a:r>
            <a:endParaRPr lang="ru-RU" sz="800" dirty="0">
              <a:latin typeface="Calibri" pitchFamily="34" charset="0"/>
            </a:endParaRPr>
          </a:p>
        </p:txBody>
      </p:sp>
      <p:graphicFrame>
        <p:nvGraphicFramePr>
          <p:cNvPr id="2" name="Диаграмма 15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2098858249"/>
              </p:ext>
            </p:extLst>
          </p:nvPr>
        </p:nvGraphicFramePr>
        <p:xfrm>
          <a:off x="169005" y="994918"/>
          <a:ext cx="1616913" cy="20768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4155" name="TextBox 157"/>
          <p:cNvSpPr txBox="1">
            <a:spLocks noChangeArrowheads="1"/>
          </p:cNvSpPr>
          <p:nvPr/>
        </p:nvSpPr>
        <p:spPr bwMode="auto">
          <a:xfrm>
            <a:off x="214282" y="1571612"/>
            <a:ext cx="642942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sz="800" b="1" dirty="0" smtClean="0"/>
              <a:t>14,1%</a:t>
            </a:r>
            <a:endParaRPr lang="ru-RU" sz="800" b="1" dirty="0"/>
          </a:p>
        </p:txBody>
      </p:sp>
      <p:sp>
        <p:nvSpPr>
          <p:cNvPr id="4162" name="object 58"/>
          <p:cNvSpPr txBox="1">
            <a:spLocks noChangeArrowheads="1"/>
          </p:cNvSpPr>
          <p:nvPr/>
        </p:nvSpPr>
        <p:spPr bwMode="auto">
          <a:xfrm>
            <a:off x="3855244" y="3383756"/>
            <a:ext cx="187325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marL="12700" indent="-127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/>
            <a:r>
              <a:rPr lang="ru-RU" sz="1400" b="1" dirty="0" smtClean="0">
                <a:latin typeface="Calibri" pitchFamily="34" charset="0"/>
              </a:rPr>
              <a:t>Субвенции бюджетам бюджетной системы Российской Федерации</a:t>
            </a:r>
            <a:endParaRPr lang="ru-RU" sz="1400" dirty="0">
              <a:latin typeface="Calibri" pitchFamily="34" charset="0"/>
            </a:endParaRPr>
          </a:p>
        </p:txBody>
      </p:sp>
      <p:sp>
        <p:nvSpPr>
          <p:cNvPr id="4163" name="object 58"/>
          <p:cNvSpPr txBox="1">
            <a:spLocks noChangeArrowheads="1"/>
          </p:cNvSpPr>
          <p:nvPr/>
        </p:nvSpPr>
        <p:spPr bwMode="auto">
          <a:xfrm>
            <a:off x="6845300" y="3383755"/>
            <a:ext cx="187325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marL="12700" indent="-127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/>
            <a:r>
              <a:rPr lang="ru-RU" sz="1400" b="1" dirty="0" smtClean="0">
                <a:latin typeface="Calibri" pitchFamily="34" charset="0"/>
              </a:rPr>
              <a:t>Субвенции бюджетам бюджетной системы Российской Федерации</a:t>
            </a:r>
            <a:endParaRPr lang="ru-RU" sz="1400" dirty="0">
              <a:latin typeface="Calibri" pitchFamily="34" charset="0"/>
            </a:endParaRPr>
          </a:p>
        </p:txBody>
      </p:sp>
      <p:graphicFrame>
        <p:nvGraphicFramePr>
          <p:cNvPr id="3" name="Диаграмма 9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66774149"/>
              </p:ext>
            </p:extLst>
          </p:nvPr>
        </p:nvGraphicFramePr>
        <p:xfrm>
          <a:off x="3051175" y="1027113"/>
          <a:ext cx="1663701" cy="18430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graphicFrame>
        <p:nvGraphicFramePr>
          <p:cNvPr id="4" name="Диаграмма 10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1568904186"/>
              </p:ext>
            </p:extLst>
          </p:nvPr>
        </p:nvGraphicFramePr>
        <p:xfrm>
          <a:off x="5964238" y="1060450"/>
          <a:ext cx="1679596" cy="18430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  <p:sp>
        <p:nvSpPr>
          <p:cNvPr id="4164" name="object 60"/>
          <p:cNvSpPr txBox="1">
            <a:spLocks noChangeArrowheads="1"/>
          </p:cNvSpPr>
          <p:nvPr/>
        </p:nvSpPr>
        <p:spPr bwMode="auto">
          <a:xfrm>
            <a:off x="3967163" y="4675188"/>
            <a:ext cx="1887537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marL="12700" indent="-127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/>
            <a:r>
              <a:rPr lang="ru-RU" sz="1400" b="1" dirty="0" smtClean="0">
                <a:latin typeface="Calibri" pitchFamily="34" charset="0"/>
              </a:rPr>
              <a:t>Иные межбюджетные трансферты</a:t>
            </a:r>
            <a:endParaRPr lang="ru-RU" sz="1400" b="1" dirty="0">
              <a:latin typeface="Calibri" pitchFamily="34" charset="0"/>
            </a:endParaRPr>
          </a:p>
        </p:txBody>
      </p:sp>
      <p:sp>
        <p:nvSpPr>
          <p:cNvPr id="4165" name="object 60"/>
          <p:cNvSpPr txBox="1">
            <a:spLocks noChangeArrowheads="1"/>
          </p:cNvSpPr>
          <p:nvPr/>
        </p:nvSpPr>
        <p:spPr bwMode="auto">
          <a:xfrm>
            <a:off x="6831013" y="4683125"/>
            <a:ext cx="1887537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marL="12700" indent="-127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/>
            <a:r>
              <a:rPr lang="ru-RU" sz="1400" b="1" dirty="0" smtClean="0">
                <a:latin typeface="Calibri" pitchFamily="34" charset="0"/>
              </a:rPr>
              <a:t>Иные межбюджетные трансферты</a:t>
            </a:r>
            <a:endParaRPr lang="ru-RU" sz="1400" b="1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15375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0" y="692150"/>
            <a:ext cx="9144000" cy="616585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5124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9215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Расходы </a:t>
            </a:r>
            <a:r>
              <a:rPr lang="ru-RU" sz="2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проекта бюджета </a:t>
            </a:r>
            <a:r>
              <a:rPr lang="ru-RU" sz="2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Ермаковского сельского поселения по разделам бюджетной классификации расходов бюджетов</a:t>
            </a:r>
          </a:p>
        </p:txBody>
      </p:sp>
      <p:graphicFrame>
        <p:nvGraphicFramePr>
          <p:cNvPr id="2" name="Диаграмма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4271794154"/>
              </p:ext>
            </p:extLst>
          </p:nvPr>
        </p:nvGraphicFramePr>
        <p:xfrm>
          <a:off x="0" y="836613"/>
          <a:ext cx="9036050" cy="60213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125" name="TextBox 7"/>
          <p:cNvSpPr txBox="1">
            <a:spLocks noChangeArrowheads="1"/>
          </p:cNvSpPr>
          <p:nvPr/>
        </p:nvSpPr>
        <p:spPr bwMode="auto">
          <a:xfrm>
            <a:off x="263525" y="1055772"/>
            <a:ext cx="136842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/>
            <a:r>
              <a:rPr lang="ru-RU" sz="1400" b="1" dirty="0" smtClean="0"/>
              <a:t>8 624,0 тыс. </a:t>
            </a:r>
            <a:r>
              <a:rPr lang="ru-RU" sz="1400" b="1" dirty="0"/>
              <a:t>рублей</a:t>
            </a:r>
          </a:p>
        </p:txBody>
      </p:sp>
      <p:sp>
        <p:nvSpPr>
          <p:cNvPr id="5126" name="TextBox 8"/>
          <p:cNvSpPr txBox="1">
            <a:spLocks noChangeArrowheads="1"/>
          </p:cNvSpPr>
          <p:nvPr/>
        </p:nvSpPr>
        <p:spPr bwMode="auto">
          <a:xfrm>
            <a:off x="2195736" y="1121976"/>
            <a:ext cx="1326542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/>
            <a:r>
              <a:rPr lang="ru-RU" sz="1400" b="1" dirty="0" smtClean="0"/>
              <a:t>7530,5тыс. </a:t>
            </a:r>
            <a:r>
              <a:rPr lang="ru-RU" sz="1400" b="1" dirty="0"/>
              <a:t>рублей</a:t>
            </a:r>
          </a:p>
        </p:txBody>
      </p:sp>
      <p:sp>
        <p:nvSpPr>
          <p:cNvPr id="5127" name="TextBox 9"/>
          <p:cNvSpPr txBox="1">
            <a:spLocks noChangeArrowheads="1"/>
          </p:cNvSpPr>
          <p:nvPr/>
        </p:nvSpPr>
        <p:spPr bwMode="auto">
          <a:xfrm>
            <a:off x="4067944" y="1123564"/>
            <a:ext cx="12954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/>
            <a:r>
              <a:rPr lang="ru-RU" sz="1400" b="1" dirty="0" smtClean="0"/>
              <a:t>7912,4тыс. </a:t>
            </a:r>
            <a:r>
              <a:rPr lang="ru-RU" sz="1400" b="1" dirty="0"/>
              <a:t>рублей</a:t>
            </a:r>
          </a:p>
        </p:txBody>
      </p:sp>
    </p:spTree>
    <p:extLst>
      <p:ext uri="{BB962C8B-B14F-4D97-AF65-F5344CB8AC3E}">
        <p14:creationId xmlns:p14="http://schemas.microsoft.com/office/powerpoint/2010/main" xmlns="" val="3420749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955</TotalTime>
  <Words>981</Words>
  <Application>Microsoft Office PowerPoint</Application>
  <PresentationFormat>Экран (4:3)</PresentationFormat>
  <Paragraphs>255</Paragraphs>
  <Slides>13</Slides>
  <Notes>4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Эркер</vt:lpstr>
      <vt:lpstr> Ермаковское сельское поселение</vt:lpstr>
      <vt:lpstr>ПРОЕКТ Бюджета Ермаковского сельского поселения на 2018-2020 годы направлен на решение следующих ключевых задач:</vt:lpstr>
      <vt:lpstr>Слайд 3</vt:lpstr>
      <vt:lpstr>Основные направления бюджетной политики и основные направления  налоговой политики на 2018 год и на плановый период  2019 и 2020 годов </vt:lpstr>
      <vt:lpstr>Слайд 5</vt:lpstr>
      <vt:lpstr>Объем доходов проекта бюджета Ермаковского сельского поселения</vt:lpstr>
      <vt:lpstr>ОБЪЕМ И СТРУКТУРА НАЛОГОВЫХ ДОХОДОВ</vt:lpstr>
      <vt:lpstr>ОБЪЕМ И СТРУКТУРА НАЛОГОВЫХ ДОХОДОВ</vt:lpstr>
      <vt:lpstr>Расходы проекта бюджета Ермаковского сельского поселения по разделам бюджетной классификации расходов бюджетов</vt:lpstr>
      <vt:lpstr>Слайд 10</vt:lpstr>
      <vt:lpstr>Слайд 11</vt:lpstr>
      <vt:lpstr>Слайд 12</vt:lpstr>
      <vt:lpstr>Межбюджетные трансферты, предоставляемые бюджетам поселений, тыс. рублей</vt:lpstr>
    </vt:vector>
  </TitlesOfParts>
  <Company>Финансовый отдел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Новации в расходах районного бюджета на 2013 год и на плановый период 2014 и 2015 годов</dc:title>
  <dc:creator>Ира</dc:creator>
  <cp:lastModifiedBy>User</cp:lastModifiedBy>
  <cp:revision>400</cp:revision>
  <cp:lastPrinted>2018-02-13T07:43:25Z</cp:lastPrinted>
  <dcterms:created xsi:type="dcterms:W3CDTF">2012-11-13T07:23:35Z</dcterms:created>
  <dcterms:modified xsi:type="dcterms:W3CDTF">2018-02-14T13:26:09Z</dcterms:modified>
</cp:coreProperties>
</file>