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0" r:id="rId1"/>
  </p:sldMasterIdLst>
  <p:notesMasterIdLst>
    <p:notesMasterId r:id="rId15"/>
  </p:notesMasterIdLst>
  <p:sldIdLst>
    <p:sldId id="257" r:id="rId2"/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99FF"/>
    <a:srgbClr val="0EB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164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17002.5</c:v>
                </c:pt>
                <c:pt idx="1">
                  <c:v>2188</c:v>
                </c:pt>
                <c:pt idx="2">
                  <c:v>1347.9</c:v>
                </c:pt>
                <c:pt idx="3">
                  <c:v>732.4</c:v>
                </c:pt>
                <c:pt idx="4">
                  <c:v>878.4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137.5</c:v>
                </c:pt>
                <c:pt idx="1">
                  <c:v>121.3</c:v>
                </c:pt>
                <c:pt idx="2">
                  <c:v>115.4</c:v>
                </c:pt>
                <c:pt idx="3">
                  <c:v>119.8</c:v>
                </c:pt>
                <c:pt idx="4">
                  <c:v>124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 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8090.2</c:v>
                </c:pt>
                <c:pt idx="1">
                  <c:v>6177</c:v>
                </c:pt>
                <c:pt idx="2">
                  <c:v>6561.4</c:v>
                </c:pt>
                <c:pt idx="3">
                  <c:v>6678.3</c:v>
                </c:pt>
                <c:pt idx="4">
                  <c:v>6910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161832"/>
        <c:axId val="136508952"/>
        <c:axId val="0"/>
      </c:bar3DChart>
      <c:catAx>
        <c:axId val="135161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508952"/>
        <c:crosses val="autoZero"/>
        <c:auto val="1"/>
        <c:lblAlgn val="ctr"/>
        <c:lblOffset val="100"/>
        <c:noMultiLvlLbl val="0"/>
      </c:catAx>
      <c:valAx>
        <c:axId val="1365089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5161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0352342320865"/>
          <c:y val="0.19828343792051387"/>
          <c:w val="0.33818767199554683"/>
          <c:h val="0.633954461276097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Pt>
            <c:idx val="5"/>
            <c:bubble3D val="0"/>
            <c:spPr>
              <a:solidFill>
                <a:srgbClr val="128577"/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12.3</c:v>
                </c:pt>
                <c:pt idx="1">
                  <c:v>26.7</c:v>
                </c:pt>
                <c:pt idx="2">
                  <c:v>2.9</c:v>
                </c:pt>
                <c:pt idx="3">
                  <c:v>57.9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Pt>
            <c:idx val="5"/>
            <c:bubble3D val="0"/>
            <c:spPr>
              <a:solidFill>
                <a:srgbClr val="128577"/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12.7</c:v>
                </c:pt>
                <c:pt idx="1">
                  <c:v>27.1</c:v>
                </c:pt>
                <c:pt idx="2">
                  <c:v>3.1</c:v>
                </c:pt>
                <c:pt idx="3">
                  <c:v>56.9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419">
          <a:noFill/>
        </a:ln>
      </c:spPr>
    </c:plotArea>
    <c:plotVisOnly val="1"/>
    <c:dispBlanksAs val="zero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Pt>
            <c:idx val="5"/>
            <c:bubble3D val="0"/>
            <c:spPr>
              <a:solidFill>
                <a:srgbClr val="128577"/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13.5</c:v>
                </c:pt>
                <c:pt idx="1">
                  <c:v>28.1</c:v>
                </c:pt>
                <c:pt idx="2">
                  <c:v>3.3</c:v>
                </c:pt>
                <c:pt idx="3">
                  <c:v>55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51830846319062"/>
          <c:y val="7.5796706397090172E-2"/>
          <c:w val="0.78580309454325203"/>
          <c:h val="0.77429672375925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4"/>
            </a:solidFill>
          </c:spPr>
          <c:explosion val="25"/>
          <c:dPt>
            <c:idx val="1"/>
            <c:bubble3D val="0"/>
            <c:spPr>
              <a:solidFill>
                <a:srgbClr val="00B0F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189.7</c:v>
                </c:pt>
                <c:pt idx="1">
                  <c:v>1158.2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7617345247446E-2"/>
          <c:w val="0.92307692307692257"/>
          <c:h val="0.9095609702634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191.8</c:v>
                </c:pt>
                <c:pt idx="1">
                  <c:v>540.6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8114816004451E-2"/>
          <c:w val="0.92307692307692257"/>
          <c:h val="0.909560476765081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198.7</c:v>
                </c:pt>
                <c:pt idx="1">
                  <c:v>679.7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243851018974009E-2"/>
          <c:y val="3.488016963533485E-2"/>
          <c:w val="0.6271112165600482"/>
          <c:h val="0.8915070994777195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73</c:v>
                </c:pt>
                <c:pt idx="2">
                  <c:v>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 политика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115.3</c:v>
                </c:pt>
                <c:pt idx="1">
                  <c:v>125</c:v>
                </c:pt>
                <c:pt idx="2">
                  <c:v>130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Культура,  кинематография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244.3</c:v>
                </c:pt>
                <c:pt idx="1">
                  <c:v>247.1</c:v>
                </c:pt>
                <c:pt idx="2">
                  <c:v>265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1430.4</c:v>
                </c:pt>
                <c:pt idx="1">
                  <c:v>668.3</c:v>
                </c:pt>
                <c:pt idx="2">
                  <c:v>810.1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389C7"/>
            </a:solidFill>
          </c:spPr>
          <c:invertIfNegative val="0"/>
          <c:dLbls>
            <c:dLbl>
              <c:idx val="0"/>
              <c:layout>
                <c:manualLayout>
                  <c:x val="-2.8109627547435001E-3"/>
                  <c:y val="-0.4576852476015907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4290,5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6219255094869976E-3"/>
                  <c:y val="-0.53150544882765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109627547435001E-3"/>
                  <c:y val="-0.5251780030082771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4025,7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86.4</c:v>
                </c:pt>
                <c:pt idx="1">
                  <c:v>20.399999999999999</c:v>
                </c:pt>
                <c:pt idx="2">
                  <c:v>22.4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4.218297212917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109627547435001E-3"/>
                  <c:y val="-2.1091486064589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6.32744581937683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189.5</c:v>
                </c:pt>
                <c:pt idx="1">
                  <c:v>191.6</c:v>
                </c:pt>
                <c:pt idx="2">
                  <c:v>198.5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solidFill>
              <a:srgbClr val="73E2F1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0">
                  <c:v>4290.5</c:v>
                </c:pt>
                <c:pt idx="1">
                  <c:v>3981.6</c:v>
                </c:pt>
                <c:pt idx="2">
                  <c:v>4025.7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070536"/>
        <c:axId val="137070928"/>
      </c:barChart>
      <c:catAx>
        <c:axId val="137070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37070928"/>
        <c:crosses val="autoZero"/>
        <c:auto val="1"/>
        <c:lblAlgn val="ctr"/>
        <c:lblOffset val="100"/>
        <c:noMultiLvlLbl val="0"/>
      </c:catAx>
      <c:valAx>
        <c:axId val="1370709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7070536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0.5862291598652063"/>
          <c:y val="0"/>
          <c:w val="0.31817929294326625"/>
          <c:h val="0.8013525787331057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3.4279050295224656E-2"/>
          <c:w val="1"/>
          <c:h val="0.56041926913269757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73E2F1"/>
            </a:solidFill>
          </c:spPr>
          <c:invertIfNegative val="0"/>
          <c:dLbls>
            <c:dLbl>
              <c:idx val="0"/>
              <c:layout>
                <c:manualLayout>
                  <c:x val="4.4092323075213971E-3"/>
                  <c:y val="-6.4525350841776437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3487205125356498E-3"/>
                  <c:y val="-6.4525350841776437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288208717549902E-2"/>
                  <c:y val="-6.4525350841776437E-3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189.5</c:v>
                </c:pt>
                <c:pt idx="1">
                  <c:v>191.6</c:v>
                </c:pt>
                <c:pt idx="2">
                  <c:v>198.5</c:v>
                </c:pt>
              </c:numCache>
            </c:numRef>
          </c:val>
        </c:ser>
        <c:ser>
          <c:idx val="3"/>
          <c:order val="1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4.4092323075213971E-3"/>
                  <c:y val="0.122598166599375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8789764100285174E-3"/>
                  <c:y val="0.122598166599375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8184646150426815E-3"/>
                  <c:y val="0.126899856655493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1158.2</c:v>
                </c:pt>
                <c:pt idx="1">
                  <c:v>540.6</c:v>
                </c:pt>
                <c:pt idx="2">
                  <c:v>679.7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8515664"/>
        <c:axId val="238516840"/>
        <c:axId val="0"/>
      </c:bar3DChart>
      <c:catAx>
        <c:axId val="23851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38516840"/>
        <c:crosses val="autoZero"/>
        <c:auto val="1"/>
        <c:lblAlgn val="ctr"/>
        <c:lblOffset val="100"/>
        <c:noMultiLvlLbl val="0"/>
      </c:catAx>
      <c:valAx>
        <c:axId val="2385168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8515664"/>
        <c:crosses val="autoZero"/>
        <c:crossBetween val="between"/>
      </c:valAx>
      <c:spPr>
        <a:noFill/>
        <a:ln w="25397">
          <a:noFill/>
        </a:ln>
      </c:spPr>
    </c:plotArea>
    <c:legend>
      <c:legendPos val="r"/>
      <c:layout>
        <c:manualLayout>
          <c:xMode val="edge"/>
          <c:yMode val="edge"/>
          <c:x val="1.6010111486327645E-2"/>
          <c:y val="0.81698099331786422"/>
          <c:w val="0.97517154402064332"/>
          <c:h val="0.181208194386330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EBA1E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5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(4043,4тыс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(14,0 тыс.руб.).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ситуаций(61,4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преступности(25,0тыс.руб.)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поселения(1430,4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тыс.руб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(4581,3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культуры(2442,6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тыс.руб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02891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161330" custLinFactY="100000" custLinFactNeighborX="37383" custLinFactNeighborY="172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74055" custLinFactX="200000" custLinFactY="-100000" custLinFactNeighborX="275460" custLinFactNeighborY="-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76955" custLinFactNeighborY="-57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7D03660B-A174-4C05-A499-900700E5FA22}" type="presOf" srcId="{8960AB01-C4CA-481D-9E77-2C07EA4B72EF}" destId="{932C1383-C048-48C4-B2FE-4B7BBF37AC55}" srcOrd="1" destOrd="0" presId="urn:microsoft.com/office/officeart/2005/8/layout/hierarchy2"/>
    <dgm:cxn modelId="{2C0DAFE3-58BF-48DC-A06F-3EAFC90D1F7E}" type="presOf" srcId="{47F1F2CB-3710-4BBF-B40F-83D052FAA2F5}" destId="{CA622FF3-8229-41CB-8817-D60DA6F5ADB4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B7839C1-5BEB-4091-ADEC-2E3ADD1B76AD}" type="presOf" srcId="{7C813FBF-58CF-4A73-87FA-DF37F9325225}" destId="{427C4B16-7527-4090-97B8-5E1FCFA72225}" srcOrd="0" destOrd="0" presId="urn:microsoft.com/office/officeart/2005/8/layout/hierarchy2"/>
    <dgm:cxn modelId="{265FB390-CD4F-4EE2-8E8F-8EB47C8758A4}" type="presOf" srcId="{87EE8C6D-4643-4EC1-AFB2-43D48F0BB048}" destId="{4FF4D463-5C56-47C2-801A-AE3EC072053E}" srcOrd="0" destOrd="0" presId="urn:microsoft.com/office/officeart/2005/8/layout/hierarchy2"/>
    <dgm:cxn modelId="{AB9D062F-AF55-48B9-9FD3-1BA740D6CCBB}" type="presOf" srcId="{6AFFBB97-E491-4175-8032-3F2B95314297}" destId="{A1FB6AD0-74B1-463D-83EE-6312792242A7}" srcOrd="0" destOrd="0" presId="urn:microsoft.com/office/officeart/2005/8/layout/hierarchy2"/>
    <dgm:cxn modelId="{378BCF6A-CCA3-42F9-880B-302160FB4417}" type="presOf" srcId="{9A55E3D6-7836-48A8-B56C-96141BEC8148}" destId="{B63E864C-E7CE-4555-BF83-ECDF3BF66418}" srcOrd="0" destOrd="0" presId="urn:microsoft.com/office/officeart/2005/8/layout/hierarchy2"/>
    <dgm:cxn modelId="{2E93884B-DD45-4599-8665-DF4CE6DFDE2B}" type="presOf" srcId="{E81C6B86-E350-4593-9700-208AA6C2CD7F}" destId="{C4D6B5FC-21FE-4411-9C7D-AF7FAF48762D}" srcOrd="0" destOrd="0" presId="urn:microsoft.com/office/officeart/2005/8/layout/hierarchy2"/>
    <dgm:cxn modelId="{9BFE3748-C565-4CE6-9A0C-613588DC9A4E}" type="presOf" srcId="{288A3778-C0CB-4A96-B113-9EF48ED53183}" destId="{677BEF8E-B75A-4207-B75C-A58405313C1C}" srcOrd="0" destOrd="0" presId="urn:microsoft.com/office/officeart/2005/8/layout/hierarchy2"/>
    <dgm:cxn modelId="{D2EFFFC6-0B84-4DDE-AB6F-F045B87F748F}" type="presOf" srcId="{C3C361D1-49BD-4B59-8715-C24BF5FB9AF2}" destId="{6BF29830-075C-42AF-9040-B4471F241E00}" srcOrd="0" destOrd="0" presId="urn:microsoft.com/office/officeart/2005/8/layout/hierarchy2"/>
    <dgm:cxn modelId="{ADCC512B-8C7C-4EB0-AA77-6D954E4A6CDF}" type="presOf" srcId="{FBA2B4A0-BECB-402F-95AC-9A02D4E2B609}" destId="{D6D3C369-73BF-484E-9E8C-86F6A6201D0F}" srcOrd="1" destOrd="0" presId="urn:microsoft.com/office/officeart/2005/8/layout/hierarchy2"/>
    <dgm:cxn modelId="{EDB3AD7A-92D9-41BE-835B-2990C76712B5}" type="presOf" srcId="{DC65586A-9B92-40C0-8BFE-CD5888088FF1}" destId="{6F65CA74-76C5-4548-81A8-CE5F70D3A6EF}" srcOrd="0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D5F96018-E362-4C40-988B-45E40F5C23CF}" type="presOf" srcId="{DC65586A-9B92-40C0-8BFE-CD5888088FF1}" destId="{6FDAC32B-9059-4642-BAFD-BA33CE38335C}" srcOrd="1" destOrd="0" presId="urn:microsoft.com/office/officeart/2005/8/layout/hierarchy2"/>
    <dgm:cxn modelId="{A1E69F0F-70EA-40E6-924C-B1D83CE975C7}" type="presOf" srcId="{C8980091-D4ED-4869-B5C5-4CDE665A9E0A}" destId="{2D86C80B-747A-4F4E-830A-D0E492BC47F5}" srcOrd="0" destOrd="0" presId="urn:microsoft.com/office/officeart/2005/8/layout/hierarchy2"/>
    <dgm:cxn modelId="{C2FA3D8D-C234-4CEA-9CA6-5635FB94FEAE}" type="presOf" srcId="{329DA98C-6586-4BE0-AB51-1D0BDEBDC4A1}" destId="{C94CB734-3F60-4813-BE0D-6A2373CBF0FB}" srcOrd="1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4F329886-24BA-4B50-99D4-E8F50863A935}" type="presOf" srcId="{B383DEC2-A9F2-430F-BE83-BB12DD0C0143}" destId="{76ADBFC7-16CB-466C-BC32-9534CE07DAF0}" srcOrd="0" destOrd="0" presId="urn:microsoft.com/office/officeart/2005/8/layout/hierarchy2"/>
    <dgm:cxn modelId="{3329012C-8F8A-4C8A-9A28-91A3EBE645B0}" type="presOf" srcId="{47F1F2CB-3710-4BBF-B40F-83D052FAA2F5}" destId="{96D8EE2C-5FAE-4D66-BA9E-06F9EC516651}" srcOrd="0" destOrd="0" presId="urn:microsoft.com/office/officeart/2005/8/layout/hierarchy2"/>
    <dgm:cxn modelId="{6A3A6CA6-EE54-4D62-A138-A6DF76A913B1}" type="presOf" srcId="{6AFFBB97-E491-4175-8032-3F2B95314297}" destId="{0E9E211C-3E36-490A-8EFB-2874C026F3C4}" srcOrd="1" destOrd="0" presId="urn:microsoft.com/office/officeart/2005/8/layout/hierarchy2"/>
    <dgm:cxn modelId="{63F5804C-9C23-47EB-82DE-ABA22FB77DC7}" type="presOf" srcId="{7BD6B530-1528-424E-9C59-DE5F95367EDC}" destId="{D6EC0B0C-1599-4DA9-874C-6FBA94FBF8B3}" srcOrd="0" destOrd="0" presId="urn:microsoft.com/office/officeart/2005/8/layout/hierarchy2"/>
    <dgm:cxn modelId="{DD8FBE54-6A59-4AE5-9378-FD2DF4882437}" type="presOf" srcId="{802EB448-9D4A-4820-939C-3051841177D4}" destId="{04D346C5-01FF-4444-A7A0-C4205521BE65}" srcOrd="0" destOrd="0" presId="urn:microsoft.com/office/officeart/2005/8/layout/hierarchy2"/>
    <dgm:cxn modelId="{2D514983-662C-4465-A6D0-FFB9355C42E0}" type="presOf" srcId="{8960AB01-C4CA-481D-9E77-2C07EA4B72EF}" destId="{82FF9FA2-F665-452A-A9BA-6FF1EDE8AF02}" srcOrd="0" destOrd="0" presId="urn:microsoft.com/office/officeart/2005/8/layout/hierarchy2"/>
    <dgm:cxn modelId="{A3BFC6EB-4D8B-4B07-A2DC-6EFBCE81A5CB}" type="presOf" srcId="{C8980091-D4ED-4869-B5C5-4CDE665A9E0A}" destId="{372B26B5-E04A-45B7-8707-5FABE77A49A9}" srcOrd="1" destOrd="0" presId="urn:microsoft.com/office/officeart/2005/8/layout/hierarchy2"/>
    <dgm:cxn modelId="{9647CAFB-2D57-4398-B28C-208B2ACADB74}" type="presOf" srcId="{93272420-4AFD-40A3-9371-A5F58093BC38}" destId="{9D06CD96-DF01-4CD7-9F5C-505CFD833302}" srcOrd="0" destOrd="0" presId="urn:microsoft.com/office/officeart/2005/8/layout/hierarchy2"/>
    <dgm:cxn modelId="{7E7A7CDE-C5AC-4B60-89A2-6385A81781A4}" type="presOf" srcId="{329DA98C-6586-4BE0-AB51-1D0BDEBDC4A1}" destId="{9FC78266-470C-4C89-963C-B82E522FE349}" srcOrd="0" destOrd="0" presId="urn:microsoft.com/office/officeart/2005/8/layout/hierarchy2"/>
    <dgm:cxn modelId="{2ACA1B5B-5150-47D6-AEBD-3D28912D4067}" type="presOf" srcId="{D15B9808-244C-474E-9825-4860E6556DE2}" destId="{16DCF74A-043A-4059-BA15-767E0E0CAEC4}" srcOrd="0" destOrd="0" presId="urn:microsoft.com/office/officeart/2005/8/layout/hierarchy2"/>
    <dgm:cxn modelId="{733309F7-A0C1-4A18-AB1F-57CAAE64C823}" type="presOf" srcId="{FBA2B4A0-BECB-402F-95AC-9A02D4E2B609}" destId="{CD2FBED0-4F43-4A23-9B7B-6BBA3F5DD1A7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FE868ED3-0DE9-44BF-8719-67710B8FF9A2}" type="presParOf" srcId="{4FF4D463-5C56-47C2-801A-AE3EC072053E}" destId="{D818E353-3BFF-4E72-B499-B17F27E27E47}" srcOrd="0" destOrd="0" presId="urn:microsoft.com/office/officeart/2005/8/layout/hierarchy2"/>
    <dgm:cxn modelId="{3AD7D2FE-2CB5-4B38-8A1C-457F320429CF}" type="presParOf" srcId="{D818E353-3BFF-4E72-B499-B17F27E27E47}" destId="{D6EC0B0C-1599-4DA9-874C-6FBA94FBF8B3}" srcOrd="0" destOrd="0" presId="urn:microsoft.com/office/officeart/2005/8/layout/hierarchy2"/>
    <dgm:cxn modelId="{85BDF4C2-20FD-4E61-8412-9171FC824ACD}" type="presParOf" srcId="{D818E353-3BFF-4E72-B499-B17F27E27E47}" destId="{0E5C854C-D619-455A-BBCA-575473A4C784}" srcOrd="1" destOrd="0" presId="urn:microsoft.com/office/officeart/2005/8/layout/hierarchy2"/>
    <dgm:cxn modelId="{C9EB824A-CD1C-4058-B628-949A0A6CB21F}" type="presParOf" srcId="{0E5C854C-D619-455A-BBCA-575473A4C784}" destId="{6F65CA74-76C5-4548-81A8-CE5F70D3A6EF}" srcOrd="0" destOrd="0" presId="urn:microsoft.com/office/officeart/2005/8/layout/hierarchy2"/>
    <dgm:cxn modelId="{12DB5717-3BF6-40AA-917D-0664B66A48CD}" type="presParOf" srcId="{6F65CA74-76C5-4548-81A8-CE5F70D3A6EF}" destId="{6FDAC32B-9059-4642-BAFD-BA33CE38335C}" srcOrd="0" destOrd="0" presId="urn:microsoft.com/office/officeart/2005/8/layout/hierarchy2"/>
    <dgm:cxn modelId="{746536AA-00CC-49E6-8384-420132ADC70D}" type="presParOf" srcId="{0E5C854C-D619-455A-BBCA-575473A4C784}" destId="{5B49F422-0207-4E16-8FE0-AE02C6164202}" srcOrd="1" destOrd="0" presId="urn:microsoft.com/office/officeart/2005/8/layout/hierarchy2"/>
    <dgm:cxn modelId="{59249AAF-5644-4B8D-BE9A-C0E8BDCC1D86}" type="presParOf" srcId="{5B49F422-0207-4E16-8FE0-AE02C6164202}" destId="{C4D6B5FC-21FE-4411-9C7D-AF7FAF48762D}" srcOrd="0" destOrd="0" presId="urn:microsoft.com/office/officeart/2005/8/layout/hierarchy2"/>
    <dgm:cxn modelId="{0DD82181-AB40-43F1-8031-CC959212B327}" type="presParOf" srcId="{5B49F422-0207-4E16-8FE0-AE02C6164202}" destId="{D8303A32-1780-4D87-B717-6DCB80A74CB7}" srcOrd="1" destOrd="0" presId="urn:microsoft.com/office/officeart/2005/8/layout/hierarchy2"/>
    <dgm:cxn modelId="{A18F6C4B-5479-4A44-9B10-7249F4BD0D5B}" type="presParOf" srcId="{D8303A32-1780-4D87-B717-6DCB80A74CB7}" destId="{96D8EE2C-5FAE-4D66-BA9E-06F9EC516651}" srcOrd="0" destOrd="0" presId="urn:microsoft.com/office/officeart/2005/8/layout/hierarchy2"/>
    <dgm:cxn modelId="{7FB49F6D-EA5B-490F-AC4A-EE1AC4DEA0EC}" type="presParOf" srcId="{96D8EE2C-5FAE-4D66-BA9E-06F9EC516651}" destId="{CA622FF3-8229-41CB-8817-D60DA6F5ADB4}" srcOrd="0" destOrd="0" presId="urn:microsoft.com/office/officeart/2005/8/layout/hierarchy2"/>
    <dgm:cxn modelId="{F92F47ED-B0AB-4D43-8B7E-25435729462E}" type="presParOf" srcId="{D8303A32-1780-4D87-B717-6DCB80A74CB7}" destId="{2DBB469A-B180-418B-BFA1-B5C54C27E93A}" srcOrd="1" destOrd="0" presId="urn:microsoft.com/office/officeart/2005/8/layout/hierarchy2"/>
    <dgm:cxn modelId="{99B74632-49C1-465A-8D05-9553DAA3033D}" type="presParOf" srcId="{2DBB469A-B180-418B-BFA1-B5C54C27E93A}" destId="{B63E864C-E7CE-4555-BF83-ECDF3BF66418}" srcOrd="0" destOrd="0" presId="urn:microsoft.com/office/officeart/2005/8/layout/hierarchy2"/>
    <dgm:cxn modelId="{07BA9400-84BB-44C7-B8F8-47BF7B3F1C28}" type="presParOf" srcId="{2DBB469A-B180-418B-BFA1-B5C54C27E93A}" destId="{A19BC975-C13C-40F1-BD40-1923EB90D2AC}" srcOrd="1" destOrd="0" presId="urn:microsoft.com/office/officeart/2005/8/layout/hierarchy2"/>
    <dgm:cxn modelId="{88979D5E-CC0E-4AF6-ABB7-F115668F2D4C}" type="presParOf" srcId="{A19BC975-C13C-40F1-BD40-1923EB90D2AC}" destId="{A1FB6AD0-74B1-463D-83EE-6312792242A7}" srcOrd="0" destOrd="0" presId="urn:microsoft.com/office/officeart/2005/8/layout/hierarchy2"/>
    <dgm:cxn modelId="{3419F574-4AAF-4089-8C1F-7CB1F2CFC0F5}" type="presParOf" srcId="{A1FB6AD0-74B1-463D-83EE-6312792242A7}" destId="{0E9E211C-3E36-490A-8EFB-2874C026F3C4}" srcOrd="0" destOrd="0" presId="urn:microsoft.com/office/officeart/2005/8/layout/hierarchy2"/>
    <dgm:cxn modelId="{6DA2E0E2-3017-4F58-90BE-3BC867BF18FC}" type="presParOf" srcId="{A19BC975-C13C-40F1-BD40-1923EB90D2AC}" destId="{85B05A62-4F94-48CF-BFE3-0FB98FBAD28F}" srcOrd="1" destOrd="0" presId="urn:microsoft.com/office/officeart/2005/8/layout/hierarchy2"/>
    <dgm:cxn modelId="{270B87A1-2AA3-485F-91C6-B7C30C1B2D0F}" type="presParOf" srcId="{85B05A62-4F94-48CF-BFE3-0FB98FBAD28F}" destId="{677BEF8E-B75A-4207-B75C-A58405313C1C}" srcOrd="0" destOrd="0" presId="urn:microsoft.com/office/officeart/2005/8/layout/hierarchy2"/>
    <dgm:cxn modelId="{26FCE534-3100-4D9D-80C9-B071C2AC3577}" type="presParOf" srcId="{85B05A62-4F94-48CF-BFE3-0FB98FBAD28F}" destId="{07A27AD2-DD9C-4346-BFF0-54CB75E5DBA0}" srcOrd="1" destOrd="0" presId="urn:microsoft.com/office/officeart/2005/8/layout/hierarchy2"/>
    <dgm:cxn modelId="{B33ACC67-C325-42D8-A949-1CBF23455D53}" type="presParOf" srcId="{A19BC975-C13C-40F1-BD40-1923EB90D2AC}" destId="{82FF9FA2-F665-452A-A9BA-6FF1EDE8AF02}" srcOrd="2" destOrd="0" presId="urn:microsoft.com/office/officeart/2005/8/layout/hierarchy2"/>
    <dgm:cxn modelId="{567EBDFC-44EF-4F21-B7BE-FE76FCB2FD17}" type="presParOf" srcId="{82FF9FA2-F665-452A-A9BA-6FF1EDE8AF02}" destId="{932C1383-C048-48C4-B2FE-4B7BBF37AC55}" srcOrd="0" destOrd="0" presId="urn:microsoft.com/office/officeart/2005/8/layout/hierarchy2"/>
    <dgm:cxn modelId="{C9CB7F46-123A-40A6-AE01-AE848F339A3B}" type="presParOf" srcId="{A19BC975-C13C-40F1-BD40-1923EB90D2AC}" destId="{9D4A1BAD-A008-4035-AF19-B7F88B93C46D}" srcOrd="3" destOrd="0" presId="urn:microsoft.com/office/officeart/2005/8/layout/hierarchy2"/>
    <dgm:cxn modelId="{1C776717-DF0A-4355-A8B8-9B19F24556D8}" type="presParOf" srcId="{9D4A1BAD-A008-4035-AF19-B7F88B93C46D}" destId="{9D06CD96-DF01-4CD7-9F5C-505CFD833302}" srcOrd="0" destOrd="0" presId="urn:microsoft.com/office/officeart/2005/8/layout/hierarchy2"/>
    <dgm:cxn modelId="{0E0939FE-E509-4292-BBE8-6694E20C608D}" type="presParOf" srcId="{9D4A1BAD-A008-4035-AF19-B7F88B93C46D}" destId="{4153CC18-5F82-4484-95D7-4690D5990298}" srcOrd="1" destOrd="0" presId="urn:microsoft.com/office/officeart/2005/8/layout/hierarchy2"/>
    <dgm:cxn modelId="{5D1A8116-5000-4114-997C-EFB5114BB4DF}" type="presParOf" srcId="{A19BC975-C13C-40F1-BD40-1923EB90D2AC}" destId="{CD2FBED0-4F43-4A23-9B7B-6BBA3F5DD1A7}" srcOrd="4" destOrd="0" presId="urn:microsoft.com/office/officeart/2005/8/layout/hierarchy2"/>
    <dgm:cxn modelId="{85D9E361-4C8E-453B-B5A0-9F4FF3341A4A}" type="presParOf" srcId="{CD2FBED0-4F43-4A23-9B7B-6BBA3F5DD1A7}" destId="{D6D3C369-73BF-484E-9E8C-86F6A6201D0F}" srcOrd="0" destOrd="0" presId="urn:microsoft.com/office/officeart/2005/8/layout/hierarchy2"/>
    <dgm:cxn modelId="{BEE9B7DB-FBFB-4C15-8D0F-54886F73ED23}" type="presParOf" srcId="{A19BC975-C13C-40F1-BD40-1923EB90D2AC}" destId="{A0C5058D-C56C-4C0C-B364-7877FA6D5833}" srcOrd="5" destOrd="0" presId="urn:microsoft.com/office/officeart/2005/8/layout/hierarchy2"/>
    <dgm:cxn modelId="{709F3858-3690-47C1-8033-1A5F41860692}" type="presParOf" srcId="{A0C5058D-C56C-4C0C-B364-7877FA6D5833}" destId="{04D346C5-01FF-4444-A7A0-C4205521BE65}" srcOrd="0" destOrd="0" presId="urn:microsoft.com/office/officeart/2005/8/layout/hierarchy2"/>
    <dgm:cxn modelId="{E7FB8776-D88E-4580-8CBC-F777260D0BDF}" type="presParOf" srcId="{A0C5058D-C56C-4C0C-B364-7877FA6D5833}" destId="{86DFB9F9-0198-4F0D-AD44-38FECEFB773F}" srcOrd="1" destOrd="0" presId="urn:microsoft.com/office/officeart/2005/8/layout/hierarchy2"/>
    <dgm:cxn modelId="{A45B9AB7-D22B-4ECA-9F6F-4DD1A2EFAC7A}" type="presParOf" srcId="{A19BC975-C13C-40F1-BD40-1923EB90D2AC}" destId="{2D86C80B-747A-4F4E-830A-D0E492BC47F5}" srcOrd="6" destOrd="0" presId="urn:microsoft.com/office/officeart/2005/8/layout/hierarchy2"/>
    <dgm:cxn modelId="{9FD5564C-5EF3-4761-BC4B-5B315CA60BC4}" type="presParOf" srcId="{2D86C80B-747A-4F4E-830A-D0E492BC47F5}" destId="{372B26B5-E04A-45B7-8707-5FABE77A49A9}" srcOrd="0" destOrd="0" presId="urn:microsoft.com/office/officeart/2005/8/layout/hierarchy2"/>
    <dgm:cxn modelId="{5B58BD51-ECE0-4911-8831-AF23619CA2B0}" type="presParOf" srcId="{A19BC975-C13C-40F1-BD40-1923EB90D2AC}" destId="{4EEC8238-AA6D-48ED-A50F-B8FE4B676430}" srcOrd="7" destOrd="0" presId="urn:microsoft.com/office/officeart/2005/8/layout/hierarchy2"/>
    <dgm:cxn modelId="{2DCF89C5-F8C1-4A01-B2E9-44A309B804A3}" type="presParOf" srcId="{4EEC8238-AA6D-48ED-A50F-B8FE4B676430}" destId="{16DCF74A-043A-4059-BA15-767E0E0CAEC4}" srcOrd="0" destOrd="0" presId="urn:microsoft.com/office/officeart/2005/8/layout/hierarchy2"/>
    <dgm:cxn modelId="{035E004C-AED5-4FD0-8822-9822E364D799}" type="presParOf" srcId="{4EEC8238-AA6D-48ED-A50F-B8FE4B676430}" destId="{96F46AC6-6217-420D-A8D2-D0FF74CBDC0C}" srcOrd="1" destOrd="0" presId="urn:microsoft.com/office/officeart/2005/8/layout/hierarchy2"/>
    <dgm:cxn modelId="{3DEF58D4-89CF-4A70-A6E7-42FAD71CBC84}" type="presParOf" srcId="{D8303A32-1780-4D87-B717-6DCB80A74CB7}" destId="{9FC78266-470C-4C89-963C-B82E522FE349}" srcOrd="2" destOrd="0" presId="urn:microsoft.com/office/officeart/2005/8/layout/hierarchy2"/>
    <dgm:cxn modelId="{841772FB-3113-4A8D-A819-7444C3FF8ACE}" type="presParOf" srcId="{9FC78266-470C-4C89-963C-B82E522FE349}" destId="{C94CB734-3F60-4813-BE0D-6A2373CBF0FB}" srcOrd="0" destOrd="0" presId="urn:microsoft.com/office/officeart/2005/8/layout/hierarchy2"/>
    <dgm:cxn modelId="{EC3716DB-1725-4BBF-BEFA-1BE92CBAA33A}" type="presParOf" srcId="{D8303A32-1780-4D87-B717-6DCB80A74CB7}" destId="{01A15F10-5BAE-4525-A94A-24EB92958542}" srcOrd="3" destOrd="0" presId="urn:microsoft.com/office/officeart/2005/8/layout/hierarchy2"/>
    <dgm:cxn modelId="{A1200BC3-A394-4E89-99B2-1C58F0E4511D}" type="presParOf" srcId="{01A15F10-5BAE-4525-A94A-24EB92958542}" destId="{427C4B16-7527-4090-97B8-5E1FCFA72225}" srcOrd="0" destOrd="0" presId="urn:microsoft.com/office/officeart/2005/8/layout/hierarchy2"/>
    <dgm:cxn modelId="{311F0CF3-B899-43FB-9184-76B402EB4B15}" type="presParOf" srcId="{01A15F10-5BAE-4525-A94A-24EB92958542}" destId="{A2D6FE54-3839-41BD-9DF3-83927780CAC4}" srcOrd="1" destOrd="0" presId="urn:microsoft.com/office/officeart/2005/8/layout/hierarchy2"/>
    <dgm:cxn modelId="{3265A27A-F8F3-40D9-BF98-05384B115693}" type="presParOf" srcId="{4FF4D463-5C56-47C2-801A-AE3EC072053E}" destId="{FB5F48BF-6D30-44F3-81E8-B313C21BEC79}" srcOrd="1" destOrd="0" presId="urn:microsoft.com/office/officeart/2005/8/layout/hierarchy2"/>
    <dgm:cxn modelId="{FA06E51B-D887-472F-9589-744F604FA09A}" type="presParOf" srcId="{FB5F48BF-6D30-44F3-81E8-B313C21BEC79}" destId="{76ADBFC7-16CB-466C-BC32-9534CE07DAF0}" srcOrd="0" destOrd="0" presId="urn:microsoft.com/office/officeart/2005/8/layout/hierarchy2"/>
    <dgm:cxn modelId="{04C14E00-2675-4C01-9867-50E15E55D599}" type="presParOf" srcId="{FB5F48BF-6D30-44F3-81E8-B313C21BEC79}" destId="{906A24BD-6552-4914-B713-A2B3A51BF2DE}" srcOrd="1" destOrd="0" presId="urn:microsoft.com/office/officeart/2005/8/layout/hierarchy2"/>
    <dgm:cxn modelId="{E812E2BA-70DA-424A-9CAC-76B004A21341}" type="presParOf" srcId="{4FF4D463-5C56-47C2-801A-AE3EC072053E}" destId="{CD738A88-207B-4C8E-ACA0-DBFF07DE0DBC}" srcOrd="2" destOrd="0" presId="urn:microsoft.com/office/officeart/2005/8/layout/hierarchy2"/>
    <dgm:cxn modelId="{D704F24B-9FF7-47C2-9387-91952EE6FFB8}" type="presParOf" srcId="{CD738A88-207B-4C8E-ACA0-DBFF07DE0DBC}" destId="{6BF29830-075C-42AF-9040-B4471F241E00}" srcOrd="0" destOrd="0" presId="urn:microsoft.com/office/officeart/2005/8/layout/hierarchy2"/>
    <dgm:cxn modelId="{1820CDCF-6D27-4EE2-BE1B-6BA5A8AB9C41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(3247,3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СЛУЖБЫ»(15,0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(14,4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преступности(6,0тыс.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(73,0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поселения(668,3тыс.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(4283,2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Культура Ермаковского поселения(2470,6тыс.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54108" custScaleY="78856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81190" custScaleY="195309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FlipVert="0" custScaleX="281743" custScaleY="87966" custLinFactY="100000" custLinFactNeighborX="16934" custLinFactNeighborY="1395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Ang="10800000" custFlipVert="1" custScaleX="255308" custScaleY="134827" custLinFactX="200000" custLinFactY="-83033" custLinFactNeighborX="27411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80100" custLinFactNeighborY="-681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90A007B-B71B-4FB6-84F6-ED840A4FB343}" type="presOf" srcId="{FBA2B4A0-BECB-402F-95AC-9A02D4E2B609}" destId="{CD2FBED0-4F43-4A23-9B7B-6BBA3F5DD1A7}" srcOrd="0" destOrd="0" presId="urn:microsoft.com/office/officeart/2005/8/layout/hierarchy2"/>
    <dgm:cxn modelId="{3FFC9655-9321-4C4E-92B3-8A68592415C0}" type="presOf" srcId="{87EE8C6D-4643-4EC1-AFB2-43D48F0BB048}" destId="{4FF4D463-5C56-47C2-801A-AE3EC072053E}" srcOrd="0" destOrd="0" presId="urn:microsoft.com/office/officeart/2005/8/layout/hierarchy2"/>
    <dgm:cxn modelId="{2999098C-3ACD-40F0-8074-A9865F0AF989}" type="presOf" srcId="{47F1F2CB-3710-4BBF-B40F-83D052FAA2F5}" destId="{CA622FF3-8229-41CB-8817-D60DA6F5ADB4}" srcOrd="1" destOrd="0" presId="urn:microsoft.com/office/officeart/2005/8/layout/hierarchy2"/>
    <dgm:cxn modelId="{C3385AFE-06F9-4E12-9CE7-AC2863B51AE7}" type="presOf" srcId="{93272420-4AFD-40A3-9371-A5F58093BC38}" destId="{9D06CD96-DF01-4CD7-9F5C-505CFD833302}" srcOrd="0" destOrd="0" presId="urn:microsoft.com/office/officeart/2005/8/layout/hierarchy2"/>
    <dgm:cxn modelId="{3BD43F77-D475-411C-BBC9-379E4289FD29}" type="presOf" srcId="{802EB448-9D4A-4820-939C-3051841177D4}" destId="{04D346C5-01FF-4444-A7A0-C4205521BE65}" srcOrd="0" destOrd="0" presId="urn:microsoft.com/office/officeart/2005/8/layout/hierarchy2"/>
    <dgm:cxn modelId="{694503F3-B643-44D9-A855-CBA050743111}" type="presOf" srcId="{8960AB01-C4CA-481D-9E77-2C07EA4B72EF}" destId="{82FF9FA2-F665-452A-A9BA-6FF1EDE8AF02}" srcOrd="0" destOrd="0" presId="urn:microsoft.com/office/officeart/2005/8/layout/hierarchy2"/>
    <dgm:cxn modelId="{6875D352-5832-4EFE-8CB7-5B2FAF040BAA}" type="presOf" srcId="{C3C361D1-49BD-4B59-8715-C24BF5FB9AF2}" destId="{6BF29830-075C-42AF-9040-B4471F241E00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165EA843-4EB4-4226-87F7-068B3E5CA69A}" type="presOf" srcId="{B383DEC2-A9F2-430F-BE83-BB12DD0C0143}" destId="{76ADBFC7-16CB-466C-BC32-9534CE07DAF0}" srcOrd="0" destOrd="0" presId="urn:microsoft.com/office/officeart/2005/8/layout/hierarchy2"/>
    <dgm:cxn modelId="{50280B47-83CF-4F21-9536-F9C9BD27C6BB}" type="presOf" srcId="{6AFFBB97-E491-4175-8032-3F2B95314297}" destId="{A1FB6AD0-74B1-463D-83EE-6312792242A7}" srcOrd="0" destOrd="0" presId="urn:microsoft.com/office/officeart/2005/8/layout/hierarchy2"/>
    <dgm:cxn modelId="{63F18F92-5A98-4D6F-80D5-5C33D5EBDD8C}" type="presOf" srcId="{7C813FBF-58CF-4A73-87FA-DF37F9325225}" destId="{427C4B16-7527-4090-97B8-5E1FCFA72225}" srcOrd="0" destOrd="0" presId="urn:microsoft.com/office/officeart/2005/8/layout/hierarchy2"/>
    <dgm:cxn modelId="{FE2D322D-85F0-46C4-985F-CF7843D97180}" type="presOf" srcId="{DC65586A-9B92-40C0-8BFE-CD5888088FF1}" destId="{6FDAC32B-9059-4642-BAFD-BA33CE38335C}" srcOrd="1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1542656D-1134-4292-AEC5-FCE75B8379E9}" type="presOf" srcId="{6AFFBB97-E491-4175-8032-3F2B95314297}" destId="{0E9E211C-3E36-490A-8EFB-2874C026F3C4}" srcOrd="1" destOrd="0" presId="urn:microsoft.com/office/officeart/2005/8/layout/hierarchy2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F34051AC-8698-42BE-9FE7-D043552E14AC}" type="presOf" srcId="{FBA2B4A0-BECB-402F-95AC-9A02D4E2B609}" destId="{D6D3C369-73BF-484E-9E8C-86F6A6201D0F}" srcOrd="1" destOrd="0" presId="urn:microsoft.com/office/officeart/2005/8/layout/hierarchy2"/>
    <dgm:cxn modelId="{A3CFFB8B-6683-4F98-90D2-55512530527A}" type="presOf" srcId="{47F1F2CB-3710-4BBF-B40F-83D052FAA2F5}" destId="{96D8EE2C-5FAE-4D66-BA9E-06F9EC516651}" srcOrd="0" destOrd="0" presId="urn:microsoft.com/office/officeart/2005/8/layout/hierarchy2"/>
    <dgm:cxn modelId="{BB0FDABA-C8AF-4D4E-B79B-6F9C512091A1}" type="presOf" srcId="{8960AB01-C4CA-481D-9E77-2C07EA4B72EF}" destId="{932C1383-C048-48C4-B2FE-4B7BBF37AC55}" srcOrd="1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C026C29-2468-4598-A296-CDF1A1FAED92}" type="presOf" srcId="{C8980091-D4ED-4869-B5C5-4CDE665A9E0A}" destId="{372B26B5-E04A-45B7-8707-5FABE77A49A9}" srcOrd="1" destOrd="0" presId="urn:microsoft.com/office/officeart/2005/8/layout/hierarchy2"/>
    <dgm:cxn modelId="{8B0BF6A2-A9DC-4CC4-81F8-F7C4E8A7D61F}" type="presOf" srcId="{288A3778-C0CB-4A96-B113-9EF48ED53183}" destId="{677BEF8E-B75A-4207-B75C-A58405313C1C}" srcOrd="0" destOrd="0" presId="urn:microsoft.com/office/officeart/2005/8/layout/hierarchy2"/>
    <dgm:cxn modelId="{A720E7B6-BFB8-432C-A2B5-038366E56AD5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AE46B0D1-8248-49A6-AEB9-9F5B03ABAF11}" type="presOf" srcId="{329DA98C-6586-4BE0-AB51-1D0BDEBDC4A1}" destId="{C94CB734-3F60-4813-BE0D-6A2373CBF0FB}" srcOrd="1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F6960EE3-4AA2-4E6A-B56B-DC98F2D8830F}" type="presOf" srcId="{D15B9808-244C-474E-9825-4860E6556DE2}" destId="{16DCF74A-043A-4059-BA15-767E0E0CAEC4}" srcOrd="0" destOrd="0" presId="urn:microsoft.com/office/officeart/2005/8/layout/hierarchy2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B3E7ABB8-69B6-41AE-991F-E157A81749E5}" type="presOf" srcId="{E81C6B86-E350-4593-9700-208AA6C2CD7F}" destId="{C4D6B5FC-21FE-4411-9C7D-AF7FAF48762D}" srcOrd="0" destOrd="0" presId="urn:microsoft.com/office/officeart/2005/8/layout/hierarchy2"/>
    <dgm:cxn modelId="{1C8FA928-F0FF-489D-990B-8FBEAA79F3A0}" type="presOf" srcId="{DC65586A-9B92-40C0-8BFE-CD5888088FF1}" destId="{6F65CA74-76C5-4548-81A8-CE5F70D3A6EF}" srcOrd="0" destOrd="0" presId="urn:microsoft.com/office/officeart/2005/8/layout/hierarchy2"/>
    <dgm:cxn modelId="{CCE8B35E-F83A-4EF0-86F2-4FC5F6B89D90}" type="presOf" srcId="{7BD6B530-1528-424E-9C59-DE5F95367EDC}" destId="{D6EC0B0C-1599-4DA9-874C-6FBA94FBF8B3}" srcOrd="0" destOrd="0" presId="urn:microsoft.com/office/officeart/2005/8/layout/hierarchy2"/>
    <dgm:cxn modelId="{D9DB45E2-63F3-4766-86D4-CF8F254862FF}" type="presOf" srcId="{C8980091-D4ED-4869-B5C5-4CDE665A9E0A}" destId="{2D86C80B-747A-4F4E-830A-D0E492BC47F5}" srcOrd="0" destOrd="0" presId="urn:microsoft.com/office/officeart/2005/8/layout/hierarchy2"/>
    <dgm:cxn modelId="{1D4AF0C3-2BB8-4878-BCB7-17ABDEE9FE3C}" type="presOf" srcId="{329DA98C-6586-4BE0-AB51-1D0BDEBDC4A1}" destId="{9FC78266-470C-4C89-963C-B82E522FE349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3AA0C358-6737-41C4-A77A-6ACDF2303EC9}" type="presParOf" srcId="{4FF4D463-5C56-47C2-801A-AE3EC072053E}" destId="{D818E353-3BFF-4E72-B499-B17F27E27E47}" srcOrd="0" destOrd="0" presId="urn:microsoft.com/office/officeart/2005/8/layout/hierarchy2"/>
    <dgm:cxn modelId="{4C250E86-70D8-48C8-A512-7985DFA18FCE}" type="presParOf" srcId="{D818E353-3BFF-4E72-B499-B17F27E27E47}" destId="{D6EC0B0C-1599-4DA9-874C-6FBA94FBF8B3}" srcOrd="0" destOrd="0" presId="urn:microsoft.com/office/officeart/2005/8/layout/hierarchy2"/>
    <dgm:cxn modelId="{9D4AEC72-9025-469E-A43C-3E961A31544C}" type="presParOf" srcId="{D818E353-3BFF-4E72-B499-B17F27E27E47}" destId="{0E5C854C-D619-455A-BBCA-575473A4C784}" srcOrd="1" destOrd="0" presId="urn:microsoft.com/office/officeart/2005/8/layout/hierarchy2"/>
    <dgm:cxn modelId="{C94F46AA-BA0C-4912-8EAF-F38CEB52DB61}" type="presParOf" srcId="{0E5C854C-D619-455A-BBCA-575473A4C784}" destId="{6F65CA74-76C5-4548-81A8-CE5F70D3A6EF}" srcOrd="0" destOrd="0" presId="urn:microsoft.com/office/officeart/2005/8/layout/hierarchy2"/>
    <dgm:cxn modelId="{897A1F05-DCB0-46D5-9131-5860DC558180}" type="presParOf" srcId="{6F65CA74-76C5-4548-81A8-CE5F70D3A6EF}" destId="{6FDAC32B-9059-4642-BAFD-BA33CE38335C}" srcOrd="0" destOrd="0" presId="urn:microsoft.com/office/officeart/2005/8/layout/hierarchy2"/>
    <dgm:cxn modelId="{96E4DFA5-AB3F-4AE7-9925-B4562A8E9088}" type="presParOf" srcId="{0E5C854C-D619-455A-BBCA-575473A4C784}" destId="{5B49F422-0207-4E16-8FE0-AE02C6164202}" srcOrd="1" destOrd="0" presId="urn:microsoft.com/office/officeart/2005/8/layout/hierarchy2"/>
    <dgm:cxn modelId="{7D63B4E0-3DF3-41B5-A0A7-501EE50A2F46}" type="presParOf" srcId="{5B49F422-0207-4E16-8FE0-AE02C6164202}" destId="{C4D6B5FC-21FE-4411-9C7D-AF7FAF48762D}" srcOrd="0" destOrd="0" presId="urn:microsoft.com/office/officeart/2005/8/layout/hierarchy2"/>
    <dgm:cxn modelId="{B444AEA7-C520-44D7-87E3-EDDD40F8BAAA}" type="presParOf" srcId="{5B49F422-0207-4E16-8FE0-AE02C6164202}" destId="{D8303A32-1780-4D87-B717-6DCB80A74CB7}" srcOrd="1" destOrd="0" presId="urn:microsoft.com/office/officeart/2005/8/layout/hierarchy2"/>
    <dgm:cxn modelId="{1A5B6CFA-AC38-4268-ABB2-9F59F8EF6427}" type="presParOf" srcId="{D8303A32-1780-4D87-B717-6DCB80A74CB7}" destId="{96D8EE2C-5FAE-4D66-BA9E-06F9EC516651}" srcOrd="0" destOrd="0" presId="urn:microsoft.com/office/officeart/2005/8/layout/hierarchy2"/>
    <dgm:cxn modelId="{74F51011-FBDF-411A-9DA5-7AA6F52F4BCB}" type="presParOf" srcId="{96D8EE2C-5FAE-4D66-BA9E-06F9EC516651}" destId="{CA622FF3-8229-41CB-8817-D60DA6F5ADB4}" srcOrd="0" destOrd="0" presId="urn:microsoft.com/office/officeart/2005/8/layout/hierarchy2"/>
    <dgm:cxn modelId="{A990518E-1633-4A25-A89D-7AA1615F1685}" type="presParOf" srcId="{D8303A32-1780-4D87-B717-6DCB80A74CB7}" destId="{2DBB469A-B180-418B-BFA1-B5C54C27E93A}" srcOrd="1" destOrd="0" presId="urn:microsoft.com/office/officeart/2005/8/layout/hierarchy2"/>
    <dgm:cxn modelId="{40D9CB26-DAA9-4AC3-9427-BE9F2BC5A02E}" type="presParOf" srcId="{2DBB469A-B180-418B-BFA1-B5C54C27E93A}" destId="{B63E864C-E7CE-4555-BF83-ECDF3BF66418}" srcOrd="0" destOrd="0" presId="urn:microsoft.com/office/officeart/2005/8/layout/hierarchy2"/>
    <dgm:cxn modelId="{F1ECBFF4-C7D0-46E7-9A13-98B7AFE9BF2C}" type="presParOf" srcId="{2DBB469A-B180-418B-BFA1-B5C54C27E93A}" destId="{A19BC975-C13C-40F1-BD40-1923EB90D2AC}" srcOrd="1" destOrd="0" presId="urn:microsoft.com/office/officeart/2005/8/layout/hierarchy2"/>
    <dgm:cxn modelId="{E6A81630-725C-459E-AA53-68DECF692036}" type="presParOf" srcId="{A19BC975-C13C-40F1-BD40-1923EB90D2AC}" destId="{A1FB6AD0-74B1-463D-83EE-6312792242A7}" srcOrd="0" destOrd="0" presId="urn:microsoft.com/office/officeart/2005/8/layout/hierarchy2"/>
    <dgm:cxn modelId="{02EC549C-50A5-4A02-ACC9-5D745B16A3F2}" type="presParOf" srcId="{A1FB6AD0-74B1-463D-83EE-6312792242A7}" destId="{0E9E211C-3E36-490A-8EFB-2874C026F3C4}" srcOrd="0" destOrd="0" presId="urn:microsoft.com/office/officeart/2005/8/layout/hierarchy2"/>
    <dgm:cxn modelId="{5C1C5FE0-BBF8-45BB-9412-009C42A32EED}" type="presParOf" srcId="{A19BC975-C13C-40F1-BD40-1923EB90D2AC}" destId="{85B05A62-4F94-48CF-BFE3-0FB98FBAD28F}" srcOrd="1" destOrd="0" presId="urn:microsoft.com/office/officeart/2005/8/layout/hierarchy2"/>
    <dgm:cxn modelId="{2C467855-0C5A-49E9-A2D7-A9EE1CCEBD67}" type="presParOf" srcId="{85B05A62-4F94-48CF-BFE3-0FB98FBAD28F}" destId="{677BEF8E-B75A-4207-B75C-A58405313C1C}" srcOrd="0" destOrd="0" presId="urn:microsoft.com/office/officeart/2005/8/layout/hierarchy2"/>
    <dgm:cxn modelId="{6FD2575F-9A99-44D4-AAC3-F161097D8C31}" type="presParOf" srcId="{85B05A62-4F94-48CF-BFE3-0FB98FBAD28F}" destId="{07A27AD2-DD9C-4346-BFF0-54CB75E5DBA0}" srcOrd="1" destOrd="0" presId="urn:microsoft.com/office/officeart/2005/8/layout/hierarchy2"/>
    <dgm:cxn modelId="{26AF107F-7C04-4A68-BCA7-98A1476FC73F}" type="presParOf" srcId="{A19BC975-C13C-40F1-BD40-1923EB90D2AC}" destId="{82FF9FA2-F665-452A-A9BA-6FF1EDE8AF02}" srcOrd="2" destOrd="0" presId="urn:microsoft.com/office/officeart/2005/8/layout/hierarchy2"/>
    <dgm:cxn modelId="{4A329F66-32C1-4D8A-BC81-6D52F72ECDD2}" type="presParOf" srcId="{82FF9FA2-F665-452A-A9BA-6FF1EDE8AF02}" destId="{932C1383-C048-48C4-B2FE-4B7BBF37AC55}" srcOrd="0" destOrd="0" presId="urn:microsoft.com/office/officeart/2005/8/layout/hierarchy2"/>
    <dgm:cxn modelId="{31A5E881-E996-4084-A05C-E9033C9AA855}" type="presParOf" srcId="{A19BC975-C13C-40F1-BD40-1923EB90D2AC}" destId="{9D4A1BAD-A008-4035-AF19-B7F88B93C46D}" srcOrd="3" destOrd="0" presId="urn:microsoft.com/office/officeart/2005/8/layout/hierarchy2"/>
    <dgm:cxn modelId="{D5CAA887-DB0E-455C-9A5A-557A0FC303DB}" type="presParOf" srcId="{9D4A1BAD-A008-4035-AF19-B7F88B93C46D}" destId="{9D06CD96-DF01-4CD7-9F5C-505CFD833302}" srcOrd="0" destOrd="0" presId="urn:microsoft.com/office/officeart/2005/8/layout/hierarchy2"/>
    <dgm:cxn modelId="{1915EC4B-AFE0-447E-BE42-F88D399959C4}" type="presParOf" srcId="{9D4A1BAD-A008-4035-AF19-B7F88B93C46D}" destId="{4153CC18-5F82-4484-95D7-4690D5990298}" srcOrd="1" destOrd="0" presId="urn:microsoft.com/office/officeart/2005/8/layout/hierarchy2"/>
    <dgm:cxn modelId="{F936876E-5182-4E0A-B73C-011586406283}" type="presParOf" srcId="{A19BC975-C13C-40F1-BD40-1923EB90D2AC}" destId="{CD2FBED0-4F43-4A23-9B7B-6BBA3F5DD1A7}" srcOrd="4" destOrd="0" presId="urn:microsoft.com/office/officeart/2005/8/layout/hierarchy2"/>
    <dgm:cxn modelId="{B62A4401-2E1F-49AE-9FCC-285D4D24719B}" type="presParOf" srcId="{CD2FBED0-4F43-4A23-9B7B-6BBA3F5DD1A7}" destId="{D6D3C369-73BF-484E-9E8C-86F6A6201D0F}" srcOrd="0" destOrd="0" presId="urn:microsoft.com/office/officeart/2005/8/layout/hierarchy2"/>
    <dgm:cxn modelId="{625EB738-CAAA-43CD-9E9D-D94261AF6CCF}" type="presParOf" srcId="{A19BC975-C13C-40F1-BD40-1923EB90D2AC}" destId="{A0C5058D-C56C-4C0C-B364-7877FA6D5833}" srcOrd="5" destOrd="0" presId="urn:microsoft.com/office/officeart/2005/8/layout/hierarchy2"/>
    <dgm:cxn modelId="{46EB6BBA-D544-41C1-91A8-5DB9B362862E}" type="presParOf" srcId="{A0C5058D-C56C-4C0C-B364-7877FA6D5833}" destId="{04D346C5-01FF-4444-A7A0-C4205521BE65}" srcOrd="0" destOrd="0" presId="urn:microsoft.com/office/officeart/2005/8/layout/hierarchy2"/>
    <dgm:cxn modelId="{18252D8F-B8C0-4610-B920-00F0965C444F}" type="presParOf" srcId="{A0C5058D-C56C-4C0C-B364-7877FA6D5833}" destId="{86DFB9F9-0198-4F0D-AD44-38FECEFB773F}" srcOrd="1" destOrd="0" presId="urn:microsoft.com/office/officeart/2005/8/layout/hierarchy2"/>
    <dgm:cxn modelId="{AB470E53-6636-43FA-84A3-094CBF307FBC}" type="presParOf" srcId="{A19BC975-C13C-40F1-BD40-1923EB90D2AC}" destId="{2D86C80B-747A-4F4E-830A-D0E492BC47F5}" srcOrd="6" destOrd="0" presId="urn:microsoft.com/office/officeart/2005/8/layout/hierarchy2"/>
    <dgm:cxn modelId="{E4EFDB9E-E368-46B9-85D1-712C023731E3}" type="presParOf" srcId="{2D86C80B-747A-4F4E-830A-D0E492BC47F5}" destId="{372B26B5-E04A-45B7-8707-5FABE77A49A9}" srcOrd="0" destOrd="0" presId="urn:microsoft.com/office/officeart/2005/8/layout/hierarchy2"/>
    <dgm:cxn modelId="{D0CC9795-A24F-4B1C-AC30-8B97DA21BD9E}" type="presParOf" srcId="{A19BC975-C13C-40F1-BD40-1923EB90D2AC}" destId="{4EEC8238-AA6D-48ED-A50F-B8FE4B676430}" srcOrd="7" destOrd="0" presId="urn:microsoft.com/office/officeart/2005/8/layout/hierarchy2"/>
    <dgm:cxn modelId="{820DD922-CE2D-4CBD-A995-750E5D2F2400}" type="presParOf" srcId="{4EEC8238-AA6D-48ED-A50F-B8FE4B676430}" destId="{16DCF74A-043A-4059-BA15-767E0E0CAEC4}" srcOrd="0" destOrd="0" presId="urn:microsoft.com/office/officeart/2005/8/layout/hierarchy2"/>
    <dgm:cxn modelId="{5A8B99D3-9070-4407-BC5B-E0526F25554C}" type="presParOf" srcId="{4EEC8238-AA6D-48ED-A50F-B8FE4B676430}" destId="{96F46AC6-6217-420D-A8D2-D0FF74CBDC0C}" srcOrd="1" destOrd="0" presId="urn:microsoft.com/office/officeart/2005/8/layout/hierarchy2"/>
    <dgm:cxn modelId="{9A416F6C-6658-40BE-9EEC-59C1BEDA0FC4}" type="presParOf" srcId="{D8303A32-1780-4D87-B717-6DCB80A74CB7}" destId="{9FC78266-470C-4C89-963C-B82E522FE349}" srcOrd="2" destOrd="0" presId="urn:microsoft.com/office/officeart/2005/8/layout/hierarchy2"/>
    <dgm:cxn modelId="{E01AE963-8F5F-44CE-B0C6-DA5A34495DDC}" type="presParOf" srcId="{9FC78266-470C-4C89-963C-B82E522FE349}" destId="{C94CB734-3F60-4813-BE0D-6A2373CBF0FB}" srcOrd="0" destOrd="0" presId="urn:microsoft.com/office/officeart/2005/8/layout/hierarchy2"/>
    <dgm:cxn modelId="{B23EADAA-EE8C-4EA2-85E9-8C94596493EE}" type="presParOf" srcId="{D8303A32-1780-4D87-B717-6DCB80A74CB7}" destId="{01A15F10-5BAE-4525-A94A-24EB92958542}" srcOrd="3" destOrd="0" presId="urn:microsoft.com/office/officeart/2005/8/layout/hierarchy2"/>
    <dgm:cxn modelId="{99F6F5E2-D555-4B89-9D4A-375FB6BB9DFF}" type="presParOf" srcId="{01A15F10-5BAE-4525-A94A-24EB92958542}" destId="{427C4B16-7527-4090-97B8-5E1FCFA72225}" srcOrd="0" destOrd="0" presId="urn:microsoft.com/office/officeart/2005/8/layout/hierarchy2"/>
    <dgm:cxn modelId="{F4B1DB64-3439-4F3A-AD2A-4C16C99F7DA7}" type="presParOf" srcId="{01A15F10-5BAE-4525-A94A-24EB92958542}" destId="{A2D6FE54-3839-41BD-9DF3-83927780CAC4}" srcOrd="1" destOrd="0" presId="urn:microsoft.com/office/officeart/2005/8/layout/hierarchy2"/>
    <dgm:cxn modelId="{5A8D7EF3-2394-4416-A404-A47F8C5A110A}" type="presParOf" srcId="{4FF4D463-5C56-47C2-801A-AE3EC072053E}" destId="{FB5F48BF-6D30-44F3-81E8-B313C21BEC79}" srcOrd="1" destOrd="0" presId="urn:microsoft.com/office/officeart/2005/8/layout/hierarchy2"/>
    <dgm:cxn modelId="{823E415F-ABB1-4494-991E-52832FA564B8}" type="presParOf" srcId="{FB5F48BF-6D30-44F3-81E8-B313C21BEC79}" destId="{76ADBFC7-16CB-466C-BC32-9534CE07DAF0}" srcOrd="0" destOrd="0" presId="urn:microsoft.com/office/officeart/2005/8/layout/hierarchy2"/>
    <dgm:cxn modelId="{32BBF9A5-E0D1-427A-952D-C5049592C417}" type="presParOf" srcId="{FB5F48BF-6D30-44F3-81E8-B313C21BEC79}" destId="{906A24BD-6552-4914-B713-A2B3A51BF2DE}" srcOrd="1" destOrd="0" presId="urn:microsoft.com/office/officeart/2005/8/layout/hierarchy2"/>
    <dgm:cxn modelId="{9AEF9995-62C5-48EE-A139-11A2C1F82402}" type="presParOf" srcId="{4FF4D463-5C56-47C2-801A-AE3EC072053E}" destId="{CD738A88-207B-4C8E-ACA0-DBFF07DE0DBC}" srcOrd="2" destOrd="0" presId="urn:microsoft.com/office/officeart/2005/8/layout/hierarchy2"/>
    <dgm:cxn modelId="{7224765C-16B4-4CA9-8311-215DF7522ECD}" type="presParOf" srcId="{CD738A88-207B-4C8E-ACA0-DBFF07DE0DBC}" destId="{6BF29830-075C-42AF-9040-B4471F241E00}" srcOrd="0" destOrd="0" presId="urn:microsoft.com/office/officeart/2005/8/layout/hierarchy2"/>
    <dgm:cxn modelId="{D269308C-AF09-436C-9B33-388F44192B6C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A6AA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6DF77D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(3573,2тыс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службы(15,0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dirty="0" err="1" smtClean="0">
              <a:solidFill>
                <a:schemeClr val="accent6">
                  <a:lumMod val="50000"/>
                </a:schemeClr>
              </a:solidFill>
            </a:rPr>
            <a:t>ситуаций,обеспечение</a:t>
          </a:r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пожарной безопасности и безопасности людей на водных объектах (15,4тыс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(7,0тыс.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(76,0тыс.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(810,1тыс.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(4339,2тыс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 (2649,7тыс.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27465" custLinFactNeighborY="14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67308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71168" custLinFactY="100000" custLinFactNeighborX="39833" custLinFactNeighborY="1344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42810" custLinFactX="200000" custLinFactY="-93435" custLinFactNeighborX="272768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80100" custLinFactNeighborY="-681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BE83BF5-0B02-4FAD-A540-979E5C00EDAD}" type="presOf" srcId="{FBA2B4A0-BECB-402F-95AC-9A02D4E2B609}" destId="{CD2FBED0-4F43-4A23-9B7B-6BBA3F5DD1A7}" srcOrd="0" destOrd="0" presId="urn:microsoft.com/office/officeart/2005/8/layout/hierarchy2"/>
    <dgm:cxn modelId="{20096F6A-B924-49F1-B875-B199DCDA6D7A}" type="presOf" srcId="{C3C361D1-49BD-4B59-8715-C24BF5FB9AF2}" destId="{6BF29830-075C-42AF-9040-B4471F241E00}" srcOrd="0" destOrd="0" presId="urn:microsoft.com/office/officeart/2005/8/layout/hierarchy2"/>
    <dgm:cxn modelId="{F58ACF6F-E4F5-46B0-98D6-9FCE2BA427D8}" type="presOf" srcId="{87EE8C6D-4643-4EC1-AFB2-43D48F0BB048}" destId="{4FF4D463-5C56-47C2-801A-AE3EC072053E}" srcOrd="0" destOrd="0" presId="urn:microsoft.com/office/officeart/2005/8/layout/hierarchy2"/>
    <dgm:cxn modelId="{07BD205A-8822-439A-8DD7-EE454EC992D3}" type="presOf" srcId="{329DA98C-6586-4BE0-AB51-1D0BDEBDC4A1}" destId="{9FC78266-470C-4C89-963C-B82E522FE349}" srcOrd="0" destOrd="0" presId="urn:microsoft.com/office/officeart/2005/8/layout/hierarchy2"/>
    <dgm:cxn modelId="{591FDFCF-3418-45A3-AEFF-78C0DE8A4B6A}" type="presOf" srcId="{DC65586A-9B92-40C0-8BFE-CD5888088FF1}" destId="{6FDAC32B-9059-4642-BAFD-BA33CE38335C}" srcOrd="1" destOrd="0" presId="urn:microsoft.com/office/officeart/2005/8/layout/hierarchy2"/>
    <dgm:cxn modelId="{72FCFB1D-CF98-44A9-8058-3B96F96793E1}" type="presOf" srcId="{6AFFBB97-E491-4175-8032-3F2B95314297}" destId="{A1FB6AD0-74B1-463D-83EE-6312792242A7}" srcOrd="0" destOrd="0" presId="urn:microsoft.com/office/officeart/2005/8/layout/hierarchy2"/>
    <dgm:cxn modelId="{DD491751-881B-45C6-949C-A36D3AEB9E3E}" type="presOf" srcId="{7BD6B530-1528-424E-9C59-DE5F95367EDC}" destId="{D6EC0B0C-1599-4DA9-874C-6FBA94FBF8B3}" srcOrd="0" destOrd="0" presId="urn:microsoft.com/office/officeart/2005/8/layout/hierarchy2"/>
    <dgm:cxn modelId="{9C435CF8-3A3C-4B45-A50F-BB1C5EDB254F}" type="presOf" srcId="{47F1F2CB-3710-4BBF-B40F-83D052FAA2F5}" destId="{96D8EE2C-5FAE-4D66-BA9E-06F9EC516651}" srcOrd="0" destOrd="0" presId="urn:microsoft.com/office/officeart/2005/8/layout/hierarchy2"/>
    <dgm:cxn modelId="{3A642C37-E655-4B0C-B5C8-40754A5BB0B9}" type="presOf" srcId="{47F1F2CB-3710-4BBF-B40F-83D052FAA2F5}" destId="{CA622FF3-8229-41CB-8817-D60DA6F5ADB4}" srcOrd="1" destOrd="0" presId="urn:microsoft.com/office/officeart/2005/8/layout/hierarchy2"/>
    <dgm:cxn modelId="{12D4483B-3EF6-4070-9691-7E2876F7E17E}" type="presOf" srcId="{8960AB01-C4CA-481D-9E77-2C07EA4B72EF}" destId="{932C1383-C048-48C4-B2FE-4B7BBF37AC55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E70B644D-BA66-44C5-A2A5-06FA867D950C}" type="presOf" srcId="{B383DEC2-A9F2-430F-BE83-BB12DD0C0143}" destId="{76ADBFC7-16CB-466C-BC32-9534CE07DAF0}" srcOrd="0" destOrd="0" presId="urn:microsoft.com/office/officeart/2005/8/layout/hierarchy2"/>
    <dgm:cxn modelId="{524A9A19-B09C-47CC-969F-2B9E67AE7E11}" type="presOf" srcId="{93272420-4AFD-40A3-9371-A5F58093BC38}" destId="{9D06CD96-DF01-4CD7-9F5C-505CFD833302}" srcOrd="0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D710165-3D1E-4A31-B644-313EC4A95906}" type="presOf" srcId="{D15B9808-244C-474E-9825-4860E6556DE2}" destId="{16DCF74A-043A-4059-BA15-767E0E0CAEC4}" srcOrd="0" destOrd="0" presId="urn:microsoft.com/office/officeart/2005/8/layout/hierarchy2"/>
    <dgm:cxn modelId="{A31BE5A0-B72B-4086-9391-46A2505174FD}" type="presOf" srcId="{C8980091-D4ED-4869-B5C5-4CDE665A9E0A}" destId="{2D86C80B-747A-4F4E-830A-D0E492BC47F5}" srcOrd="0" destOrd="0" presId="urn:microsoft.com/office/officeart/2005/8/layout/hierarchy2"/>
    <dgm:cxn modelId="{4BA063E2-17F7-4427-B51F-920E6CFF6E73}" type="presOf" srcId="{C8980091-D4ED-4869-B5C5-4CDE665A9E0A}" destId="{372B26B5-E04A-45B7-8707-5FABE77A49A9}" srcOrd="1" destOrd="0" presId="urn:microsoft.com/office/officeart/2005/8/layout/hierarchy2"/>
    <dgm:cxn modelId="{A9B93E59-AF73-4337-A66F-A925CD56D297}" type="presOf" srcId="{7C813FBF-58CF-4A73-87FA-DF37F9325225}" destId="{427C4B16-7527-4090-97B8-5E1FCFA72225}" srcOrd="0" destOrd="0" presId="urn:microsoft.com/office/officeart/2005/8/layout/hierarchy2"/>
    <dgm:cxn modelId="{F8BE23A4-A8BB-45C3-ACA8-C41BEB0357E1}" type="presOf" srcId="{6AFFBB97-E491-4175-8032-3F2B95314297}" destId="{0E9E211C-3E36-490A-8EFB-2874C026F3C4}" srcOrd="1" destOrd="0" presId="urn:microsoft.com/office/officeart/2005/8/layout/hierarchy2"/>
    <dgm:cxn modelId="{53A5309A-7CC4-4799-9235-E66181839B54}" type="presOf" srcId="{8960AB01-C4CA-481D-9E77-2C07EA4B72EF}" destId="{82FF9FA2-F665-452A-A9BA-6FF1EDE8AF02}" srcOrd="0" destOrd="0" presId="urn:microsoft.com/office/officeart/2005/8/layout/hierarchy2"/>
    <dgm:cxn modelId="{B6CFF500-DF7D-4BC4-B5A4-EDECEDDA6D3B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261CFBCD-A486-4EC7-B5BE-184C2B8DD366}" type="presOf" srcId="{E81C6B86-E350-4593-9700-208AA6C2CD7F}" destId="{C4D6B5FC-21FE-4411-9C7D-AF7FAF48762D}" srcOrd="0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921BEBFE-74D6-483C-903C-AF8270DB0A17}" type="presOf" srcId="{802EB448-9D4A-4820-939C-3051841177D4}" destId="{04D346C5-01FF-4444-A7A0-C4205521BE65}" srcOrd="0" destOrd="0" presId="urn:microsoft.com/office/officeart/2005/8/layout/hierarchy2"/>
    <dgm:cxn modelId="{91118BFB-2177-442E-B629-8DE3EB2A06E5}" type="presOf" srcId="{329DA98C-6586-4BE0-AB51-1D0BDEBDC4A1}" destId="{C94CB734-3F60-4813-BE0D-6A2373CBF0FB}" srcOrd="1" destOrd="0" presId="urn:microsoft.com/office/officeart/2005/8/layout/hierarchy2"/>
    <dgm:cxn modelId="{4C75F5AE-E53C-4E81-B3D1-F97CF2076F17}" type="presOf" srcId="{FBA2B4A0-BECB-402F-95AC-9A02D4E2B609}" destId="{D6D3C369-73BF-484E-9E8C-86F6A6201D0F}" srcOrd="1" destOrd="0" presId="urn:microsoft.com/office/officeart/2005/8/layout/hierarchy2"/>
    <dgm:cxn modelId="{F0CC3A8E-9510-4E09-B0BE-7C08989A2EC1}" type="presOf" srcId="{288A3778-C0CB-4A96-B113-9EF48ED53183}" destId="{677BEF8E-B75A-4207-B75C-A58405313C1C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BA62371F-879A-4890-8999-86C159D63E31}" type="presOf" srcId="{DC65586A-9B92-40C0-8BFE-CD5888088FF1}" destId="{6F65CA74-76C5-4548-81A8-CE5F70D3A6EF}" srcOrd="0" destOrd="0" presId="urn:microsoft.com/office/officeart/2005/8/layout/hierarchy2"/>
    <dgm:cxn modelId="{F0608C2F-EF6B-4BF9-A299-5C5694251859}" type="presParOf" srcId="{4FF4D463-5C56-47C2-801A-AE3EC072053E}" destId="{D818E353-3BFF-4E72-B499-B17F27E27E47}" srcOrd="0" destOrd="0" presId="urn:microsoft.com/office/officeart/2005/8/layout/hierarchy2"/>
    <dgm:cxn modelId="{FA5DC836-3643-47CF-9E28-082D340AD791}" type="presParOf" srcId="{D818E353-3BFF-4E72-B499-B17F27E27E47}" destId="{D6EC0B0C-1599-4DA9-874C-6FBA94FBF8B3}" srcOrd="0" destOrd="0" presId="urn:microsoft.com/office/officeart/2005/8/layout/hierarchy2"/>
    <dgm:cxn modelId="{9B3E186F-021F-421D-96F3-CBA20094E714}" type="presParOf" srcId="{D818E353-3BFF-4E72-B499-B17F27E27E47}" destId="{0E5C854C-D619-455A-BBCA-575473A4C784}" srcOrd="1" destOrd="0" presId="urn:microsoft.com/office/officeart/2005/8/layout/hierarchy2"/>
    <dgm:cxn modelId="{E1E9F328-61A4-4291-BB1C-2B5AD88A2628}" type="presParOf" srcId="{0E5C854C-D619-455A-BBCA-575473A4C784}" destId="{6F65CA74-76C5-4548-81A8-CE5F70D3A6EF}" srcOrd="0" destOrd="0" presId="urn:microsoft.com/office/officeart/2005/8/layout/hierarchy2"/>
    <dgm:cxn modelId="{FE4F1943-CDFC-4685-AD7A-961150EC5714}" type="presParOf" srcId="{6F65CA74-76C5-4548-81A8-CE5F70D3A6EF}" destId="{6FDAC32B-9059-4642-BAFD-BA33CE38335C}" srcOrd="0" destOrd="0" presId="urn:microsoft.com/office/officeart/2005/8/layout/hierarchy2"/>
    <dgm:cxn modelId="{DBF86638-FD65-43EC-8BB0-BF7CC2E2659A}" type="presParOf" srcId="{0E5C854C-D619-455A-BBCA-575473A4C784}" destId="{5B49F422-0207-4E16-8FE0-AE02C6164202}" srcOrd="1" destOrd="0" presId="urn:microsoft.com/office/officeart/2005/8/layout/hierarchy2"/>
    <dgm:cxn modelId="{A91213A4-06B4-4F31-8E97-785084209FB3}" type="presParOf" srcId="{5B49F422-0207-4E16-8FE0-AE02C6164202}" destId="{C4D6B5FC-21FE-4411-9C7D-AF7FAF48762D}" srcOrd="0" destOrd="0" presId="urn:microsoft.com/office/officeart/2005/8/layout/hierarchy2"/>
    <dgm:cxn modelId="{7608307D-F451-4634-B912-3360219960B8}" type="presParOf" srcId="{5B49F422-0207-4E16-8FE0-AE02C6164202}" destId="{D8303A32-1780-4D87-B717-6DCB80A74CB7}" srcOrd="1" destOrd="0" presId="urn:microsoft.com/office/officeart/2005/8/layout/hierarchy2"/>
    <dgm:cxn modelId="{7A541BAC-1145-4950-A46F-C62260482CE1}" type="presParOf" srcId="{D8303A32-1780-4D87-B717-6DCB80A74CB7}" destId="{96D8EE2C-5FAE-4D66-BA9E-06F9EC516651}" srcOrd="0" destOrd="0" presId="urn:microsoft.com/office/officeart/2005/8/layout/hierarchy2"/>
    <dgm:cxn modelId="{26A5E71D-42F2-45DA-BF9B-A80256410450}" type="presParOf" srcId="{96D8EE2C-5FAE-4D66-BA9E-06F9EC516651}" destId="{CA622FF3-8229-41CB-8817-D60DA6F5ADB4}" srcOrd="0" destOrd="0" presId="urn:microsoft.com/office/officeart/2005/8/layout/hierarchy2"/>
    <dgm:cxn modelId="{AE7E7FCD-410A-4B42-AAB5-D9F745E2E2A9}" type="presParOf" srcId="{D8303A32-1780-4D87-B717-6DCB80A74CB7}" destId="{2DBB469A-B180-418B-BFA1-B5C54C27E93A}" srcOrd="1" destOrd="0" presId="urn:microsoft.com/office/officeart/2005/8/layout/hierarchy2"/>
    <dgm:cxn modelId="{CBD14418-1D27-4B84-9A52-EF1E5BB02049}" type="presParOf" srcId="{2DBB469A-B180-418B-BFA1-B5C54C27E93A}" destId="{B63E864C-E7CE-4555-BF83-ECDF3BF66418}" srcOrd="0" destOrd="0" presId="urn:microsoft.com/office/officeart/2005/8/layout/hierarchy2"/>
    <dgm:cxn modelId="{069AEB7E-7FD7-4B86-A13C-79F94B44E9FA}" type="presParOf" srcId="{2DBB469A-B180-418B-BFA1-B5C54C27E93A}" destId="{A19BC975-C13C-40F1-BD40-1923EB90D2AC}" srcOrd="1" destOrd="0" presId="urn:microsoft.com/office/officeart/2005/8/layout/hierarchy2"/>
    <dgm:cxn modelId="{8BD21E54-7018-4DF2-8CE1-F602EE1B1A89}" type="presParOf" srcId="{A19BC975-C13C-40F1-BD40-1923EB90D2AC}" destId="{A1FB6AD0-74B1-463D-83EE-6312792242A7}" srcOrd="0" destOrd="0" presId="urn:microsoft.com/office/officeart/2005/8/layout/hierarchy2"/>
    <dgm:cxn modelId="{AB09B92E-5A3C-4D52-BE2E-9CD76839E078}" type="presParOf" srcId="{A1FB6AD0-74B1-463D-83EE-6312792242A7}" destId="{0E9E211C-3E36-490A-8EFB-2874C026F3C4}" srcOrd="0" destOrd="0" presId="urn:microsoft.com/office/officeart/2005/8/layout/hierarchy2"/>
    <dgm:cxn modelId="{54B8EB5A-B6A9-4E3C-A2A7-857F3AACB7F1}" type="presParOf" srcId="{A19BC975-C13C-40F1-BD40-1923EB90D2AC}" destId="{85B05A62-4F94-48CF-BFE3-0FB98FBAD28F}" srcOrd="1" destOrd="0" presId="urn:microsoft.com/office/officeart/2005/8/layout/hierarchy2"/>
    <dgm:cxn modelId="{01E9FB4A-C901-488D-A977-EDC6F658E84A}" type="presParOf" srcId="{85B05A62-4F94-48CF-BFE3-0FB98FBAD28F}" destId="{677BEF8E-B75A-4207-B75C-A58405313C1C}" srcOrd="0" destOrd="0" presId="urn:microsoft.com/office/officeart/2005/8/layout/hierarchy2"/>
    <dgm:cxn modelId="{46451580-8A20-4DD0-9B85-522D7B8D0A44}" type="presParOf" srcId="{85B05A62-4F94-48CF-BFE3-0FB98FBAD28F}" destId="{07A27AD2-DD9C-4346-BFF0-54CB75E5DBA0}" srcOrd="1" destOrd="0" presId="urn:microsoft.com/office/officeart/2005/8/layout/hierarchy2"/>
    <dgm:cxn modelId="{C192813D-EAED-410D-A336-29CFA0815F42}" type="presParOf" srcId="{A19BC975-C13C-40F1-BD40-1923EB90D2AC}" destId="{82FF9FA2-F665-452A-A9BA-6FF1EDE8AF02}" srcOrd="2" destOrd="0" presId="urn:microsoft.com/office/officeart/2005/8/layout/hierarchy2"/>
    <dgm:cxn modelId="{871E8611-58E1-4464-A517-C2C6D7CD0982}" type="presParOf" srcId="{82FF9FA2-F665-452A-A9BA-6FF1EDE8AF02}" destId="{932C1383-C048-48C4-B2FE-4B7BBF37AC55}" srcOrd="0" destOrd="0" presId="urn:microsoft.com/office/officeart/2005/8/layout/hierarchy2"/>
    <dgm:cxn modelId="{7C6177A3-9D9C-4279-9F11-2A6A19CB5A6D}" type="presParOf" srcId="{A19BC975-C13C-40F1-BD40-1923EB90D2AC}" destId="{9D4A1BAD-A008-4035-AF19-B7F88B93C46D}" srcOrd="3" destOrd="0" presId="urn:microsoft.com/office/officeart/2005/8/layout/hierarchy2"/>
    <dgm:cxn modelId="{35A42635-779F-44D4-AD0A-C95D348AB728}" type="presParOf" srcId="{9D4A1BAD-A008-4035-AF19-B7F88B93C46D}" destId="{9D06CD96-DF01-4CD7-9F5C-505CFD833302}" srcOrd="0" destOrd="0" presId="urn:microsoft.com/office/officeart/2005/8/layout/hierarchy2"/>
    <dgm:cxn modelId="{DF47C867-0106-4F7D-82C7-DE6006D0E893}" type="presParOf" srcId="{9D4A1BAD-A008-4035-AF19-B7F88B93C46D}" destId="{4153CC18-5F82-4484-95D7-4690D5990298}" srcOrd="1" destOrd="0" presId="urn:microsoft.com/office/officeart/2005/8/layout/hierarchy2"/>
    <dgm:cxn modelId="{77CD9CAC-C84B-4225-81C9-E3469D74ADFD}" type="presParOf" srcId="{A19BC975-C13C-40F1-BD40-1923EB90D2AC}" destId="{CD2FBED0-4F43-4A23-9B7B-6BBA3F5DD1A7}" srcOrd="4" destOrd="0" presId="urn:microsoft.com/office/officeart/2005/8/layout/hierarchy2"/>
    <dgm:cxn modelId="{BC7FE535-19C8-406F-963F-DB0927998B4D}" type="presParOf" srcId="{CD2FBED0-4F43-4A23-9B7B-6BBA3F5DD1A7}" destId="{D6D3C369-73BF-484E-9E8C-86F6A6201D0F}" srcOrd="0" destOrd="0" presId="urn:microsoft.com/office/officeart/2005/8/layout/hierarchy2"/>
    <dgm:cxn modelId="{8AD1A916-77F3-4197-AF97-18DF5099586C}" type="presParOf" srcId="{A19BC975-C13C-40F1-BD40-1923EB90D2AC}" destId="{A0C5058D-C56C-4C0C-B364-7877FA6D5833}" srcOrd="5" destOrd="0" presId="urn:microsoft.com/office/officeart/2005/8/layout/hierarchy2"/>
    <dgm:cxn modelId="{76DE431F-AC52-41BB-AF0D-87C868B5196F}" type="presParOf" srcId="{A0C5058D-C56C-4C0C-B364-7877FA6D5833}" destId="{04D346C5-01FF-4444-A7A0-C4205521BE65}" srcOrd="0" destOrd="0" presId="urn:microsoft.com/office/officeart/2005/8/layout/hierarchy2"/>
    <dgm:cxn modelId="{B54660F6-3430-46E7-B629-30BE950A4044}" type="presParOf" srcId="{A0C5058D-C56C-4C0C-B364-7877FA6D5833}" destId="{86DFB9F9-0198-4F0D-AD44-38FECEFB773F}" srcOrd="1" destOrd="0" presId="urn:microsoft.com/office/officeart/2005/8/layout/hierarchy2"/>
    <dgm:cxn modelId="{EB26A93B-9452-47C3-A2F6-1B32750BB143}" type="presParOf" srcId="{A19BC975-C13C-40F1-BD40-1923EB90D2AC}" destId="{2D86C80B-747A-4F4E-830A-D0E492BC47F5}" srcOrd="6" destOrd="0" presId="urn:microsoft.com/office/officeart/2005/8/layout/hierarchy2"/>
    <dgm:cxn modelId="{0AC078BA-087E-4BE2-B97A-DFF042B3E5AC}" type="presParOf" srcId="{2D86C80B-747A-4F4E-830A-D0E492BC47F5}" destId="{372B26B5-E04A-45B7-8707-5FABE77A49A9}" srcOrd="0" destOrd="0" presId="urn:microsoft.com/office/officeart/2005/8/layout/hierarchy2"/>
    <dgm:cxn modelId="{9F8A8964-3863-4C6B-9746-654C0397F1E7}" type="presParOf" srcId="{A19BC975-C13C-40F1-BD40-1923EB90D2AC}" destId="{4EEC8238-AA6D-48ED-A50F-B8FE4B676430}" srcOrd="7" destOrd="0" presId="urn:microsoft.com/office/officeart/2005/8/layout/hierarchy2"/>
    <dgm:cxn modelId="{8B7FED75-C928-4395-AF51-732DD92AFEBB}" type="presParOf" srcId="{4EEC8238-AA6D-48ED-A50F-B8FE4B676430}" destId="{16DCF74A-043A-4059-BA15-767E0E0CAEC4}" srcOrd="0" destOrd="0" presId="urn:microsoft.com/office/officeart/2005/8/layout/hierarchy2"/>
    <dgm:cxn modelId="{D43F5DFE-DA61-45B0-99E5-BB707040BA99}" type="presParOf" srcId="{4EEC8238-AA6D-48ED-A50F-B8FE4B676430}" destId="{96F46AC6-6217-420D-A8D2-D0FF74CBDC0C}" srcOrd="1" destOrd="0" presId="urn:microsoft.com/office/officeart/2005/8/layout/hierarchy2"/>
    <dgm:cxn modelId="{603A9AD1-8EF8-43FA-BC8E-AD8FE71C4C31}" type="presParOf" srcId="{D8303A32-1780-4D87-B717-6DCB80A74CB7}" destId="{9FC78266-470C-4C89-963C-B82E522FE349}" srcOrd="2" destOrd="0" presId="urn:microsoft.com/office/officeart/2005/8/layout/hierarchy2"/>
    <dgm:cxn modelId="{81A8DB77-B208-4642-863B-2D9795E6E3C4}" type="presParOf" srcId="{9FC78266-470C-4C89-963C-B82E522FE349}" destId="{C94CB734-3F60-4813-BE0D-6A2373CBF0FB}" srcOrd="0" destOrd="0" presId="urn:microsoft.com/office/officeart/2005/8/layout/hierarchy2"/>
    <dgm:cxn modelId="{6F5BEE22-22AC-497F-A7D3-EB7040783EB7}" type="presParOf" srcId="{D8303A32-1780-4D87-B717-6DCB80A74CB7}" destId="{01A15F10-5BAE-4525-A94A-24EB92958542}" srcOrd="3" destOrd="0" presId="urn:microsoft.com/office/officeart/2005/8/layout/hierarchy2"/>
    <dgm:cxn modelId="{05502396-DDAB-4047-8DF8-A75E9101FA61}" type="presParOf" srcId="{01A15F10-5BAE-4525-A94A-24EB92958542}" destId="{427C4B16-7527-4090-97B8-5E1FCFA72225}" srcOrd="0" destOrd="0" presId="urn:microsoft.com/office/officeart/2005/8/layout/hierarchy2"/>
    <dgm:cxn modelId="{6D39C90C-E60C-4CF0-BE3C-E7DED31F3B0B}" type="presParOf" srcId="{01A15F10-5BAE-4525-A94A-24EB92958542}" destId="{A2D6FE54-3839-41BD-9DF3-83927780CAC4}" srcOrd="1" destOrd="0" presId="urn:microsoft.com/office/officeart/2005/8/layout/hierarchy2"/>
    <dgm:cxn modelId="{0786F494-DB13-49E9-BB5C-16041EC80066}" type="presParOf" srcId="{4FF4D463-5C56-47C2-801A-AE3EC072053E}" destId="{FB5F48BF-6D30-44F3-81E8-B313C21BEC79}" srcOrd="1" destOrd="0" presId="urn:microsoft.com/office/officeart/2005/8/layout/hierarchy2"/>
    <dgm:cxn modelId="{F3976DB6-EC01-481D-9675-EF838510FBA1}" type="presParOf" srcId="{FB5F48BF-6D30-44F3-81E8-B313C21BEC79}" destId="{76ADBFC7-16CB-466C-BC32-9534CE07DAF0}" srcOrd="0" destOrd="0" presId="urn:microsoft.com/office/officeart/2005/8/layout/hierarchy2"/>
    <dgm:cxn modelId="{D0D67741-56C3-4052-928C-8CF71161A6EB}" type="presParOf" srcId="{FB5F48BF-6D30-44F3-81E8-B313C21BEC79}" destId="{906A24BD-6552-4914-B713-A2B3A51BF2DE}" srcOrd="1" destOrd="0" presId="urn:microsoft.com/office/officeart/2005/8/layout/hierarchy2"/>
    <dgm:cxn modelId="{2C5A7703-F187-4A4D-91FF-9AD5EFFD73A2}" type="presParOf" srcId="{4FF4D463-5C56-47C2-801A-AE3EC072053E}" destId="{CD738A88-207B-4C8E-ACA0-DBFF07DE0DBC}" srcOrd="2" destOrd="0" presId="urn:microsoft.com/office/officeart/2005/8/layout/hierarchy2"/>
    <dgm:cxn modelId="{6F2843DD-3FAE-47DB-ACCB-151EA6BBEBA1}" type="presParOf" srcId="{CD738A88-207B-4C8E-ACA0-DBFF07DE0DBC}" destId="{6BF29830-075C-42AF-9040-B4471F241E00}" srcOrd="0" destOrd="0" presId="urn:microsoft.com/office/officeart/2005/8/layout/hierarchy2"/>
    <dgm:cxn modelId="{B7ECED9D-F9D4-4CB1-9D57-3C2900CCC605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36786"/>
          <a:ext cx="439541" cy="3831965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39000" dist="25400" dir="5400000" rotWithShape="0">
            <a:schemeClr val="accent1">
              <a:shade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2874" y="49660"/>
        <a:ext cx="413793" cy="3806217"/>
      </dsp:txXfrm>
    </dsp:sp>
    <dsp:sp modelId="{6F65CA74-76C5-4548-81A8-CE5F70D3A6EF}">
      <dsp:nvSpPr>
        <dsp:cNvPr id="0" name=""/>
        <dsp:cNvSpPr/>
      </dsp:nvSpPr>
      <dsp:spPr>
        <a:xfrm rot="185829">
          <a:off x="439315" y="1951820"/>
          <a:ext cx="310233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310233" y="9329"/>
              </a:lnTo>
            </a:path>
          </a:pathLst>
        </a:custGeom>
        <a:noFill/>
        <a:ln w="400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86676" y="1953393"/>
        <a:ext cx="15511" cy="15511"/>
      </dsp:txXfrm>
    </dsp:sp>
    <dsp:sp modelId="{C4D6B5FC-21FE-4411-9C7D-AF7FAF48762D}">
      <dsp:nvSpPr>
        <dsp:cNvPr id="0" name=""/>
        <dsp:cNvSpPr/>
      </dsp:nvSpPr>
      <dsp:spPr>
        <a:xfrm>
          <a:off x="749322" y="36786"/>
          <a:ext cx="1109698" cy="3865488"/>
        </a:xfrm>
        <a:prstGeom prst="roundRect">
          <a:avLst>
            <a:gd name="adj" fmla="val 10000"/>
          </a:avLst>
        </a:prstGeom>
        <a:solidFill>
          <a:srgbClr val="FA6AA1"/>
        </a:solidFill>
        <a:ln>
          <a:noFill/>
        </a:ln>
        <a:effectLst>
          <a:outerShdw blurRad="39000" dist="25400" dir="5400000" rotWithShape="0">
            <a:schemeClr val="accent1">
              <a:shade val="8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781824" y="69288"/>
        <a:ext cx="1044694" cy="3800484"/>
      </dsp:txXfrm>
    </dsp:sp>
    <dsp:sp modelId="{96D8EE2C-5FAE-4D66-BA9E-06F9EC516651}">
      <dsp:nvSpPr>
        <dsp:cNvPr id="0" name=""/>
        <dsp:cNvSpPr/>
      </dsp:nvSpPr>
      <dsp:spPr>
        <a:xfrm rot="17831786">
          <a:off x="1556609" y="1464804"/>
          <a:ext cx="1113945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113945" y="9329"/>
              </a:lnTo>
            </a:path>
          </a:pathLst>
        </a:custGeom>
        <a:noFill/>
        <a:ln w="400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85733" y="1446285"/>
        <a:ext cx="55697" cy="55697"/>
      </dsp:txXfrm>
    </dsp:sp>
    <dsp:sp modelId="{B63E864C-E7CE-4555-BF83-ECDF3BF66418}">
      <dsp:nvSpPr>
        <dsp:cNvPr id="0" name=""/>
        <dsp:cNvSpPr/>
      </dsp:nvSpPr>
      <dsp:spPr>
        <a:xfrm>
          <a:off x="2368142" y="0"/>
          <a:ext cx="2280222" cy="195747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39000" dist="25400" dir="5400000" rotWithShape="0">
            <a:schemeClr val="accent1">
              <a:tint val="99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(3573,2тыс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25474" y="57332"/>
        <a:ext cx="2165558" cy="1842810"/>
      </dsp:txXfrm>
    </dsp:sp>
    <dsp:sp modelId="{A1FB6AD0-74B1-463D-83EE-6312792242A7}">
      <dsp:nvSpPr>
        <dsp:cNvPr id="0" name=""/>
        <dsp:cNvSpPr/>
      </dsp:nvSpPr>
      <dsp:spPr>
        <a:xfrm rot="20143265">
          <a:off x="4596287" y="727305"/>
          <a:ext cx="1177603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177603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55649" y="707194"/>
        <a:ext cx="58880" cy="58880"/>
      </dsp:txXfrm>
    </dsp:sp>
    <dsp:sp modelId="{677BEF8E-B75A-4207-B75C-A58405313C1C}">
      <dsp:nvSpPr>
        <dsp:cNvPr id="0" name=""/>
        <dsp:cNvSpPr/>
      </dsp:nvSpPr>
      <dsp:spPr>
        <a:xfrm>
          <a:off x="5721814" y="90038"/>
          <a:ext cx="3135169" cy="808985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службы(15,0 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45508" y="113732"/>
        <a:ext cx="3087781" cy="761597"/>
      </dsp:txXfrm>
    </dsp:sp>
    <dsp:sp modelId="{82FF9FA2-F665-452A-A9BA-6FF1EDE8AF02}">
      <dsp:nvSpPr>
        <dsp:cNvPr id="0" name=""/>
        <dsp:cNvSpPr/>
      </dsp:nvSpPr>
      <dsp:spPr>
        <a:xfrm rot="1943730">
          <a:off x="4542634" y="1333387"/>
          <a:ext cx="1358740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358740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88035" y="1308748"/>
        <a:ext cx="67937" cy="67937"/>
      </dsp:txXfrm>
    </dsp:sp>
    <dsp:sp modelId="{9D06CD96-DF01-4CD7-9F5C-505CFD833302}">
      <dsp:nvSpPr>
        <dsp:cNvPr id="0" name=""/>
        <dsp:cNvSpPr/>
      </dsp:nvSpPr>
      <dsp:spPr>
        <a:xfrm>
          <a:off x="5795644" y="1207166"/>
          <a:ext cx="3061339" cy="999061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</a:t>
          </a:r>
          <a:r>
            <a:rPr lang="ru-RU" sz="1200" b="1" kern="1200" dirty="0" err="1" smtClean="0">
              <a:solidFill>
                <a:schemeClr val="accent6">
                  <a:lumMod val="50000"/>
                </a:schemeClr>
              </a:solidFill>
            </a:rPr>
            <a:t>ситуаций,обеспечение</a:t>
          </a: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пожарной безопасности и безопасности людей на водных объектах (15,4тыс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24905" y="1236427"/>
        <a:ext cx="3002817" cy="940539"/>
      </dsp:txXfrm>
    </dsp:sp>
    <dsp:sp modelId="{CD2FBED0-4F43-4A23-9B7B-6BBA3F5DD1A7}">
      <dsp:nvSpPr>
        <dsp:cNvPr id="0" name=""/>
        <dsp:cNvSpPr/>
      </dsp:nvSpPr>
      <dsp:spPr>
        <a:xfrm rot="3384888">
          <a:off x="4192844" y="1818685"/>
          <a:ext cx="2038924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2038924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61333" y="1777041"/>
        <a:ext cx="101946" cy="101946"/>
      </dsp:txXfrm>
    </dsp:sp>
    <dsp:sp modelId="{04D346C5-01FF-4444-A7A0-C4205521BE65}">
      <dsp:nvSpPr>
        <dsp:cNvPr id="0" name=""/>
        <dsp:cNvSpPr/>
      </dsp:nvSpPr>
      <dsp:spPr>
        <a:xfrm>
          <a:off x="5776249" y="2368792"/>
          <a:ext cx="3080734" cy="616999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(7,0тыс.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94320" y="2386863"/>
        <a:ext cx="3044592" cy="580857"/>
      </dsp:txXfrm>
    </dsp:sp>
    <dsp:sp modelId="{2D86C80B-747A-4F4E-830A-D0E492BC47F5}">
      <dsp:nvSpPr>
        <dsp:cNvPr id="0" name=""/>
        <dsp:cNvSpPr/>
      </dsp:nvSpPr>
      <dsp:spPr>
        <a:xfrm rot="4219130">
          <a:off x="3474546" y="2635905"/>
          <a:ext cx="3539785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3539785" y="9329"/>
              </a:lnTo>
            </a:path>
          </a:pathLst>
        </a:custGeom>
        <a:noFill/>
        <a:ln w="400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55944" y="2556740"/>
        <a:ext cx="176989" cy="176989"/>
      </dsp:txXfrm>
    </dsp:sp>
    <dsp:sp modelId="{16DCF74A-043A-4059-BA15-767E0E0CAEC4}">
      <dsp:nvSpPr>
        <dsp:cNvPr id="0" name=""/>
        <dsp:cNvSpPr/>
      </dsp:nvSpPr>
      <dsp:spPr>
        <a:xfrm>
          <a:off x="5840513" y="4099247"/>
          <a:ext cx="3016470" cy="424971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tint val="7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 (2649,7тыс.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52960" y="4111694"/>
        <a:ext cx="2991576" cy="400077"/>
      </dsp:txXfrm>
    </dsp:sp>
    <dsp:sp modelId="{9FC78266-470C-4C89-963C-B82E522FE349}">
      <dsp:nvSpPr>
        <dsp:cNvPr id="0" name=""/>
        <dsp:cNvSpPr/>
      </dsp:nvSpPr>
      <dsp:spPr>
        <a:xfrm rot="3925228">
          <a:off x="1505022" y="2511394"/>
          <a:ext cx="1212233" cy="18658"/>
        </a:xfrm>
        <a:custGeom>
          <a:avLst/>
          <a:gdLst/>
          <a:ahLst/>
          <a:cxnLst/>
          <a:rect l="0" t="0" r="0" b="0"/>
          <a:pathLst>
            <a:path>
              <a:moveTo>
                <a:pt x="0" y="9329"/>
              </a:moveTo>
              <a:lnTo>
                <a:pt x="1212233" y="9329"/>
              </a:lnTo>
            </a:path>
          </a:pathLst>
        </a:custGeom>
        <a:noFill/>
        <a:ln w="400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80833" y="2490418"/>
        <a:ext cx="60611" cy="60611"/>
      </dsp:txXfrm>
    </dsp:sp>
    <dsp:sp modelId="{427C4B16-7527-4090-97B8-5E1FCFA72225}">
      <dsp:nvSpPr>
        <dsp:cNvPr id="0" name=""/>
        <dsp:cNvSpPr/>
      </dsp:nvSpPr>
      <dsp:spPr>
        <a:xfrm>
          <a:off x="2363257" y="2531357"/>
          <a:ext cx="2309959" cy="1081119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39000" dist="25400" dir="5400000" rotWithShape="0">
            <a:schemeClr val="accent1">
              <a:tint val="99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(4339,2тыс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394922" y="2563022"/>
        <a:ext cx="2246629" cy="1017789"/>
      </dsp:txXfrm>
    </dsp:sp>
    <dsp:sp modelId="{76ADBFC7-16CB-466C-BC32-9534CE07DAF0}">
      <dsp:nvSpPr>
        <dsp:cNvPr id="0" name=""/>
        <dsp:cNvSpPr/>
      </dsp:nvSpPr>
      <dsp:spPr>
        <a:xfrm>
          <a:off x="5835963" y="3017171"/>
          <a:ext cx="3021020" cy="852773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39000" dist="25400" dir="5400000" rotWithShape="0">
            <a:schemeClr val="accent1">
              <a:shade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(810,1тыс.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60940" y="3042148"/>
        <a:ext cx="2971066" cy="802819"/>
      </dsp:txXfrm>
    </dsp:sp>
    <dsp:sp modelId="{6BF29830-075C-42AF-9040-B4471F241E00}">
      <dsp:nvSpPr>
        <dsp:cNvPr id="0" name=""/>
        <dsp:cNvSpPr/>
      </dsp:nvSpPr>
      <dsp:spPr>
        <a:xfrm>
          <a:off x="5864936" y="4707498"/>
          <a:ext cx="2992047" cy="640825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39000" dist="25400" dir="5400000" rotWithShape="0">
            <a:schemeClr val="accent1">
              <a:shade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(76,0тыс.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83705" y="4726267"/>
        <a:ext cx="2954509" cy="603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0.6056</cdr:x>
      <cdr:y>0.49639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954" y="915345"/>
          <a:ext cx="586754" cy="247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0.62938</cdr:x>
      <cdr:y>0.85272</cdr:y>
    </cdr:from>
    <cdr:to>
      <cdr:x>0.94406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43008" y="1571636"/>
          <a:ext cx="571504" cy="271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2,9%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0.58333</cdr:x>
      <cdr:y>0</cdr:y>
    </cdr:from>
    <cdr:to>
      <cdr:x>1</cdr:x>
      <cdr:y>0.17133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71570" y="-142876"/>
          <a:ext cx="714379" cy="29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12,3%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0.68531</cdr:x>
      <cdr:y>0.74871</cdr:y>
    </cdr:from>
    <cdr:to>
      <cdr:x>1</cdr:x>
      <cdr:y>0.82616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25614" y="1381118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27,1%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0.47814</cdr:x>
      <cdr:y>0.82616</cdr:y>
    </cdr:from>
    <cdr:to>
      <cdr:x>0.8715</cdr:x>
      <cdr:y>0.98106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68358" y="1523994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3,1%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0.28146</cdr:x>
      <cdr:y>0.05163</cdr:y>
    </cdr:from>
    <cdr:to>
      <cdr:x>0.55682</cdr:x>
      <cdr:y>0.12908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11168" y="95234"/>
          <a:ext cx="500066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0,2%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0.63549</cdr:x>
      <cdr:y>0.0129</cdr:y>
    </cdr:from>
    <cdr:to>
      <cdr:x>0.95018</cdr:x>
      <cdr:y>0.09035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154110" y="23796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12,7%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0.52011</cdr:x>
      <cdr:y>0.858</cdr:y>
    </cdr:from>
    <cdr:to>
      <cdr:x>0.79547</cdr:x>
      <cdr:y>0.93545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944579" y="1582731"/>
          <a:ext cx="500066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3,3%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0.63812</cdr:x>
      <cdr:y>0.00601</cdr:y>
    </cdr:from>
    <cdr:to>
      <cdr:x>0.95281</cdr:x>
      <cdr:y>0.08347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8893" y="11095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13,5%</a:t>
          </a:r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0.36532</cdr:x>
      <cdr:y>0.08034</cdr:y>
    </cdr:from>
    <cdr:to>
      <cdr:x>0.78844</cdr:x>
      <cdr:y>0.23537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6781" y="148066"/>
          <a:ext cx="714375" cy="285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85,9%</a:t>
          </a:r>
          <a:endParaRPr lang="ru-RU" sz="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0.05534</cdr:x>
      <cdr:y>0.17915</cdr:y>
    </cdr:from>
    <cdr:to>
      <cdr:x>0.37839</cdr:x>
      <cdr:y>0.31335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065" y="330185"/>
          <a:ext cx="537458" cy="24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/>
            <a:t>73,8%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0.35591</cdr:x>
      <cdr:y>0.14039</cdr:y>
    </cdr:from>
    <cdr:to>
      <cdr:x>0.744</cdr:x>
      <cdr:y>0.25728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592131" y="258747"/>
          <a:ext cx="64566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26,2%</a:t>
          </a:r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0.06428</cdr:x>
      <cdr:y>0.19982</cdr:y>
    </cdr:from>
    <cdr:to>
      <cdr:x>0.44707</cdr:x>
      <cdr:y>0.3161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960" y="368286"/>
          <a:ext cx="64294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1" dirty="0" smtClean="0">
              <a:latin typeface="Arial" pitchFamily="34" charset="0"/>
              <a:cs typeface="Arial" pitchFamily="34" charset="0"/>
            </a:rPr>
            <a:t>77,4%</a:t>
          </a:r>
          <a:endParaRPr lang="ru-RU" sz="8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0.36201</cdr:x>
      <cdr:y>0.1223</cdr:y>
    </cdr:from>
    <cdr:to>
      <cdr:x>0.7448</cdr:x>
      <cdr:y>0.23919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608026" y="225410"/>
          <a:ext cx="642942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b="1" dirty="0" smtClean="0"/>
            <a:t>22,6%</a:t>
          </a:r>
          <a:endParaRPr lang="ru-RU" sz="800" b="1" dirty="0"/>
        </a:p>
      </cdr:txBody>
    </cdr:sp>
  </cdr:relSizeAnchor>
  <cdr:relSizeAnchor xmlns:cdr="http://schemas.openxmlformats.org/drawingml/2006/chartDrawing">
    <cdr:from>
      <cdr:x>0.64364</cdr:x>
      <cdr:y>0.38463</cdr:y>
    </cdr:from>
    <cdr:to>
      <cdr:x>0.94586</cdr:x>
      <cdr:y>0.50147</cdr:y>
    </cdr:to>
    <cdr:sp macro="" textlink="">
      <cdr:nvSpPr>
        <cdr:cNvPr id="4" name="TextBox 158"/>
        <cdr:cNvSpPr txBox="1"/>
      </cdr:nvSpPr>
      <cdr:spPr>
        <a:xfrm xmlns:a="http://schemas.openxmlformats.org/drawingml/2006/main">
          <a:off x="1169054" y="709269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0.07906</cdr:x>
      <cdr:y>0.88136</cdr:y>
    </cdr:from>
    <cdr:to>
      <cdr:x>0.1423</cdr:x>
      <cdr:y>0.92882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48" y="5307031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115,3</a:t>
          </a:r>
          <a:endParaRPr lang="ru-RU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0.06768</cdr:x>
      <cdr:y>0.67073</cdr:y>
    </cdr:from>
    <cdr:to>
      <cdr:x>0.29877</cdr:x>
      <cdr:y>0.79259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60" y="3960995"/>
          <a:ext cx="2088141" cy="719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1 347,9 тыс. 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0.35455</cdr:x>
      <cdr:y>0.67073</cdr:y>
    </cdr:from>
    <cdr:to>
      <cdr:x>0.58563</cdr:x>
      <cdr:y>0.74921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203848" y="3960440"/>
          <a:ext cx="2088232" cy="463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732,4тыс. 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0.65735</cdr:x>
      <cdr:y>0.67073</cdr:y>
    </cdr:from>
    <cdr:to>
      <cdr:x>0.88844</cdr:x>
      <cdr:y>0.74921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40152" y="3960440"/>
          <a:ext cx="2088232" cy="463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878,4 тыс. рублей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38D4-EC78-4B33-8D0D-A6EE4DDC3B76}" type="datetimeFigureOut">
              <a:rPr lang="ru-RU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F29F30-1EC8-4F0A-949E-C9B0E5F78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140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6C8CEE-DB98-4DCC-8DC6-DD37AD88D5E5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13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95F755-77D9-43C0-A8D9-BE08F0518C7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0457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2EEFE9-C120-46AA-B34F-9583430F8E18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8487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7CDCC4-D591-4520-A73D-276C0A7BD5E1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637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844B424-F2A6-4D96-B7D2-576C1A7106B2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58211C-2BBE-44CC-BF4B-C6FB066634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7AC5EF-D0FB-46B0-9CB3-B931E2E9E0F6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9042F-476B-422C-AB2F-4EBFD70F54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CAACEE95-7934-4CC2-8DD4-41E998154692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5B12E6-41F1-47E9-B4B9-E5FBCDCB2F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514" y="2564841"/>
            <a:ext cx="3600450" cy="410464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1528D-948F-4802-9955-CEB2091971F1}" type="datetimeFigureOut">
              <a:rPr lang="en-US"/>
              <a:pPr>
                <a:defRPr/>
              </a:pPr>
              <a:t>2/13/2018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lnSpc>
                <a:spcPts val="1238"/>
              </a:lnSpc>
              <a:defRPr b="1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15B30A9-70F4-4417-826D-2F059C19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CF326C-7F65-48FD-B292-B4F62C27818C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3F189D-CF5E-4C40-92CA-D683D16B8F5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BF63437-407F-4E3E-A577-7730302CF8CD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F689BF-5285-4C72-9A0F-B0058C8D67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DF9564-3AC5-4FC4-AA7E-8E75923DC10B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EB8251-E9B3-4785-9E5D-0C1A3565D0C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7573CE-03F0-49B5-A5A1-10EC2E79AAE8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39EBA8-A759-4847-83CE-0536D9479B8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00F1E1-A982-4CDC-A088-6EB697DAADC6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3739FC-2212-4E0C-9060-28423059422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DBD7A47-4C25-42ED-8389-CEF99B745A8D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CC6387-D2DA-4AFA-AF36-ADD621570A3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B4D935-C0DD-44EF-BDB4-9160CF0A053C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28EFFE-0769-450C-BA79-3BCB8D7A749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1C048A-FA02-4FD8-AB84-9BEDA24BB9BF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27DB31-E5ED-4E8A-8445-80085BA99AC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D31A51B-C28C-40FF-B8CE-636122E1482E}" type="datetimeFigureOut">
              <a:rPr lang="ru-RU" smtClean="0"/>
              <a:pPr>
                <a:defRPr/>
              </a:pPr>
              <a:t>13.02.2018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BA6E89D-535F-4BD8-B4D9-0BF8E4A8D9D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  <p:sldLayoutId id="2147484102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8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8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36745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Ермаковское сельское поселение</a:t>
            </a:r>
            <a:endParaRPr lang="ru-RU" sz="3600" i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928670"/>
            <a:ext cx="8501062" cy="235743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«Бюджет </a:t>
            </a:r>
            <a:r>
              <a:rPr lang="ru-RU" sz="4000" b="1" dirty="0">
                <a:solidFill>
                  <a:srgbClr val="002060"/>
                </a:solidFill>
              </a:rPr>
              <a:t>Ермаковского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</a:rPr>
              <a:t>на </a:t>
            </a:r>
            <a:r>
              <a:rPr lang="ru-RU" sz="4000" b="1" dirty="0" smtClean="0">
                <a:solidFill>
                  <a:srgbClr val="002060"/>
                </a:solidFill>
              </a:rPr>
              <a:t>2018 год и на плановый период 2019 и 2020 годов»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phoca_thumb_l_SAM_75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7098" y="3357562"/>
            <a:ext cx="5655232" cy="3286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8225"/>
            <a:ext cx="9144000" cy="581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27" name="Скругленный прямоугольник 1"/>
          <p:cNvGrpSpPr>
            <a:grpSpLocks/>
          </p:cNvGrpSpPr>
          <p:nvPr/>
        </p:nvGrpSpPr>
        <p:grpSpPr bwMode="auto">
          <a:xfrm>
            <a:off x="122238" y="85725"/>
            <a:ext cx="8948737" cy="1127125"/>
            <a:chOff x="77" y="54"/>
            <a:chExt cx="5637" cy="710"/>
          </a:xfrm>
        </p:grpSpPr>
        <p:pic>
          <p:nvPicPr>
            <p:cNvPr id="26632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" y="54"/>
              <a:ext cx="5637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42" y="102"/>
              <a:ext cx="547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Расходы бюджета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 </a:t>
              </a:r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по программному принципу на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2018 год</a:t>
              </a:r>
              <a:endParaRPr lang="ru-RU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026849314"/>
              </p:ext>
            </p:extLst>
          </p:nvPr>
        </p:nvGraphicFramePr>
        <p:xfrm>
          <a:off x="240854" y="1097633"/>
          <a:ext cx="8856984" cy="576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467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5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8679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бюджета  Ермаковского сельского поселения по 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</a:t>
              </a:r>
              <a:r>
                <a:rPr lang="ru-RU" sz="2800" b="1" dirty="0" smtClean="0">
                  <a:latin typeface="Times New Roman" pitchFamily="18" charset="0"/>
                </a:rPr>
                <a:t>2019 </a:t>
              </a:r>
              <a:r>
                <a:rPr lang="ru-RU" sz="2800" b="1" dirty="0">
                  <a:latin typeface="Times New Roman" pitchFamily="18" charset="0"/>
                </a:rPr>
                <a:t>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23961640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34990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699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9703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бюджета </a:t>
              </a:r>
              <a:r>
                <a:rPr lang="ru-RU" sz="2800" b="1" dirty="0" smtClean="0">
                  <a:latin typeface="Constantia" pitchFamily="18" charset="0"/>
                </a:rPr>
                <a:t>Ермаковского поселения по </a:t>
              </a:r>
              <a:r>
                <a:rPr lang="ru-RU" sz="2800" b="1" dirty="0">
                  <a:latin typeface="Constantia" pitchFamily="18" charset="0"/>
                </a:rPr>
                <a:t>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</a:t>
              </a:r>
              <a:r>
                <a:rPr lang="ru-RU" sz="2800" b="1" dirty="0" smtClean="0">
                  <a:latin typeface="Times New Roman" pitchFamily="18" charset="0"/>
                </a:rPr>
                <a:t>2020 </a:t>
              </a:r>
              <a:r>
                <a:rPr lang="ru-RU" sz="2800" b="1" dirty="0">
                  <a:latin typeface="Times New Roman" pitchFamily="18" charset="0"/>
                </a:rPr>
                <a:t>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27051242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859338" y="2060575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859338" y="206057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64889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052513"/>
            <a:ext cx="9144000" cy="58054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5175"/>
          </a:xfrm>
          <a:noFill/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предоставляемые бюджетам поселений, тыс. рублей</a:t>
            </a:r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074642"/>
              </p:ext>
            </p:extLst>
          </p:nvPr>
        </p:nvGraphicFramePr>
        <p:xfrm>
          <a:off x="0" y="836613"/>
          <a:ext cx="9036050" cy="590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75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01122" cy="1143000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Бюджет Ермаковского сельского поселения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2018-2020 годы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направлен на решение следующих ключевых задач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195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1643050"/>
            <a:ext cx="7572428" cy="11430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Обеспечение   устойчивости и сбалансированности  бюджетной системы в целях гарантированного исполнения действующих и принимаемых расходных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2786058"/>
            <a:ext cx="7572428" cy="107157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Повышение объективности и качества бюджетного планирования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28688" y="3857625"/>
            <a:ext cx="7572375" cy="1143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Соответствие финансовых возможностей Ермаковского сельского поселения ключевым направлениям  развития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50" y="4929188"/>
            <a:ext cx="7572375" cy="14287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повышение эффективности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управления бюджетными ресурсами будут способствовать меры по обеспечению открытости и прозрачности бюджета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7700" y="981075"/>
            <a:ext cx="2052638" cy="1322388"/>
          </a:xfrm>
          <a:prstGeom prst="roundRect">
            <a:avLst/>
          </a:prstGeom>
          <a:solidFill>
            <a:srgbClr val="D8FC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459" name="Скругленный прямоугольник 3"/>
          <p:cNvGrpSpPr>
            <a:grpSpLocks/>
          </p:cNvGrpSpPr>
          <p:nvPr/>
        </p:nvGrpSpPr>
        <p:grpSpPr bwMode="auto">
          <a:xfrm>
            <a:off x="115888" y="73025"/>
            <a:ext cx="8839200" cy="1073150"/>
            <a:chOff x="73" y="46"/>
            <a:chExt cx="5568" cy="676"/>
          </a:xfrm>
        </p:grpSpPr>
        <p:pic>
          <p:nvPicPr>
            <p:cNvPr id="194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" y="46"/>
              <a:ext cx="5568" cy="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Text Box 4"/>
            <p:cNvSpPr txBox="1">
              <a:spLocks noChangeArrowheads="1"/>
            </p:cNvSpPr>
            <p:nvPr/>
          </p:nvSpPr>
          <p:spPr bwMode="auto">
            <a:xfrm>
              <a:off x="133" y="139"/>
              <a:ext cx="54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3600" i="1">
                  <a:latin typeface="Verdana" pitchFamily="34" charset="0"/>
                </a:rPr>
                <a:t>Основные понятия</a:t>
              </a:r>
            </a:p>
          </p:txBody>
        </p:sp>
      </p:grp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84213" y="981075"/>
            <a:ext cx="20161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600">
                <a:latin typeface="Constantia" pitchFamily="18" charset="0"/>
              </a:rPr>
              <a:t>Поступающие в бюджет денежные средства являются </a:t>
            </a:r>
            <a:r>
              <a:rPr lang="ru-RU" sz="1600" b="1">
                <a:latin typeface="Constantia" pitchFamily="18" charset="0"/>
              </a:rPr>
              <a:t>ДОХОДАМИ БЮДЖЕТА</a:t>
            </a:r>
            <a:endParaRPr lang="ru-RU" sz="1600">
              <a:latin typeface="Constantia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358155">
            <a:off x="788988" y="2243138"/>
            <a:ext cx="206375" cy="7318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149427">
            <a:off x="2649538" y="2225675"/>
            <a:ext cx="182562" cy="777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108180">
            <a:off x="1703388" y="2355850"/>
            <a:ext cx="222250" cy="650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3068638"/>
            <a:ext cx="1295400" cy="3527425"/>
          </a:xfrm>
          <a:prstGeom prst="round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НАЛОГИ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 – часть доходов граждан и организаций, которые они обязаны заплатить государству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(например, налог на доходы физических лиц,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налог на имущество физических лиц, земельный налог и др.)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90650" y="3014663"/>
            <a:ext cx="1150938" cy="3527425"/>
          </a:xfrm>
          <a:prstGeom prst="roundRect">
            <a:avLst/>
          </a:prstGeom>
          <a:solidFill>
            <a:srgbClr val="F29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Constantia" pitchFamily="18" charset="0"/>
              </a:rPr>
              <a:t>НЕНАЛОГОВЫЕ ДОХОДЫ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– платежи в виде штрафов, санкций за нарушение законодательства, платежи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от пользования имущества, находящегося в государственной и муниципальной собственности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38" y="2997200"/>
            <a:ext cx="1511300" cy="3527425"/>
          </a:xfrm>
          <a:prstGeom prst="roundRect">
            <a:avLst/>
          </a:prstGeom>
          <a:solidFill>
            <a:srgbClr val="DAC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БЕЗВОЗМЕЗД-НЫЕ</a:t>
            </a:r>
            <a:r>
              <a:rPr lang="ru-RU" sz="1200" b="1" dirty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ПОСТУПЛЕ-НИЯ 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– средства, которые поступают в бюджет безвозмездно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(денежные средства, поступающие из вышестоящего бюджета (например,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субвенции бюджетам бюджетной системы РФ; иные межбюджетные трансферты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467" name="Прямоугольник 24"/>
          <p:cNvSpPr>
            <a:spLocks noChangeArrowheads="1"/>
          </p:cNvSpPr>
          <p:nvPr/>
        </p:nvSpPr>
        <p:spPr bwMode="auto">
          <a:xfrm>
            <a:off x="6443663" y="981075"/>
            <a:ext cx="2016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>
                <a:latin typeface="Constantia" pitchFamily="18" charset="0"/>
              </a:rPr>
              <a:t>Выплачиваемые из бюджета денежные средства называются </a:t>
            </a:r>
            <a:r>
              <a:rPr lang="ru-RU" sz="1600" b="1">
                <a:latin typeface="Constantia" pitchFamily="18" charset="0"/>
              </a:rPr>
              <a:t>РАСХОДАМИ БЮДЖЕТА</a:t>
            </a:r>
          </a:p>
        </p:txBody>
      </p:sp>
      <p:pic>
        <p:nvPicPr>
          <p:cNvPr id="19468" name="Рисунок 25" descr="чиновник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4149725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Прямоугольник 26"/>
          <p:cNvSpPr>
            <a:spLocks noChangeArrowheads="1"/>
          </p:cNvSpPr>
          <p:nvPr/>
        </p:nvSpPr>
        <p:spPr bwMode="auto">
          <a:xfrm>
            <a:off x="8027988" y="4724400"/>
            <a:ext cx="936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>
                <a:latin typeface="Constantia" pitchFamily="18" charset="0"/>
              </a:rPr>
              <a:t>на общегосударственные вопросы </a:t>
            </a:r>
          </a:p>
        </p:txBody>
      </p:sp>
      <p:sp>
        <p:nvSpPr>
          <p:cNvPr id="19471" name="Прямоугольник 29"/>
          <p:cNvSpPr>
            <a:spLocks noChangeArrowheads="1"/>
          </p:cNvSpPr>
          <p:nvPr/>
        </p:nvSpPr>
        <p:spPr bwMode="auto">
          <a:xfrm>
            <a:off x="5795963" y="3500438"/>
            <a:ext cx="9366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культуру, </a:t>
            </a:r>
            <a:r>
              <a:rPr lang="ru-RU" sz="1000" b="1" dirty="0" err="1">
                <a:latin typeface="Constantia" pitchFamily="18" charset="0"/>
              </a:rPr>
              <a:t>кинемато</a:t>
            </a:r>
            <a:r>
              <a:rPr lang="ru-RU" sz="1000" b="1" dirty="0">
                <a:latin typeface="Constantia" pitchFamily="18" charset="0"/>
              </a:rPr>
              <a:t>-графию</a:t>
            </a:r>
          </a:p>
        </p:txBody>
      </p:sp>
      <p:pic>
        <p:nvPicPr>
          <p:cNvPr id="19472" name="Рисунок 30" descr="культура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438" y="2670745"/>
            <a:ext cx="7207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Прямоугольник 31"/>
          <p:cNvSpPr>
            <a:spLocks noChangeArrowheads="1"/>
          </p:cNvSpPr>
          <p:nvPr/>
        </p:nvSpPr>
        <p:spPr bwMode="auto">
          <a:xfrm>
            <a:off x="4643438" y="4437063"/>
            <a:ext cx="7667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национальную оборону</a:t>
            </a:r>
            <a:endParaRPr lang="ru-RU" sz="1000" b="1" dirty="0">
              <a:latin typeface="Constantia" pitchFamily="18" charset="0"/>
            </a:endParaRPr>
          </a:p>
        </p:txBody>
      </p:sp>
      <p:sp>
        <p:nvSpPr>
          <p:cNvPr id="19477" name="Прямоугольник 35"/>
          <p:cNvSpPr>
            <a:spLocks noChangeArrowheads="1"/>
          </p:cNvSpPr>
          <p:nvPr/>
        </p:nvSpPr>
        <p:spPr bwMode="auto">
          <a:xfrm>
            <a:off x="7596188" y="3284538"/>
            <a:ext cx="9366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жилищно-коммунальное хозяйство</a:t>
            </a:r>
          </a:p>
        </p:txBody>
      </p:sp>
      <p:sp>
        <p:nvSpPr>
          <p:cNvPr id="19480" name="Прямоугольник 38"/>
          <p:cNvSpPr>
            <a:spLocks noChangeArrowheads="1"/>
          </p:cNvSpPr>
          <p:nvPr/>
        </p:nvSpPr>
        <p:spPr bwMode="auto">
          <a:xfrm>
            <a:off x="4500562" y="6215082"/>
            <a:ext cx="145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национальную </a:t>
            </a:r>
            <a:r>
              <a:rPr lang="ru-RU" sz="1000" b="1" dirty="0" smtClean="0">
                <a:latin typeface="Constantia" pitchFamily="18" charset="0"/>
              </a:rPr>
              <a:t>безопасность и правоохранительную деятельность 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81" name="Рисунок 39" descr="библиотекарь 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708275"/>
            <a:ext cx="7207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Прямоугольник 42"/>
          <p:cNvSpPr>
            <a:spLocks noChangeArrowheads="1"/>
          </p:cNvSpPr>
          <p:nvPr/>
        </p:nvSpPr>
        <p:spPr bwMode="auto">
          <a:xfrm>
            <a:off x="5595038" y="5008325"/>
            <a:ext cx="9366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</a:t>
            </a:r>
            <a:r>
              <a:rPr lang="ru-RU" sz="1000" b="1" dirty="0" err="1">
                <a:latin typeface="Constantia" pitchFamily="18" charset="0"/>
              </a:rPr>
              <a:t>физичес</a:t>
            </a:r>
            <a:r>
              <a:rPr lang="ru-RU" sz="1000" b="1" dirty="0">
                <a:latin typeface="Constantia" pitchFamily="18" charset="0"/>
              </a:rPr>
              <a:t>-кую культуру и спорт</a:t>
            </a:r>
          </a:p>
        </p:txBody>
      </p:sp>
      <p:pic>
        <p:nvPicPr>
          <p:cNvPr id="19484" name="Рисунок 43" descr="деньги 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462795"/>
            <a:ext cx="7191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5" name="Прямоугольник 44"/>
          <p:cNvSpPr>
            <a:spLocks noChangeArrowheads="1"/>
          </p:cNvSpPr>
          <p:nvPr/>
        </p:nvSpPr>
        <p:spPr bwMode="auto">
          <a:xfrm>
            <a:off x="6588125" y="5183520"/>
            <a:ext cx="16192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800" b="1" dirty="0" smtClean="0">
                <a:latin typeface="Constantia" pitchFamily="18" charset="0"/>
              </a:rPr>
              <a:t>На  социальную политику</a:t>
            </a:r>
            <a:endParaRPr lang="ru-RU" sz="800" b="1" dirty="0">
              <a:latin typeface="Constantia" pitchFamily="18" charset="0"/>
            </a:endParaRPr>
          </a:p>
        </p:txBody>
      </p:sp>
      <p:pic>
        <p:nvPicPr>
          <p:cNvPr id="30" name="Рисунок 29" descr="63585447539027898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86116" y="1071546"/>
            <a:ext cx="2309808" cy="1538631"/>
          </a:xfrm>
          <a:prstGeom prst="rect">
            <a:avLst/>
          </a:prstGeom>
        </p:spPr>
      </p:pic>
      <p:pic>
        <p:nvPicPr>
          <p:cNvPr id="31" name="Рисунок 30" descr="513be2e904b26eb11882226fdb1b0a8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29520" y="2571744"/>
            <a:ext cx="1142976" cy="761984"/>
          </a:xfrm>
          <a:prstGeom prst="rect">
            <a:avLst/>
          </a:prstGeom>
        </p:spPr>
      </p:pic>
      <p:pic>
        <p:nvPicPr>
          <p:cNvPr id="32" name="Рисунок 31" descr="img1974760_Selskoe_hozyaystvo_v_Germani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57686" y="5643578"/>
            <a:ext cx="857224" cy="636372"/>
          </a:xfrm>
          <a:prstGeom prst="rect">
            <a:avLst/>
          </a:prstGeom>
        </p:spPr>
      </p:pic>
      <p:pic>
        <p:nvPicPr>
          <p:cNvPr id="33" name="Рисунок 32" descr="Agric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57752" y="5786454"/>
            <a:ext cx="750099" cy="500066"/>
          </a:xfrm>
          <a:prstGeom prst="rect">
            <a:avLst/>
          </a:prstGeom>
        </p:spPr>
      </p:pic>
      <p:pic>
        <p:nvPicPr>
          <p:cNvPr id="34" name="Рисунок 33" descr="1508224963_img_203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43570" y="4357694"/>
            <a:ext cx="928694" cy="69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205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750" y="188913"/>
            <a:ext cx="8064500" cy="1368425"/>
          </a:xfrm>
          <a:prstGeom prst="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1763" y="334963"/>
            <a:ext cx="7742237" cy="1046162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направления бюджетной политики и основные направления  налоговой политики на 2018 год и на плановый период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2019 и 2020 годов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00213"/>
            <a:ext cx="8642350" cy="4276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Главной целью бюджетной политики Ермаковского сельского поселения является обеспечение устойчивости бюджета поселения, выполнение принятых обязательств перед гражданами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благоприятных  условий для осуществления жизнедеятельности населения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Эффективное управление расходами будет обеспечиваться посредством реализации муниципальных программ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Оптимизация расходов бюджета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задолженности по платежам в бюджет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бюджетной обеспеченности, мобилизации дополнительных источников доходов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Своевременного исполнения расходных обязательств, недопущения возникновения просроченной кредиторской задолженности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качества управления муниципальными финансами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86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Скругленный прямоугольник 1"/>
          <p:cNvGrpSpPr>
            <a:grpSpLocks/>
          </p:cNvGrpSpPr>
          <p:nvPr/>
        </p:nvGrpSpPr>
        <p:grpSpPr bwMode="auto">
          <a:xfrm>
            <a:off x="0" y="261938"/>
            <a:ext cx="8839200" cy="804862"/>
            <a:chOff x="0" y="165"/>
            <a:chExt cx="5568" cy="507"/>
          </a:xfrm>
        </p:grpSpPr>
        <p:pic>
          <p:nvPicPr>
            <p:cNvPr id="25646" name="Скругленный прямоугольник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5"/>
              <a:ext cx="5568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7" name="Text Box 3"/>
            <p:cNvSpPr txBox="1">
              <a:spLocks noChangeArrowheads="1"/>
            </p:cNvSpPr>
            <p:nvPr/>
          </p:nvSpPr>
          <p:spPr bwMode="auto">
            <a:xfrm>
              <a:off x="60" y="204"/>
              <a:ext cx="544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Основные характеристики бюджета Ермаковского сельского поселения</a:t>
              </a:r>
            </a:p>
          </p:txBody>
        </p:sp>
      </p:grp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6378576" y="3416300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>
              <a:latin typeface="Constantia" pitchFamily="18" charset="0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26919"/>
              </p:ext>
            </p:extLst>
          </p:nvPr>
        </p:nvGraphicFramePr>
        <p:xfrm>
          <a:off x="250825" y="3644900"/>
          <a:ext cx="8929687" cy="2698751"/>
        </p:xfrm>
        <a:graphic>
          <a:graphicData uri="http://schemas.openxmlformats.org/drawingml/2006/table">
            <a:tbl>
              <a:tblPr/>
              <a:tblGrid>
                <a:gridCol w="1728788"/>
                <a:gridCol w="1512887"/>
                <a:gridCol w="1295400"/>
                <a:gridCol w="1328738"/>
                <a:gridCol w="1335087"/>
                <a:gridCol w="1728787"/>
              </a:tblGrid>
              <a:tr h="762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25 230,2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8 479,3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8 024,7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7 530,5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7 912,4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25 949,6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10 852,8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8 624,7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7 530,5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7 912,4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+ 719,4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-2 373,5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-600,0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5643" name="Picture 55" descr="W:\!Бузмаков\!\Бюджет для граждан\999886619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490944"/>
            <a:ext cx="2286016" cy="1460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5" name="TextBox 8"/>
          <p:cNvSpPr txBox="1">
            <a:spLocks noChangeArrowheads="1"/>
          </p:cNvSpPr>
          <p:nvPr/>
        </p:nvSpPr>
        <p:spPr bwMode="auto">
          <a:xfrm>
            <a:off x="7596188" y="3200400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2" name="Рисунок 11" descr="бюджет1901-1153x63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500174"/>
            <a:ext cx="2353372" cy="1428760"/>
          </a:xfrm>
          <a:prstGeom prst="rect">
            <a:avLst/>
          </a:prstGeom>
        </p:spPr>
      </p:pic>
      <p:pic>
        <p:nvPicPr>
          <p:cNvPr id="13" name="Рисунок 12" descr="406f929b1a7c0731024d5e978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15206" y="1482314"/>
            <a:ext cx="1928794" cy="1446596"/>
          </a:xfrm>
          <a:prstGeom prst="rect">
            <a:avLst/>
          </a:prstGeom>
        </p:spPr>
      </p:pic>
      <p:pic>
        <p:nvPicPr>
          <p:cNvPr id="14" name="Рисунок 13" descr="f9e71d88db4046d59910b863394d02c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422" y="1461166"/>
            <a:ext cx="2286016" cy="151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50"/>
            <a:ext cx="9144000" cy="6381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720" y="0"/>
            <a:ext cx="8280400" cy="1079501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Объем доходов бюджета Ермаковского сельского поселения</a:t>
            </a:r>
          </a:p>
        </p:txBody>
      </p:sp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326735"/>
              </p:ext>
            </p:extLst>
          </p:nvPr>
        </p:nvGraphicFramePr>
        <p:xfrm>
          <a:off x="539750" y="4437063"/>
          <a:ext cx="8280400" cy="2222501"/>
        </p:xfrm>
        <a:graphic>
          <a:graphicData uri="http://schemas.openxmlformats.org/drawingml/2006/table">
            <a:tbl>
              <a:tblPr/>
              <a:tblGrid>
                <a:gridCol w="2303463"/>
                <a:gridCol w="1223962"/>
                <a:gridCol w="1225550"/>
                <a:gridCol w="1150938"/>
                <a:gridCol w="1152525"/>
                <a:gridCol w="1223962"/>
              </a:tblGrid>
              <a:tr h="628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 2016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2017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8 090,2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6 177,0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6 561,4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6 678,3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6 910,0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137,5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121,3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115,4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119,8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124,0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17 002,5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2 181,0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1 347,9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732,4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878,4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25 230,2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8 479,3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8 024,7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7 530,5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7 912,4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Диаграмма 1"/>
          <p:cNvGraphicFramePr>
            <a:graphicFrameLocks/>
          </p:cNvGraphicFramePr>
          <p:nvPr/>
        </p:nvGraphicFramePr>
        <p:xfrm>
          <a:off x="714348" y="785794"/>
          <a:ext cx="7848600" cy="374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3" name="TextBox 2"/>
          <p:cNvSpPr txBox="1">
            <a:spLocks noChangeArrowheads="1"/>
          </p:cNvSpPr>
          <p:nvPr/>
        </p:nvSpPr>
        <p:spPr bwMode="auto">
          <a:xfrm>
            <a:off x="7399338" y="40227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978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2054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2055" name="object 4"/>
          <p:cNvSpPr>
            <a:spLocks noChangeArrowheads="1"/>
          </p:cNvSpPr>
          <p:nvPr/>
        </p:nvSpPr>
        <p:spPr bwMode="auto">
          <a:xfrm>
            <a:off x="6032500" y="692150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9"/>
          <p:cNvSpPr>
            <a:spLocks noChangeArrowheads="1"/>
          </p:cNvSpPr>
          <p:nvPr/>
        </p:nvSpPr>
        <p:spPr bwMode="auto">
          <a:xfrm>
            <a:off x="3097213" y="696913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1AB3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7389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2018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0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2" name="object 53"/>
          <p:cNvSpPr>
            <a:spLocks/>
          </p:cNvSpPr>
          <p:nvPr/>
        </p:nvSpPr>
        <p:spPr bwMode="auto">
          <a:xfrm>
            <a:off x="395288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3" name="object 54"/>
          <p:cNvSpPr txBox="1">
            <a:spLocks noChangeArrowheads="1"/>
          </p:cNvSpPr>
          <p:nvPr/>
        </p:nvSpPr>
        <p:spPr bwMode="auto">
          <a:xfrm>
            <a:off x="1044575" y="318135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64" name="object 55"/>
          <p:cNvSpPr>
            <a:spLocks/>
          </p:cNvSpPr>
          <p:nvPr/>
        </p:nvSpPr>
        <p:spPr bwMode="auto">
          <a:xfrm>
            <a:off x="395288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1100"/>
          </a:p>
        </p:txBody>
      </p:sp>
      <p:sp>
        <p:nvSpPr>
          <p:cNvPr id="2065" name="object 56"/>
          <p:cNvSpPr txBox="1">
            <a:spLocks noChangeArrowheads="1"/>
          </p:cNvSpPr>
          <p:nvPr/>
        </p:nvSpPr>
        <p:spPr bwMode="auto">
          <a:xfrm>
            <a:off x="1044575" y="3686175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dirty="0">
                <a:latin typeface="Calibri" pitchFamily="34" charset="0"/>
              </a:rPr>
              <a:t>Единый сельскохозяйственный налог</a:t>
            </a:r>
          </a:p>
        </p:txBody>
      </p:sp>
      <p:sp>
        <p:nvSpPr>
          <p:cNvPr id="2066" name="object 58"/>
          <p:cNvSpPr txBox="1">
            <a:spLocks noChangeArrowheads="1"/>
          </p:cNvSpPr>
          <p:nvPr/>
        </p:nvSpPr>
        <p:spPr bwMode="auto">
          <a:xfrm>
            <a:off x="1044575" y="4137025"/>
            <a:ext cx="1873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>
                <a:latin typeface="Calibri" pitchFamily="34" charset="0"/>
              </a:rPr>
              <a:t>Налог на имущество физических лиц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067" name="object 59"/>
          <p:cNvSpPr>
            <a:spLocks/>
          </p:cNvSpPr>
          <p:nvPr/>
        </p:nvSpPr>
        <p:spPr bwMode="auto">
          <a:xfrm>
            <a:off x="395288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8" name="object 60"/>
          <p:cNvSpPr txBox="1">
            <a:spLocks noChangeArrowheads="1"/>
          </p:cNvSpPr>
          <p:nvPr/>
        </p:nvSpPr>
        <p:spPr bwMode="auto">
          <a:xfrm>
            <a:off x="1028700" y="4648200"/>
            <a:ext cx="18875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>
                <a:latin typeface="Calibri" pitchFamily="34" charset="0"/>
              </a:rPr>
              <a:t>Земельный налог</a:t>
            </a:r>
          </a:p>
        </p:txBody>
      </p:sp>
      <p:sp>
        <p:nvSpPr>
          <p:cNvPr id="2073" name="object 65"/>
          <p:cNvSpPr>
            <a:spLocks/>
          </p:cNvSpPr>
          <p:nvPr/>
        </p:nvSpPr>
        <p:spPr bwMode="auto">
          <a:xfrm>
            <a:off x="396875" y="5258594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4" name="object 66"/>
          <p:cNvSpPr txBox="1">
            <a:spLocks noChangeArrowheads="1"/>
          </p:cNvSpPr>
          <p:nvPr/>
        </p:nvSpPr>
        <p:spPr bwMode="auto">
          <a:xfrm>
            <a:off x="1049338" y="5352256"/>
            <a:ext cx="18891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75" name="object 67"/>
          <p:cNvSpPr>
            <a:spLocks/>
          </p:cNvSpPr>
          <p:nvPr/>
        </p:nvSpPr>
        <p:spPr bwMode="auto">
          <a:xfrm>
            <a:off x="32385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6" name="object 68"/>
          <p:cNvSpPr>
            <a:spLocks/>
          </p:cNvSpPr>
          <p:nvPr/>
        </p:nvSpPr>
        <p:spPr bwMode="auto">
          <a:xfrm>
            <a:off x="32385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7" name="object 69"/>
          <p:cNvSpPr>
            <a:spLocks/>
          </p:cNvSpPr>
          <p:nvPr/>
        </p:nvSpPr>
        <p:spPr bwMode="auto">
          <a:xfrm>
            <a:off x="32385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8" name="object 70"/>
          <p:cNvSpPr>
            <a:spLocks/>
          </p:cNvSpPr>
          <p:nvPr/>
        </p:nvSpPr>
        <p:spPr bwMode="auto">
          <a:xfrm>
            <a:off x="32385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1" name="object 73"/>
          <p:cNvSpPr>
            <a:spLocks/>
          </p:cNvSpPr>
          <p:nvPr/>
        </p:nvSpPr>
        <p:spPr bwMode="auto">
          <a:xfrm>
            <a:off x="344752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2" name="object 74"/>
          <p:cNvSpPr txBox="1">
            <a:spLocks noChangeArrowheads="1"/>
          </p:cNvSpPr>
          <p:nvPr/>
        </p:nvSpPr>
        <p:spPr bwMode="auto">
          <a:xfrm>
            <a:off x="474663" y="3140075"/>
            <a:ext cx="5683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808,5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800" dirty="0">
                <a:latin typeface="Calibri" pitchFamily="34" charset="0"/>
              </a:rPr>
              <a:t>тыс.рублей</a:t>
            </a:r>
          </a:p>
        </p:txBody>
      </p:sp>
      <p:sp>
        <p:nvSpPr>
          <p:cNvPr id="2083" name="object 75"/>
          <p:cNvSpPr txBox="1">
            <a:spLocks noChangeArrowheads="1"/>
          </p:cNvSpPr>
          <p:nvPr/>
        </p:nvSpPr>
        <p:spPr bwMode="auto">
          <a:xfrm>
            <a:off x="469900" y="3617913"/>
            <a:ext cx="558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1 750,0</a:t>
            </a:r>
            <a:r>
              <a:rPr lang="ru-RU" sz="800" dirty="0" smtClean="0">
                <a:latin typeface="Calibri" pitchFamily="34" charset="0"/>
              </a:rPr>
              <a:t> </a:t>
            </a:r>
            <a:r>
              <a:rPr lang="ru-RU" sz="800" dirty="0" err="1">
                <a:latin typeface="Calibri" pitchFamily="34" charset="0"/>
              </a:rPr>
              <a:t>тыс.руб</a:t>
            </a:r>
            <a:r>
              <a:rPr lang="ru-RU" sz="800" dirty="0">
                <a:latin typeface="Calibri" pitchFamily="34" charset="0"/>
              </a:rPr>
              <a:t>.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84" name="object 76"/>
          <p:cNvSpPr txBox="1">
            <a:spLocks noChangeArrowheads="1"/>
          </p:cNvSpPr>
          <p:nvPr/>
        </p:nvSpPr>
        <p:spPr bwMode="auto">
          <a:xfrm>
            <a:off x="471488" y="4127500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190,0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08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2069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3800,0</a:t>
            </a:r>
            <a:r>
              <a:rPr lang="ru-RU" sz="1100" dirty="0" smtClean="0">
                <a:latin typeface="Calibri" pitchFamily="34" charset="0"/>
              </a:rPr>
              <a:t>тыс.рублей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88" name="object 80"/>
          <p:cNvSpPr txBox="1">
            <a:spLocks noChangeArrowheads="1"/>
          </p:cNvSpPr>
          <p:nvPr/>
        </p:nvSpPr>
        <p:spPr bwMode="auto">
          <a:xfrm>
            <a:off x="469900" y="5284259"/>
            <a:ext cx="5127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12,9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089" name="object 81"/>
          <p:cNvSpPr txBox="1">
            <a:spLocks noChangeArrowheads="1"/>
          </p:cNvSpPr>
          <p:nvPr/>
        </p:nvSpPr>
        <p:spPr bwMode="auto">
          <a:xfrm>
            <a:off x="1843088" y="1155700"/>
            <a:ext cx="11557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dirty="0" smtClean="0">
                <a:latin typeface="Calibri" pitchFamily="34" charset="0"/>
              </a:rPr>
              <a:t>6 561,4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81,8%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0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1572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6 678,3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88,7%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1" name="object 83"/>
          <p:cNvSpPr txBox="1">
            <a:spLocks noChangeArrowheads="1"/>
          </p:cNvSpPr>
          <p:nvPr/>
        </p:nvSpPr>
        <p:spPr bwMode="auto">
          <a:xfrm>
            <a:off x="7677150" y="1174750"/>
            <a:ext cx="11572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6 910,0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>
                <a:latin typeface="Calibri" pitchFamily="34" charset="0"/>
              </a:rPr>
              <a:t>тыс.рублей</a:t>
            </a:r>
            <a:r>
              <a:rPr lang="ru-RU" sz="1200" dirty="0">
                <a:latin typeface="Calibri" pitchFamily="34" charset="0"/>
              </a:rPr>
              <a:t>- </a:t>
            </a: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87,3%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2092" name="object 84"/>
          <p:cNvSpPr>
            <a:spLocks/>
          </p:cNvSpPr>
          <p:nvPr/>
        </p:nvSpPr>
        <p:spPr bwMode="auto">
          <a:xfrm>
            <a:off x="3391809" y="3141663"/>
            <a:ext cx="2519362" cy="431800"/>
          </a:xfrm>
          <a:custGeom>
            <a:avLst/>
            <a:gdLst>
              <a:gd name="T0" fmla="*/ 0 w 2520315"/>
              <a:gd name="T1" fmla="*/ 427002 h 432435"/>
              <a:gd name="T2" fmla="*/ 2512703 w 2520315"/>
              <a:gd name="T3" fmla="*/ 42700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3" name="object 86"/>
          <p:cNvSpPr>
            <a:spLocks/>
          </p:cNvSpPr>
          <p:nvPr/>
        </p:nvSpPr>
        <p:spPr bwMode="auto">
          <a:xfrm>
            <a:off x="3348038" y="3644900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4" name="object 88"/>
          <p:cNvSpPr>
            <a:spLocks/>
          </p:cNvSpPr>
          <p:nvPr/>
        </p:nvSpPr>
        <p:spPr bwMode="auto">
          <a:xfrm>
            <a:off x="3348038" y="4149725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5" name="object 90"/>
          <p:cNvSpPr>
            <a:spLocks/>
          </p:cNvSpPr>
          <p:nvPr/>
        </p:nvSpPr>
        <p:spPr bwMode="auto">
          <a:xfrm>
            <a:off x="3348038" y="4652963"/>
            <a:ext cx="2519362" cy="43338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8" name="object 96"/>
          <p:cNvSpPr>
            <a:spLocks/>
          </p:cNvSpPr>
          <p:nvPr/>
        </p:nvSpPr>
        <p:spPr bwMode="auto">
          <a:xfrm>
            <a:off x="3316288" y="5259652"/>
            <a:ext cx="2519362" cy="431800"/>
          </a:xfrm>
          <a:custGeom>
            <a:avLst/>
            <a:gdLst>
              <a:gd name="T0" fmla="*/ 0 w 2520315"/>
              <a:gd name="T1" fmla="*/ 427011 h 432434"/>
              <a:gd name="T2" fmla="*/ 2512703 w 2520315"/>
              <a:gd name="T3" fmla="*/ 427011 h 432434"/>
              <a:gd name="T4" fmla="*/ 2512703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9" name="object 98"/>
          <p:cNvSpPr>
            <a:spLocks/>
          </p:cNvSpPr>
          <p:nvPr/>
        </p:nvSpPr>
        <p:spPr bwMode="auto">
          <a:xfrm>
            <a:off x="327660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0" name="object 99"/>
          <p:cNvSpPr>
            <a:spLocks/>
          </p:cNvSpPr>
          <p:nvPr/>
        </p:nvSpPr>
        <p:spPr bwMode="auto">
          <a:xfrm>
            <a:off x="327660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1" name="object 100"/>
          <p:cNvSpPr>
            <a:spLocks/>
          </p:cNvSpPr>
          <p:nvPr/>
        </p:nvSpPr>
        <p:spPr bwMode="auto">
          <a:xfrm>
            <a:off x="327660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2" name="object 101"/>
          <p:cNvSpPr>
            <a:spLocks/>
          </p:cNvSpPr>
          <p:nvPr/>
        </p:nvSpPr>
        <p:spPr bwMode="auto">
          <a:xfrm>
            <a:off x="327660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5" name="object 104"/>
          <p:cNvSpPr>
            <a:spLocks/>
          </p:cNvSpPr>
          <p:nvPr/>
        </p:nvSpPr>
        <p:spPr bwMode="auto">
          <a:xfrm>
            <a:off x="3240881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6" name="object 105"/>
          <p:cNvSpPr txBox="1">
            <a:spLocks noChangeArrowheads="1"/>
          </p:cNvSpPr>
          <p:nvPr/>
        </p:nvSpPr>
        <p:spPr bwMode="auto">
          <a:xfrm>
            <a:off x="3427413" y="3140075"/>
            <a:ext cx="6508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850,0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7" name="object 106"/>
          <p:cNvSpPr txBox="1">
            <a:spLocks noChangeArrowheads="1"/>
          </p:cNvSpPr>
          <p:nvPr/>
        </p:nvSpPr>
        <p:spPr bwMode="auto">
          <a:xfrm>
            <a:off x="3422650" y="3617913"/>
            <a:ext cx="558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1810,0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8" name="object 107"/>
          <p:cNvSpPr txBox="1">
            <a:spLocks noChangeArrowheads="1"/>
          </p:cNvSpPr>
          <p:nvPr/>
        </p:nvSpPr>
        <p:spPr bwMode="auto">
          <a:xfrm>
            <a:off x="3424238" y="4127500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204,9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9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3800,0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2" name="object 111"/>
          <p:cNvSpPr txBox="1">
            <a:spLocks noChangeArrowheads="1"/>
          </p:cNvSpPr>
          <p:nvPr/>
        </p:nvSpPr>
        <p:spPr bwMode="auto">
          <a:xfrm>
            <a:off x="3422650" y="5242984"/>
            <a:ext cx="5127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err="1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3" name="object 112"/>
          <p:cNvSpPr>
            <a:spLocks/>
          </p:cNvSpPr>
          <p:nvPr/>
        </p:nvSpPr>
        <p:spPr bwMode="auto">
          <a:xfrm>
            <a:off x="6227763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E4F6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4" name="object 114"/>
          <p:cNvSpPr>
            <a:spLocks/>
          </p:cNvSpPr>
          <p:nvPr/>
        </p:nvSpPr>
        <p:spPr bwMode="auto">
          <a:xfrm>
            <a:off x="6227763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AD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5" name="object 116"/>
          <p:cNvSpPr>
            <a:spLocks/>
          </p:cNvSpPr>
          <p:nvPr/>
        </p:nvSpPr>
        <p:spPr bwMode="auto">
          <a:xfrm>
            <a:off x="6227763" y="4149725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6" name="object 118"/>
          <p:cNvSpPr>
            <a:spLocks/>
          </p:cNvSpPr>
          <p:nvPr/>
        </p:nvSpPr>
        <p:spPr bwMode="auto">
          <a:xfrm>
            <a:off x="6227763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9" name="object 124"/>
          <p:cNvSpPr>
            <a:spLocks/>
          </p:cNvSpPr>
          <p:nvPr/>
        </p:nvSpPr>
        <p:spPr bwMode="auto">
          <a:xfrm>
            <a:off x="6231996" y="5250416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EFED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0" name="object 126"/>
          <p:cNvSpPr>
            <a:spLocks/>
          </p:cNvSpPr>
          <p:nvPr/>
        </p:nvSpPr>
        <p:spPr bwMode="auto">
          <a:xfrm>
            <a:off x="6156325" y="3141663"/>
            <a:ext cx="73025" cy="431800"/>
          </a:xfrm>
          <a:custGeom>
            <a:avLst/>
            <a:gdLst>
              <a:gd name="T0" fmla="*/ 0 w 72389"/>
              <a:gd name="T1" fmla="*/ 427002 h 432435"/>
              <a:gd name="T2" fmla="*/ 77227 w 72389"/>
              <a:gd name="T3" fmla="*/ 42700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1" name="object 127"/>
          <p:cNvSpPr>
            <a:spLocks/>
          </p:cNvSpPr>
          <p:nvPr/>
        </p:nvSpPr>
        <p:spPr bwMode="auto">
          <a:xfrm>
            <a:off x="6156325" y="3644900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2" name="object 128"/>
          <p:cNvSpPr>
            <a:spLocks/>
          </p:cNvSpPr>
          <p:nvPr/>
        </p:nvSpPr>
        <p:spPr bwMode="auto">
          <a:xfrm>
            <a:off x="6156325" y="4149725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3" name="object 129"/>
          <p:cNvSpPr>
            <a:spLocks/>
          </p:cNvSpPr>
          <p:nvPr/>
        </p:nvSpPr>
        <p:spPr bwMode="auto">
          <a:xfrm>
            <a:off x="6156325" y="4652963"/>
            <a:ext cx="73025" cy="43338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6" name="object 132"/>
          <p:cNvSpPr>
            <a:spLocks/>
          </p:cNvSpPr>
          <p:nvPr/>
        </p:nvSpPr>
        <p:spPr bwMode="auto">
          <a:xfrm>
            <a:off x="6154738" y="5259652"/>
            <a:ext cx="73025" cy="431800"/>
          </a:xfrm>
          <a:custGeom>
            <a:avLst/>
            <a:gdLst>
              <a:gd name="T0" fmla="*/ 0 w 72389"/>
              <a:gd name="T1" fmla="*/ 427011 h 432434"/>
              <a:gd name="T2" fmla="*/ 77227 w 72389"/>
              <a:gd name="T3" fmla="*/ 427011 h 432434"/>
              <a:gd name="T4" fmla="*/ 77227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7" name="object 133"/>
          <p:cNvSpPr txBox="1">
            <a:spLocks noChangeArrowheads="1"/>
          </p:cNvSpPr>
          <p:nvPr/>
        </p:nvSpPr>
        <p:spPr bwMode="auto">
          <a:xfrm>
            <a:off x="6308725" y="3140075"/>
            <a:ext cx="6508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930,0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28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129" name="object 134"/>
          <p:cNvSpPr txBox="1">
            <a:spLocks noChangeArrowheads="1"/>
          </p:cNvSpPr>
          <p:nvPr/>
        </p:nvSpPr>
        <p:spPr bwMode="auto">
          <a:xfrm>
            <a:off x="6302375" y="3617913"/>
            <a:ext cx="56038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1940,0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0" name="object 135"/>
          <p:cNvSpPr txBox="1">
            <a:spLocks noChangeArrowheads="1"/>
          </p:cNvSpPr>
          <p:nvPr/>
        </p:nvSpPr>
        <p:spPr bwMode="auto">
          <a:xfrm>
            <a:off x="6305550" y="4127500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226,1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1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3800,0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4" name="object 139"/>
          <p:cNvSpPr txBox="1">
            <a:spLocks noChangeArrowheads="1"/>
          </p:cNvSpPr>
          <p:nvPr/>
        </p:nvSpPr>
        <p:spPr bwMode="auto">
          <a:xfrm>
            <a:off x="6310313" y="5231896"/>
            <a:ext cx="5127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13,9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5" name="object 54"/>
          <p:cNvSpPr txBox="1">
            <a:spLocks noChangeArrowheads="1"/>
          </p:cNvSpPr>
          <p:nvPr/>
        </p:nvSpPr>
        <p:spPr bwMode="auto">
          <a:xfrm>
            <a:off x="3963988" y="3187700"/>
            <a:ext cx="1870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>
                <a:latin typeface="Calibri" pitchFamily="34" charset="0"/>
              </a:rPr>
              <a:t>Налог на доходы  физических лиц</a:t>
            </a:r>
            <a:endParaRPr lang="ru-RU" sz="1100">
              <a:latin typeface="Calibri" pitchFamily="34" charset="0"/>
            </a:endParaRPr>
          </a:p>
        </p:txBody>
      </p:sp>
      <p:sp>
        <p:nvSpPr>
          <p:cNvPr id="2136" name="object 54"/>
          <p:cNvSpPr txBox="1">
            <a:spLocks noChangeArrowheads="1"/>
          </p:cNvSpPr>
          <p:nvPr/>
        </p:nvSpPr>
        <p:spPr bwMode="auto">
          <a:xfrm>
            <a:off x="6864350" y="318770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>
                <a:latin typeface="Calibri" pitchFamily="34" charset="0"/>
              </a:rPr>
              <a:t>Налог на доходы  физических лиц</a:t>
            </a:r>
            <a:endParaRPr lang="ru-RU" sz="1100">
              <a:latin typeface="Calibri" pitchFamily="34" charset="0"/>
            </a:endParaRPr>
          </a:p>
        </p:txBody>
      </p:sp>
      <p:sp>
        <p:nvSpPr>
          <p:cNvPr id="2137" name="object 56"/>
          <p:cNvSpPr txBox="1">
            <a:spLocks noChangeArrowheads="1"/>
          </p:cNvSpPr>
          <p:nvPr/>
        </p:nvSpPr>
        <p:spPr bwMode="auto">
          <a:xfrm>
            <a:off x="3965575" y="3692525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8" name="object 56"/>
          <p:cNvSpPr txBox="1">
            <a:spLocks noChangeArrowheads="1"/>
          </p:cNvSpPr>
          <p:nvPr/>
        </p:nvSpPr>
        <p:spPr bwMode="auto">
          <a:xfrm>
            <a:off x="6878638" y="3675063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9" name="object 58"/>
          <p:cNvSpPr txBox="1">
            <a:spLocks noChangeArrowheads="1"/>
          </p:cNvSpPr>
          <p:nvPr/>
        </p:nvSpPr>
        <p:spPr bwMode="auto">
          <a:xfrm>
            <a:off x="3963988" y="4146550"/>
            <a:ext cx="18716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0" name="object 58"/>
          <p:cNvSpPr txBox="1">
            <a:spLocks noChangeArrowheads="1"/>
          </p:cNvSpPr>
          <p:nvPr/>
        </p:nvSpPr>
        <p:spPr bwMode="auto">
          <a:xfrm>
            <a:off x="6877050" y="4149725"/>
            <a:ext cx="18732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1" name="object 60"/>
          <p:cNvSpPr txBox="1">
            <a:spLocks noChangeArrowheads="1"/>
          </p:cNvSpPr>
          <p:nvPr/>
        </p:nvSpPr>
        <p:spPr bwMode="auto">
          <a:xfrm>
            <a:off x="3983038" y="4638675"/>
            <a:ext cx="188753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b="1" dirty="0" smtClean="0">
                <a:latin typeface="Calibri" pitchFamily="34" charset="0"/>
              </a:rPr>
              <a:t>Земельный налог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2" name="object 60"/>
          <p:cNvSpPr txBox="1">
            <a:spLocks noChangeArrowheads="1"/>
          </p:cNvSpPr>
          <p:nvPr/>
        </p:nvSpPr>
        <p:spPr bwMode="auto">
          <a:xfrm>
            <a:off x="6864350" y="4664075"/>
            <a:ext cx="188753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000" dirty="0" smtClean="0">
                <a:latin typeface="Calibri" pitchFamily="34" charset="0"/>
              </a:rPr>
              <a:t>Земельный налог</a:t>
            </a:r>
            <a:endParaRPr lang="ru-RU" sz="1000" dirty="0">
              <a:latin typeface="Calibri" pitchFamily="34" charset="0"/>
            </a:endParaRPr>
          </a:p>
        </p:txBody>
      </p:sp>
      <p:sp>
        <p:nvSpPr>
          <p:cNvPr id="2147" name="object 66"/>
          <p:cNvSpPr txBox="1">
            <a:spLocks noChangeArrowheads="1"/>
          </p:cNvSpPr>
          <p:nvPr/>
        </p:nvSpPr>
        <p:spPr bwMode="auto">
          <a:xfrm>
            <a:off x="6864350" y="5353315"/>
            <a:ext cx="188753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48" name="object 66"/>
          <p:cNvSpPr txBox="1">
            <a:spLocks noChangeArrowheads="1"/>
          </p:cNvSpPr>
          <p:nvPr/>
        </p:nvSpPr>
        <p:spPr bwMode="auto">
          <a:xfrm>
            <a:off x="3983038" y="5311270"/>
            <a:ext cx="188912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569722"/>
              </p:ext>
            </p:extLst>
          </p:nvPr>
        </p:nvGraphicFramePr>
        <p:xfrm>
          <a:off x="285720" y="1142984"/>
          <a:ext cx="1714512" cy="170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49" name="TextBox 155"/>
          <p:cNvSpPr txBox="1">
            <a:spLocks noChangeArrowheads="1"/>
          </p:cNvSpPr>
          <p:nvPr/>
        </p:nvSpPr>
        <p:spPr bwMode="auto">
          <a:xfrm>
            <a:off x="557213" y="2638425"/>
            <a:ext cx="492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0" name="TextBox 156"/>
          <p:cNvSpPr txBox="1">
            <a:spLocks noChangeArrowheads="1"/>
          </p:cNvSpPr>
          <p:nvPr/>
        </p:nvSpPr>
        <p:spPr bwMode="auto">
          <a:xfrm>
            <a:off x="323850" y="1495425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1" name="TextBox 157"/>
          <p:cNvSpPr txBox="1">
            <a:spLocks noChangeArrowheads="1"/>
          </p:cNvSpPr>
          <p:nvPr/>
        </p:nvSpPr>
        <p:spPr bwMode="auto">
          <a:xfrm>
            <a:off x="220663" y="1149350"/>
            <a:ext cx="517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2" name="TextBox 158"/>
          <p:cNvSpPr txBox="1">
            <a:spLocks noChangeArrowheads="1"/>
          </p:cNvSpPr>
          <p:nvPr/>
        </p:nvSpPr>
        <p:spPr bwMode="auto">
          <a:xfrm>
            <a:off x="963613" y="1041400"/>
            <a:ext cx="5127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3" name="TextBox 159"/>
          <p:cNvSpPr txBox="1">
            <a:spLocks noChangeArrowheads="1"/>
          </p:cNvSpPr>
          <p:nvPr/>
        </p:nvSpPr>
        <p:spPr bwMode="auto">
          <a:xfrm>
            <a:off x="544513" y="973138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graphicFrame>
        <p:nvGraphicFramePr>
          <p:cNvPr id="3" name="Диаграмма 160"/>
          <p:cNvGraphicFramePr>
            <a:graphicFrameLocks/>
          </p:cNvGraphicFramePr>
          <p:nvPr/>
        </p:nvGraphicFramePr>
        <p:xfrm>
          <a:off x="3060700" y="1047750"/>
          <a:ext cx="1816100" cy="184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61"/>
          <p:cNvGraphicFramePr>
            <a:graphicFrameLocks/>
          </p:cNvGraphicFramePr>
          <p:nvPr/>
        </p:nvGraphicFramePr>
        <p:xfrm>
          <a:off x="5984875" y="989013"/>
          <a:ext cx="1816100" cy="184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54" name="TextBox 162"/>
          <p:cNvSpPr txBox="1">
            <a:spLocks noChangeArrowheads="1"/>
          </p:cNvSpPr>
          <p:nvPr/>
        </p:nvSpPr>
        <p:spPr bwMode="auto">
          <a:xfrm>
            <a:off x="0" y="116632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Объем и структура налоговых доходов бюджета Ермаковского сельского поселения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928794" y="2143116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26,7%</a:t>
            </a:r>
            <a:endParaRPr lang="ru-RU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214282" y="2428868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57,9%</a:t>
            </a:r>
            <a:endParaRPr lang="ru-RU" sz="1100" dirty="0"/>
          </a:p>
        </p:txBody>
      </p:sp>
      <p:sp>
        <p:nvSpPr>
          <p:cNvPr id="85" name="TextBox 84"/>
          <p:cNvSpPr txBox="1"/>
          <p:nvPr/>
        </p:nvSpPr>
        <p:spPr>
          <a:xfrm>
            <a:off x="785786" y="1142984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0,2%</a:t>
            </a:r>
            <a:endParaRPr lang="ru-RU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3071802" y="2500306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56,9%</a:t>
            </a:r>
            <a:endParaRPr lang="ru-RU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7500958" y="2285992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28,1%</a:t>
            </a:r>
            <a:endParaRPr lang="ru-RU" sz="1100" dirty="0"/>
          </a:p>
        </p:txBody>
      </p:sp>
      <p:sp>
        <p:nvSpPr>
          <p:cNvPr id="88" name="TextBox 87"/>
          <p:cNvSpPr txBox="1"/>
          <p:nvPr/>
        </p:nvSpPr>
        <p:spPr>
          <a:xfrm>
            <a:off x="6143636" y="2500306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55,0%</a:t>
            </a:r>
            <a:endParaRPr lang="ru-RU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6357950" y="1071546"/>
            <a:ext cx="5419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0,2%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852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4102" name="object 3"/>
          <p:cNvSpPr>
            <a:spLocks noChangeArrowheads="1"/>
          </p:cNvSpPr>
          <p:nvPr/>
        </p:nvSpPr>
        <p:spPr bwMode="auto">
          <a:xfrm>
            <a:off x="166688" y="700088"/>
            <a:ext cx="2884487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3" name="object 4"/>
          <p:cNvSpPr>
            <a:spLocks noChangeArrowheads="1"/>
          </p:cNvSpPr>
          <p:nvPr/>
        </p:nvSpPr>
        <p:spPr bwMode="auto">
          <a:xfrm>
            <a:off x="6045994" y="639720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4" name="object 9"/>
          <p:cNvSpPr>
            <a:spLocks noChangeArrowheads="1"/>
          </p:cNvSpPr>
          <p:nvPr/>
        </p:nvSpPr>
        <p:spPr bwMode="auto">
          <a:xfrm>
            <a:off x="312658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5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1AB3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6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7389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7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2018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2019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08" name="object 25"/>
          <p:cNvSpPr>
            <a:spLocks/>
          </p:cNvSpPr>
          <p:nvPr/>
        </p:nvSpPr>
        <p:spPr bwMode="auto">
          <a:xfrm>
            <a:off x="6011863" y="692150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9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14" name="object 57"/>
          <p:cNvSpPr>
            <a:spLocks/>
          </p:cNvSpPr>
          <p:nvPr/>
        </p:nvSpPr>
        <p:spPr bwMode="auto">
          <a:xfrm>
            <a:off x="370681" y="3302792"/>
            <a:ext cx="2520950" cy="90090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5" name="object 58"/>
          <p:cNvSpPr txBox="1">
            <a:spLocks noChangeArrowheads="1"/>
          </p:cNvSpPr>
          <p:nvPr/>
        </p:nvSpPr>
        <p:spPr bwMode="auto">
          <a:xfrm>
            <a:off x="1025525" y="3350009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16" name="object 59"/>
          <p:cNvSpPr>
            <a:spLocks/>
          </p:cNvSpPr>
          <p:nvPr/>
        </p:nvSpPr>
        <p:spPr bwMode="auto">
          <a:xfrm>
            <a:off x="395288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7" name="object 60"/>
          <p:cNvSpPr txBox="1">
            <a:spLocks noChangeArrowheads="1"/>
          </p:cNvSpPr>
          <p:nvPr/>
        </p:nvSpPr>
        <p:spPr bwMode="auto">
          <a:xfrm>
            <a:off x="1011238" y="4675981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20" name="object 69"/>
          <p:cNvSpPr>
            <a:spLocks/>
          </p:cNvSpPr>
          <p:nvPr/>
        </p:nvSpPr>
        <p:spPr bwMode="auto">
          <a:xfrm>
            <a:off x="267342" y="3294854"/>
            <a:ext cx="127945" cy="908846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1" name="object 70"/>
          <p:cNvSpPr>
            <a:spLocks/>
          </p:cNvSpPr>
          <p:nvPr/>
        </p:nvSpPr>
        <p:spPr bwMode="auto">
          <a:xfrm>
            <a:off x="267342" y="4652963"/>
            <a:ext cx="127946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4" name="object 76"/>
          <p:cNvSpPr txBox="1">
            <a:spLocks noChangeArrowheads="1"/>
          </p:cNvSpPr>
          <p:nvPr/>
        </p:nvSpPr>
        <p:spPr bwMode="auto">
          <a:xfrm>
            <a:off x="395288" y="3302793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189,7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2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1158,2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26" name="object 81"/>
          <p:cNvSpPr txBox="1">
            <a:spLocks noChangeArrowheads="1"/>
          </p:cNvSpPr>
          <p:nvPr/>
        </p:nvSpPr>
        <p:spPr bwMode="auto">
          <a:xfrm>
            <a:off x="1843088" y="1155700"/>
            <a:ext cx="1155700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1347,9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16,8%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7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157288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732,4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9,7%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8" name="object 83"/>
          <p:cNvSpPr txBox="1">
            <a:spLocks noChangeArrowheads="1"/>
          </p:cNvSpPr>
          <p:nvPr/>
        </p:nvSpPr>
        <p:spPr bwMode="auto">
          <a:xfrm>
            <a:off x="7677150" y="1174750"/>
            <a:ext cx="1157288" cy="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latin typeface="Calibri" pitchFamily="34" charset="0"/>
              </a:rPr>
              <a:t>878,4</a:t>
            </a:r>
            <a:endParaRPr lang="ru-RU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тыс.рублей</a:t>
            </a:r>
            <a:r>
              <a:rPr lang="ru-RU" sz="1200" dirty="0" smtClean="0">
                <a:latin typeface="Calibri" pitchFamily="34" charset="0"/>
              </a:rPr>
              <a:t>- </a:t>
            </a:r>
            <a:endParaRPr lang="ru-RU" sz="1200" dirty="0">
              <a:latin typeface="Calibri" pitchFamily="34" charset="0"/>
            </a:endParaRPr>
          </a:p>
          <a:p>
            <a:pPr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11,1%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31" name="object 88"/>
          <p:cNvSpPr>
            <a:spLocks/>
          </p:cNvSpPr>
          <p:nvPr/>
        </p:nvSpPr>
        <p:spPr bwMode="auto">
          <a:xfrm>
            <a:off x="3365115" y="3334222"/>
            <a:ext cx="2519362" cy="869477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2" name="object 90"/>
          <p:cNvSpPr>
            <a:spLocks/>
          </p:cNvSpPr>
          <p:nvPr/>
        </p:nvSpPr>
        <p:spPr bwMode="auto">
          <a:xfrm>
            <a:off x="3348038" y="4652963"/>
            <a:ext cx="2519362" cy="93627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5" name="object 100"/>
          <p:cNvSpPr>
            <a:spLocks/>
          </p:cNvSpPr>
          <p:nvPr/>
        </p:nvSpPr>
        <p:spPr bwMode="auto">
          <a:xfrm>
            <a:off x="3276600" y="3340365"/>
            <a:ext cx="88515" cy="863335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6" name="object 101"/>
          <p:cNvSpPr>
            <a:spLocks/>
          </p:cNvSpPr>
          <p:nvPr/>
        </p:nvSpPr>
        <p:spPr bwMode="auto">
          <a:xfrm>
            <a:off x="3276600" y="4652963"/>
            <a:ext cx="71438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9" name="object 107"/>
          <p:cNvSpPr txBox="1">
            <a:spLocks noChangeArrowheads="1"/>
          </p:cNvSpPr>
          <p:nvPr/>
        </p:nvSpPr>
        <p:spPr bwMode="auto">
          <a:xfrm>
            <a:off x="3348038" y="3458067"/>
            <a:ext cx="558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191,8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40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540,6  </a:t>
            </a:r>
            <a:r>
              <a:rPr lang="ru-RU" sz="800" dirty="0" err="1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43" name="object 116"/>
          <p:cNvSpPr>
            <a:spLocks/>
          </p:cNvSpPr>
          <p:nvPr/>
        </p:nvSpPr>
        <p:spPr bwMode="auto">
          <a:xfrm>
            <a:off x="6144311" y="3334222"/>
            <a:ext cx="2520950" cy="86947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0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4" name="object 118"/>
          <p:cNvSpPr>
            <a:spLocks/>
          </p:cNvSpPr>
          <p:nvPr/>
        </p:nvSpPr>
        <p:spPr bwMode="auto">
          <a:xfrm>
            <a:off x="6227763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8A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7" name="object 128"/>
          <p:cNvSpPr>
            <a:spLocks/>
          </p:cNvSpPr>
          <p:nvPr/>
        </p:nvSpPr>
        <p:spPr bwMode="auto">
          <a:xfrm>
            <a:off x="6144311" y="3321445"/>
            <a:ext cx="101816" cy="882254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8" name="object 129"/>
          <p:cNvSpPr>
            <a:spLocks/>
          </p:cNvSpPr>
          <p:nvPr/>
        </p:nvSpPr>
        <p:spPr bwMode="auto">
          <a:xfrm>
            <a:off x="6156325" y="4652963"/>
            <a:ext cx="89802" cy="93627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50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4152" name="object 135"/>
          <p:cNvSpPr txBox="1">
            <a:spLocks noChangeArrowheads="1"/>
          </p:cNvSpPr>
          <p:nvPr/>
        </p:nvSpPr>
        <p:spPr bwMode="auto">
          <a:xfrm>
            <a:off x="6246127" y="3441699"/>
            <a:ext cx="558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198,7</a:t>
            </a: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4153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679,7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858249"/>
              </p:ext>
            </p:extLst>
          </p:nvPr>
        </p:nvGraphicFramePr>
        <p:xfrm>
          <a:off x="169005" y="994918"/>
          <a:ext cx="1616913" cy="2076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55" name="TextBox 157"/>
          <p:cNvSpPr txBox="1">
            <a:spLocks noChangeArrowheads="1"/>
          </p:cNvSpPr>
          <p:nvPr/>
        </p:nvSpPr>
        <p:spPr bwMode="auto">
          <a:xfrm>
            <a:off x="214282" y="1571612"/>
            <a:ext cx="6429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800" b="1" dirty="0" smtClean="0"/>
              <a:t>14,1%</a:t>
            </a:r>
            <a:endParaRPr lang="ru-RU" sz="800" b="1" dirty="0"/>
          </a:p>
        </p:txBody>
      </p:sp>
      <p:sp>
        <p:nvSpPr>
          <p:cNvPr id="4162" name="object 58"/>
          <p:cNvSpPr txBox="1">
            <a:spLocks noChangeArrowheads="1"/>
          </p:cNvSpPr>
          <p:nvPr/>
        </p:nvSpPr>
        <p:spPr bwMode="auto">
          <a:xfrm>
            <a:off x="3855244" y="3383756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63" name="object 58"/>
          <p:cNvSpPr txBox="1">
            <a:spLocks noChangeArrowheads="1"/>
          </p:cNvSpPr>
          <p:nvPr/>
        </p:nvSpPr>
        <p:spPr bwMode="auto">
          <a:xfrm>
            <a:off x="6845300" y="3383755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3" name="Диаграмма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74149"/>
              </p:ext>
            </p:extLst>
          </p:nvPr>
        </p:nvGraphicFramePr>
        <p:xfrm>
          <a:off x="3051175" y="1027113"/>
          <a:ext cx="1663701" cy="184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904186"/>
              </p:ext>
            </p:extLst>
          </p:nvPr>
        </p:nvGraphicFramePr>
        <p:xfrm>
          <a:off x="5964238" y="1060450"/>
          <a:ext cx="1679596" cy="184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164" name="object 60"/>
          <p:cNvSpPr txBox="1">
            <a:spLocks noChangeArrowheads="1"/>
          </p:cNvSpPr>
          <p:nvPr/>
        </p:nvSpPr>
        <p:spPr bwMode="auto">
          <a:xfrm>
            <a:off x="3967163" y="4675188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65" name="object 60"/>
          <p:cNvSpPr txBox="1">
            <a:spLocks noChangeArrowheads="1"/>
          </p:cNvSpPr>
          <p:nvPr/>
        </p:nvSpPr>
        <p:spPr bwMode="auto">
          <a:xfrm>
            <a:off x="6831013" y="4683125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692150"/>
            <a:ext cx="9144000" cy="6165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Расходы бюджета Ермаковского сельского поселения по разделам бюджетной классификации расходов бюджетов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794154"/>
              </p:ext>
            </p:extLst>
          </p:nvPr>
        </p:nvGraphicFramePr>
        <p:xfrm>
          <a:off x="0" y="836613"/>
          <a:ext cx="9036050" cy="602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63525" y="1055772"/>
            <a:ext cx="136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8 624,0 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195736" y="1121976"/>
            <a:ext cx="132654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7530,5тыс.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067944" y="1123564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7912,4тыс. </a:t>
            </a:r>
            <a:r>
              <a:rPr lang="ru-RU" sz="1400" b="1" dirty="0"/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34207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945</TotalTime>
  <Words>963</Words>
  <Application>Microsoft Office PowerPoint</Application>
  <PresentationFormat>Экран (4:3)</PresentationFormat>
  <Paragraphs>246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Constantia</vt:lpstr>
      <vt:lpstr>Tahoma</vt:lpstr>
      <vt:lpstr>Times New Roman</vt:lpstr>
      <vt:lpstr>Trebuchet MS</vt:lpstr>
      <vt:lpstr>Verdana</vt:lpstr>
      <vt:lpstr>Wingdings</vt:lpstr>
      <vt:lpstr>Wingdings 2</vt:lpstr>
      <vt:lpstr>Изящная</vt:lpstr>
      <vt:lpstr> Ермаковское сельское поселение</vt:lpstr>
      <vt:lpstr>Бюджет Ермаковского сельского поселения на 2018-2020 годы направлен на решение следующих ключевых задач:</vt:lpstr>
      <vt:lpstr>Презентация PowerPoint</vt:lpstr>
      <vt:lpstr>Основные направления бюджетной политики и основные направления  налоговой политики на 2018 год и на плановый период  2019 и 2020 годов </vt:lpstr>
      <vt:lpstr>Презентация PowerPoint</vt:lpstr>
      <vt:lpstr>Объем доходов бюджета Ермаковского сельского поселения</vt:lpstr>
      <vt:lpstr>ОБЪЕМ И СТРУКТУРА НАЛОГОВЫХ ДОХОДОВ</vt:lpstr>
      <vt:lpstr>ОБЪЕМ И СТРУКТУРА НАЛОГОВЫХ ДОХОДОВ</vt:lpstr>
      <vt:lpstr>Расходы бюджета Ермаковского сельского поселения по разделам бюджетной классификации расходов бюджетов</vt:lpstr>
      <vt:lpstr>Презентация PowerPoint</vt:lpstr>
      <vt:lpstr>Презентация PowerPoint</vt:lpstr>
      <vt:lpstr>Презентация PowerPoint</vt:lpstr>
      <vt:lpstr>Межбюджетные трансферты, предоставляемые бюджетам поселений, тыс. рублей</vt:lpstr>
    </vt:vector>
  </TitlesOfParts>
  <Company>Финансовый отдел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Ermak</cp:lastModifiedBy>
  <cp:revision>398</cp:revision>
  <cp:lastPrinted>2018-02-13T07:43:25Z</cp:lastPrinted>
  <dcterms:created xsi:type="dcterms:W3CDTF">2012-11-13T07:23:35Z</dcterms:created>
  <dcterms:modified xsi:type="dcterms:W3CDTF">2018-02-13T11:12:38Z</dcterms:modified>
</cp:coreProperties>
</file>