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7"/>
  </p:notesMasterIdLst>
  <p:sldIdLst>
    <p:sldId id="256" r:id="rId2"/>
    <p:sldId id="259" r:id="rId3"/>
    <p:sldId id="257" r:id="rId4"/>
    <p:sldId id="261" r:id="rId5"/>
    <p:sldId id="258" r:id="rId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 autoAdjust="0"/>
    <p:restoredTop sz="94627" autoAdjust="0"/>
  </p:normalViewPr>
  <p:slideViewPr>
    <p:cSldViewPr>
      <p:cViewPr varScale="1">
        <p:scale>
          <a:sx n="121" d="100"/>
          <a:sy n="121" d="100"/>
        </p:scale>
        <p:origin x="41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 2022 год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4"/>
                <c:pt idx="0">
                  <c:v>Доходы (тыс.руб.)</c:v>
                </c:pt>
                <c:pt idx="1">
                  <c:v>Налоговые и неналоговые доходы (тыс. руб.)</c:v>
                </c:pt>
                <c:pt idx="2">
                  <c:v>Безвозмездные поступления (тыс. руб.)</c:v>
                </c:pt>
                <c:pt idx="3">
                  <c:v>Расходы (тыс. руб.)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12466.7</c:v>
                </c:pt>
                <c:pt idx="1">
                  <c:v>9638.4</c:v>
                </c:pt>
                <c:pt idx="2">
                  <c:v>2828.3</c:v>
                </c:pt>
                <c:pt idx="3" formatCode="General">
                  <c:v>13271.8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Факт 2022 год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4"/>
                <c:pt idx="0">
                  <c:v>Доходы (тыс.руб.)</c:v>
                </c:pt>
                <c:pt idx="1">
                  <c:v>Налоговые и неналоговые доходы (тыс. руб.)</c:v>
                </c:pt>
                <c:pt idx="2">
                  <c:v>Безвозмездные поступления (тыс. руб.)</c:v>
                </c:pt>
                <c:pt idx="3">
                  <c:v>Расходы (тыс. руб.)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12490.1</c:v>
                </c:pt>
                <c:pt idx="1">
                  <c:v>9665.1</c:v>
                </c:pt>
                <c:pt idx="2">
                  <c:v>2825</c:v>
                </c:pt>
                <c:pt idx="3">
                  <c:v>13249.6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4208232"/>
        <c:axId val="194208624"/>
        <c:axId val="195130632"/>
      </c:bar3DChart>
      <c:catAx>
        <c:axId val="194208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4208624"/>
        <c:crosses val="autoZero"/>
        <c:auto val="1"/>
        <c:lblAlgn val="ctr"/>
        <c:lblOffset val="100"/>
        <c:noMultiLvlLbl val="0"/>
      </c:catAx>
      <c:valAx>
        <c:axId val="194208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4208232"/>
        <c:crosses val="autoZero"/>
        <c:crossBetween val="between"/>
      </c:valAx>
      <c:serAx>
        <c:axId val="19513063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4208624"/>
        <c:crosses val="autoZero"/>
      </c:ser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3B739B-4BD1-4AE3-B9B5-E2EEF85DEC8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0C75BEE3-8BF9-4E3F-A7EC-4411972CAA1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Структура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исполнения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Бюджета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за  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2022 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год</a:t>
          </a:r>
        </a:p>
      </dgm:t>
    </dgm:pt>
    <dgm:pt modelId="{6188E1D5-8390-49FE-9535-BEB1843BA94F}" type="parTrans" cxnId="{F092BC8C-40FE-47D9-A71F-798074B5EC82}">
      <dgm:prSet/>
      <dgm:spPr/>
      <dgm:t>
        <a:bodyPr/>
        <a:lstStyle/>
        <a:p>
          <a:endParaRPr lang="ru-RU"/>
        </a:p>
      </dgm:t>
    </dgm:pt>
    <dgm:pt modelId="{85EEA794-2DC4-4FA1-BD66-57410011F93C}" type="sibTrans" cxnId="{F092BC8C-40FE-47D9-A71F-798074B5EC82}">
      <dgm:prSet/>
      <dgm:spPr/>
      <dgm:t>
        <a:bodyPr/>
        <a:lstStyle/>
        <a:p>
          <a:endParaRPr lang="ru-RU"/>
        </a:p>
      </dgm:t>
    </dgm:pt>
    <dgm:pt modelId="{36541202-69A3-4B8C-901A-3A8C940E711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Доходы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12 490,1 </a:t>
          </a:r>
          <a:r>
            <a:rPr kumimoji="0" lang="ru-RU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dgm:t>
    </dgm:pt>
    <dgm:pt modelId="{3EA03F94-B8A1-4BCF-AD27-8BF8D815EC12}" type="parTrans" cxnId="{25FCC98E-A7E9-4E8B-A5F8-969DA4808A54}">
      <dgm:prSet/>
      <dgm:spPr/>
      <dgm:t>
        <a:bodyPr/>
        <a:lstStyle/>
        <a:p>
          <a:endParaRPr lang="ru-RU"/>
        </a:p>
      </dgm:t>
    </dgm:pt>
    <dgm:pt modelId="{88833785-0268-483E-9166-B3E50F33EC5B}" type="sibTrans" cxnId="{25FCC98E-A7E9-4E8B-A5F8-969DA4808A54}">
      <dgm:prSet/>
      <dgm:spPr/>
      <dgm:t>
        <a:bodyPr/>
        <a:lstStyle/>
        <a:p>
          <a:endParaRPr lang="ru-RU"/>
        </a:p>
      </dgm:t>
    </dgm:pt>
    <dgm:pt modelId="{CE708DE0-A967-408A-AF3F-41DBA8F6FE6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Расходы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 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13 249,6 </a:t>
          </a:r>
          <a:r>
            <a:rPr kumimoji="0" lang="ru-RU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</dgm:t>
    </dgm:pt>
    <dgm:pt modelId="{C88AAE4A-2AB1-4930-AC3D-1785C219641A}" type="parTrans" cxnId="{FBE36E1E-0284-4C0F-912C-481A75EC59CE}">
      <dgm:prSet/>
      <dgm:spPr/>
      <dgm:t>
        <a:bodyPr/>
        <a:lstStyle/>
        <a:p>
          <a:endParaRPr lang="ru-RU"/>
        </a:p>
      </dgm:t>
    </dgm:pt>
    <dgm:pt modelId="{A2B06FF8-D74E-4C73-9F3C-FBBD4F879213}" type="sibTrans" cxnId="{FBE36E1E-0284-4C0F-912C-481A75EC59CE}">
      <dgm:prSet/>
      <dgm:spPr/>
      <dgm:t>
        <a:bodyPr/>
        <a:lstStyle/>
        <a:p>
          <a:endParaRPr lang="ru-RU"/>
        </a:p>
      </dgm:t>
    </dgm:pt>
    <dgm:pt modelId="{AB637179-0546-4EB1-BE47-7A103859C83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Профицит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759,5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</a:t>
          </a:r>
          <a:r>
            <a:rPr kumimoji="0" lang="ru-RU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</dgm:t>
    </dgm:pt>
    <dgm:pt modelId="{A37DF9DF-7DF7-4B01-B9E6-53E9C45B58EF}" type="parTrans" cxnId="{2974E48F-02AC-4416-AFAE-14A20904888C}">
      <dgm:prSet/>
      <dgm:spPr/>
      <dgm:t>
        <a:bodyPr/>
        <a:lstStyle/>
        <a:p>
          <a:endParaRPr lang="ru-RU"/>
        </a:p>
      </dgm:t>
    </dgm:pt>
    <dgm:pt modelId="{B5DF5321-92B8-4624-B3F9-03E5C4B23DC8}" type="sibTrans" cxnId="{2974E48F-02AC-4416-AFAE-14A20904888C}">
      <dgm:prSet/>
      <dgm:spPr/>
      <dgm:t>
        <a:bodyPr/>
        <a:lstStyle/>
        <a:p>
          <a:endParaRPr lang="ru-RU"/>
        </a:p>
      </dgm:t>
    </dgm:pt>
    <dgm:pt modelId="{60C0971A-B37F-49B3-AEA3-212BB3DD5ED3}" type="pres">
      <dgm:prSet presAssocID="{043B739B-4BD1-4AE3-B9B5-E2EEF85DEC8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31B0A52-1966-48E7-9864-95D3F31E3F49}" type="pres">
      <dgm:prSet presAssocID="{0C75BEE3-8BF9-4E3F-A7EC-4411972CAA18}" presName="hierRoot1" presStyleCnt="0">
        <dgm:presLayoutVars>
          <dgm:hierBranch/>
        </dgm:presLayoutVars>
      </dgm:prSet>
      <dgm:spPr/>
    </dgm:pt>
    <dgm:pt modelId="{C8067301-8AE3-4E00-A17B-74DDFCA41F8B}" type="pres">
      <dgm:prSet presAssocID="{0C75BEE3-8BF9-4E3F-A7EC-4411972CAA18}" presName="rootComposite1" presStyleCnt="0"/>
      <dgm:spPr/>
    </dgm:pt>
    <dgm:pt modelId="{55666E90-9AEE-4080-855A-77B9A174BA74}" type="pres">
      <dgm:prSet presAssocID="{0C75BEE3-8BF9-4E3F-A7EC-4411972CAA18}" presName="rootText1" presStyleLbl="node0" presStyleIdx="0" presStyleCnt="1" custScaleX="122481" custScaleY="1501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1CD7D0C-C523-48F9-AAA6-ECECA6098974}" type="pres">
      <dgm:prSet presAssocID="{0C75BEE3-8BF9-4E3F-A7EC-4411972CAA1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1DB9DC5-BF35-4E56-9EFE-857F010E8708}" type="pres">
      <dgm:prSet presAssocID="{0C75BEE3-8BF9-4E3F-A7EC-4411972CAA18}" presName="hierChild2" presStyleCnt="0"/>
      <dgm:spPr/>
    </dgm:pt>
    <dgm:pt modelId="{8B2E0206-46A5-47D4-B197-16F230287432}" type="pres">
      <dgm:prSet presAssocID="{3EA03F94-B8A1-4BCF-AD27-8BF8D815EC12}" presName="Name35" presStyleLbl="parChTrans1D2" presStyleIdx="0" presStyleCnt="3"/>
      <dgm:spPr/>
      <dgm:t>
        <a:bodyPr/>
        <a:lstStyle/>
        <a:p>
          <a:endParaRPr lang="ru-RU"/>
        </a:p>
      </dgm:t>
    </dgm:pt>
    <dgm:pt modelId="{628C89C3-558C-400F-8799-887A09C432CA}" type="pres">
      <dgm:prSet presAssocID="{36541202-69A3-4B8C-901A-3A8C940E7110}" presName="hierRoot2" presStyleCnt="0">
        <dgm:presLayoutVars>
          <dgm:hierBranch/>
        </dgm:presLayoutVars>
      </dgm:prSet>
      <dgm:spPr/>
    </dgm:pt>
    <dgm:pt modelId="{35EA317D-083E-4DAB-98AC-554A6D5A41D1}" type="pres">
      <dgm:prSet presAssocID="{36541202-69A3-4B8C-901A-3A8C940E7110}" presName="rootComposite" presStyleCnt="0"/>
      <dgm:spPr/>
    </dgm:pt>
    <dgm:pt modelId="{C5BA28A8-B0A1-44F2-BF39-D30292D0509C}" type="pres">
      <dgm:prSet presAssocID="{36541202-69A3-4B8C-901A-3A8C940E7110}" presName="rootText" presStyleLbl="node2" presStyleIdx="0" presStyleCnt="3" custScaleX="106081" custScaleY="1309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77D2D5-C6AB-4017-884C-6ED5C8C6D37A}" type="pres">
      <dgm:prSet presAssocID="{36541202-69A3-4B8C-901A-3A8C940E7110}" presName="rootConnector" presStyleLbl="node2" presStyleIdx="0" presStyleCnt="3"/>
      <dgm:spPr/>
      <dgm:t>
        <a:bodyPr/>
        <a:lstStyle/>
        <a:p>
          <a:endParaRPr lang="ru-RU"/>
        </a:p>
      </dgm:t>
    </dgm:pt>
    <dgm:pt modelId="{8695D872-48C0-46CC-A34A-EC70F639C08B}" type="pres">
      <dgm:prSet presAssocID="{36541202-69A3-4B8C-901A-3A8C940E7110}" presName="hierChild4" presStyleCnt="0"/>
      <dgm:spPr/>
    </dgm:pt>
    <dgm:pt modelId="{DC2143DC-ADAC-46AD-A02B-46EC6388B830}" type="pres">
      <dgm:prSet presAssocID="{36541202-69A3-4B8C-901A-3A8C940E7110}" presName="hierChild5" presStyleCnt="0"/>
      <dgm:spPr/>
    </dgm:pt>
    <dgm:pt modelId="{587835D8-72B1-4056-AE37-5B5917811AE9}" type="pres">
      <dgm:prSet presAssocID="{C88AAE4A-2AB1-4930-AC3D-1785C219641A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9C7F1B1-9219-4CDD-BE23-8679C383FBFB}" type="pres">
      <dgm:prSet presAssocID="{CE708DE0-A967-408A-AF3F-41DBA8F6FE6A}" presName="hierRoot2" presStyleCnt="0">
        <dgm:presLayoutVars>
          <dgm:hierBranch/>
        </dgm:presLayoutVars>
      </dgm:prSet>
      <dgm:spPr/>
    </dgm:pt>
    <dgm:pt modelId="{E9855FCC-2B2B-4BCC-A99F-5B2D2A3210A3}" type="pres">
      <dgm:prSet presAssocID="{CE708DE0-A967-408A-AF3F-41DBA8F6FE6A}" presName="rootComposite" presStyleCnt="0"/>
      <dgm:spPr/>
    </dgm:pt>
    <dgm:pt modelId="{F7F8425C-C28F-40FB-A048-1F6BB9B69148}" type="pres">
      <dgm:prSet presAssocID="{CE708DE0-A967-408A-AF3F-41DBA8F6FE6A}" presName="rootText" presStyleLbl="node2" presStyleIdx="1" presStyleCnt="3" custScaleX="111706" custScaleY="1309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D2B2754-48FF-4A50-8723-47D6846D0260}" type="pres">
      <dgm:prSet presAssocID="{CE708DE0-A967-408A-AF3F-41DBA8F6FE6A}" presName="rootConnector" presStyleLbl="node2" presStyleIdx="1" presStyleCnt="3"/>
      <dgm:spPr/>
      <dgm:t>
        <a:bodyPr/>
        <a:lstStyle/>
        <a:p>
          <a:endParaRPr lang="ru-RU"/>
        </a:p>
      </dgm:t>
    </dgm:pt>
    <dgm:pt modelId="{6F89F6A6-0FCF-4D98-84B8-782B62549F50}" type="pres">
      <dgm:prSet presAssocID="{CE708DE0-A967-408A-AF3F-41DBA8F6FE6A}" presName="hierChild4" presStyleCnt="0"/>
      <dgm:spPr/>
    </dgm:pt>
    <dgm:pt modelId="{6FBF3C43-9A0A-444A-BBA6-327A45371C2D}" type="pres">
      <dgm:prSet presAssocID="{CE708DE0-A967-408A-AF3F-41DBA8F6FE6A}" presName="hierChild5" presStyleCnt="0"/>
      <dgm:spPr/>
    </dgm:pt>
    <dgm:pt modelId="{5592D89D-4454-4688-9906-93ADFF57F67C}" type="pres">
      <dgm:prSet presAssocID="{A37DF9DF-7DF7-4B01-B9E6-53E9C45B58EF}" presName="Name35" presStyleLbl="parChTrans1D2" presStyleIdx="2" presStyleCnt="3"/>
      <dgm:spPr/>
      <dgm:t>
        <a:bodyPr/>
        <a:lstStyle/>
        <a:p>
          <a:endParaRPr lang="ru-RU"/>
        </a:p>
      </dgm:t>
    </dgm:pt>
    <dgm:pt modelId="{DF35A443-1BD4-42D0-BB7D-21A03C6853CD}" type="pres">
      <dgm:prSet presAssocID="{AB637179-0546-4EB1-BE47-7A103859C830}" presName="hierRoot2" presStyleCnt="0">
        <dgm:presLayoutVars>
          <dgm:hierBranch val="init"/>
        </dgm:presLayoutVars>
      </dgm:prSet>
      <dgm:spPr/>
    </dgm:pt>
    <dgm:pt modelId="{70BAAD02-CF7A-432B-91E0-A19B996CB9FB}" type="pres">
      <dgm:prSet presAssocID="{AB637179-0546-4EB1-BE47-7A103859C830}" presName="rootComposite" presStyleCnt="0"/>
      <dgm:spPr/>
    </dgm:pt>
    <dgm:pt modelId="{0C033BB8-6099-4D0A-9742-C9AFA322FA95}" type="pres">
      <dgm:prSet presAssocID="{AB637179-0546-4EB1-BE47-7A103859C830}" presName="rootText" presStyleLbl="node2" presStyleIdx="2" presStyleCnt="3" custScaleX="103639" custScaleY="1372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634A65-5E9A-4B32-81BD-FB161F88C066}" type="pres">
      <dgm:prSet presAssocID="{AB637179-0546-4EB1-BE47-7A103859C830}" presName="rootConnector" presStyleLbl="node2" presStyleIdx="2" presStyleCnt="3"/>
      <dgm:spPr/>
      <dgm:t>
        <a:bodyPr/>
        <a:lstStyle/>
        <a:p>
          <a:endParaRPr lang="ru-RU"/>
        </a:p>
      </dgm:t>
    </dgm:pt>
    <dgm:pt modelId="{CE90C9CA-017C-4384-8240-E96F27648304}" type="pres">
      <dgm:prSet presAssocID="{AB637179-0546-4EB1-BE47-7A103859C830}" presName="hierChild4" presStyleCnt="0"/>
      <dgm:spPr/>
    </dgm:pt>
    <dgm:pt modelId="{8667B0CF-F220-4E22-8B39-D0FFF9D1C28A}" type="pres">
      <dgm:prSet presAssocID="{AB637179-0546-4EB1-BE47-7A103859C830}" presName="hierChild5" presStyleCnt="0"/>
      <dgm:spPr/>
    </dgm:pt>
    <dgm:pt modelId="{318C0814-4CA3-43E2-952D-F0779C719D94}" type="pres">
      <dgm:prSet presAssocID="{0C75BEE3-8BF9-4E3F-A7EC-4411972CAA18}" presName="hierChild3" presStyleCnt="0"/>
      <dgm:spPr/>
    </dgm:pt>
  </dgm:ptLst>
  <dgm:cxnLst>
    <dgm:cxn modelId="{8E16C8C4-7173-4F11-AC06-FCDDDDD79099}" type="presOf" srcId="{3EA03F94-B8A1-4BCF-AD27-8BF8D815EC12}" destId="{8B2E0206-46A5-47D4-B197-16F230287432}" srcOrd="0" destOrd="0" presId="urn:microsoft.com/office/officeart/2005/8/layout/orgChart1"/>
    <dgm:cxn modelId="{A5DF0248-CB51-4181-AC23-9CA5F11571E8}" type="presOf" srcId="{AB637179-0546-4EB1-BE47-7A103859C830}" destId="{1B634A65-5E9A-4B32-81BD-FB161F88C066}" srcOrd="1" destOrd="0" presId="urn:microsoft.com/office/officeart/2005/8/layout/orgChart1"/>
    <dgm:cxn modelId="{2974E48F-02AC-4416-AFAE-14A20904888C}" srcId="{0C75BEE3-8BF9-4E3F-A7EC-4411972CAA18}" destId="{AB637179-0546-4EB1-BE47-7A103859C830}" srcOrd="2" destOrd="0" parTransId="{A37DF9DF-7DF7-4B01-B9E6-53E9C45B58EF}" sibTransId="{B5DF5321-92B8-4624-B3F9-03E5C4B23DC8}"/>
    <dgm:cxn modelId="{FBE36E1E-0284-4C0F-912C-481A75EC59CE}" srcId="{0C75BEE3-8BF9-4E3F-A7EC-4411972CAA18}" destId="{CE708DE0-A967-408A-AF3F-41DBA8F6FE6A}" srcOrd="1" destOrd="0" parTransId="{C88AAE4A-2AB1-4930-AC3D-1785C219641A}" sibTransId="{A2B06FF8-D74E-4C73-9F3C-FBBD4F879213}"/>
    <dgm:cxn modelId="{F097EA1A-F685-463F-99D1-A54DE382B5A1}" type="presOf" srcId="{A37DF9DF-7DF7-4B01-B9E6-53E9C45B58EF}" destId="{5592D89D-4454-4688-9906-93ADFF57F67C}" srcOrd="0" destOrd="0" presId="urn:microsoft.com/office/officeart/2005/8/layout/orgChart1"/>
    <dgm:cxn modelId="{314EDAA9-FDE6-4D91-A90F-28AA467491A1}" type="presOf" srcId="{CE708DE0-A967-408A-AF3F-41DBA8F6FE6A}" destId="{4D2B2754-48FF-4A50-8723-47D6846D0260}" srcOrd="1" destOrd="0" presId="urn:microsoft.com/office/officeart/2005/8/layout/orgChart1"/>
    <dgm:cxn modelId="{13C2FC38-F09D-44D6-B343-87CF33208690}" type="presOf" srcId="{36541202-69A3-4B8C-901A-3A8C940E7110}" destId="{C5BA28A8-B0A1-44F2-BF39-D30292D0509C}" srcOrd="0" destOrd="0" presId="urn:microsoft.com/office/officeart/2005/8/layout/orgChart1"/>
    <dgm:cxn modelId="{91CB499F-1D1D-49C7-94AA-E054649FE92B}" type="presOf" srcId="{CE708DE0-A967-408A-AF3F-41DBA8F6FE6A}" destId="{F7F8425C-C28F-40FB-A048-1F6BB9B69148}" srcOrd="0" destOrd="0" presId="urn:microsoft.com/office/officeart/2005/8/layout/orgChart1"/>
    <dgm:cxn modelId="{324E34FE-38FE-484C-8C44-7BBFECC7E85F}" type="presOf" srcId="{0C75BEE3-8BF9-4E3F-A7EC-4411972CAA18}" destId="{55666E90-9AEE-4080-855A-77B9A174BA74}" srcOrd="0" destOrd="0" presId="urn:microsoft.com/office/officeart/2005/8/layout/orgChart1"/>
    <dgm:cxn modelId="{F7AE04C2-B3AE-495B-9DEE-1F26A95505A9}" type="presOf" srcId="{043B739B-4BD1-4AE3-B9B5-E2EEF85DEC8D}" destId="{60C0971A-B37F-49B3-AEA3-212BB3DD5ED3}" srcOrd="0" destOrd="0" presId="urn:microsoft.com/office/officeart/2005/8/layout/orgChart1"/>
    <dgm:cxn modelId="{D06F8D2C-8BD3-4AF4-AA23-684CEB628473}" type="presOf" srcId="{0C75BEE3-8BF9-4E3F-A7EC-4411972CAA18}" destId="{31CD7D0C-C523-48F9-AAA6-ECECA6098974}" srcOrd="1" destOrd="0" presId="urn:microsoft.com/office/officeart/2005/8/layout/orgChart1"/>
    <dgm:cxn modelId="{78C0FF70-9119-4B5B-98E8-7E79B35580A6}" type="presOf" srcId="{C88AAE4A-2AB1-4930-AC3D-1785C219641A}" destId="{587835D8-72B1-4056-AE37-5B5917811AE9}" srcOrd="0" destOrd="0" presId="urn:microsoft.com/office/officeart/2005/8/layout/orgChart1"/>
    <dgm:cxn modelId="{F092BC8C-40FE-47D9-A71F-798074B5EC82}" srcId="{043B739B-4BD1-4AE3-B9B5-E2EEF85DEC8D}" destId="{0C75BEE3-8BF9-4E3F-A7EC-4411972CAA18}" srcOrd="0" destOrd="0" parTransId="{6188E1D5-8390-49FE-9535-BEB1843BA94F}" sibTransId="{85EEA794-2DC4-4FA1-BD66-57410011F93C}"/>
    <dgm:cxn modelId="{75DF3B0D-93B8-43A6-9C7E-847C06CCBC00}" type="presOf" srcId="{AB637179-0546-4EB1-BE47-7A103859C830}" destId="{0C033BB8-6099-4D0A-9742-C9AFA322FA95}" srcOrd="0" destOrd="0" presId="urn:microsoft.com/office/officeart/2005/8/layout/orgChart1"/>
    <dgm:cxn modelId="{25FCC98E-A7E9-4E8B-A5F8-969DA4808A54}" srcId="{0C75BEE3-8BF9-4E3F-A7EC-4411972CAA18}" destId="{36541202-69A3-4B8C-901A-3A8C940E7110}" srcOrd="0" destOrd="0" parTransId="{3EA03F94-B8A1-4BCF-AD27-8BF8D815EC12}" sibTransId="{88833785-0268-483E-9166-B3E50F33EC5B}"/>
    <dgm:cxn modelId="{FDFE98E6-2593-4AC8-943F-3065D9BC9EFB}" type="presOf" srcId="{36541202-69A3-4B8C-901A-3A8C940E7110}" destId="{B277D2D5-C6AB-4017-884C-6ED5C8C6D37A}" srcOrd="1" destOrd="0" presId="urn:microsoft.com/office/officeart/2005/8/layout/orgChart1"/>
    <dgm:cxn modelId="{0A3B0EDC-6DEC-4869-BB04-F1034AD36DF9}" type="presParOf" srcId="{60C0971A-B37F-49B3-AEA3-212BB3DD5ED3}" destId="{331B0A52-1966-48E7-9864-95D3F31E3F49}" srcOrd="0" destOrd="0" presId="urn:microsoft.com/office/officeart/2005/8/layout/orgChart1"/>
    <dgm:cxn modelId="{19AB6FA1-54F6-4A49-91AA-D53D3A1D7F46}" type="presParOf" srcId="{331B0A52-1966-48E7-9864-95D3F31E3F49}" destId="{C8067301-8AE3-4E00-A17B-74DDFCA41F8B}" srcOrd="0" destOrd="0" presId="urn:microsoft.com/office/officeart/2005/8/layout/orgChart1"/>
    <dgm:cxn modelId="{6435795C-BAA6-40DB-A649-27ED69146CEE}" type="presParOf" srcId="{C8067301-8AE3-4E00-A17B-74DDFCA41F8B}" destId="{55666E90-9AEE-4080-855A-77B9A174BA74}" srcOrd="0" destOrd="0" presId="urn:microsoft.com/office/officeart/2005/8/layout/orgChart1"/>
    <dgm:cxn modelId="{95C8C6E4-2898-4785-8CF4-724CA0D68FD0}" type="presParOf" srcId="{C8067301-8AE3-4E00-A17B-74DDFCA41F8B}" destId="{31CD7D0C-C523-48F9-AAA6-ECECA6098974}" srcOrd="1" destOrd="0" presId="urn:microsoft.com/office/officeart/2005/8/layout/orgChart1"/>
    <dgm:cxn modelId="{FB0E6E92-69B1-41C5-BF96-DA57B82A71BC}" type="presParOf" srcId="{331B0A52-1966-48E7-9864-95D3F31E3F49}" destId="{81DB9DC5-BF35-4E56-9EFE-857F010E8708}" srcOrd="1" destOrd="0" presId="urn:microsoft.com/office/officeart/2005/8/layout/orgChart1"/>
    <dgm:cxn modelId="{33B7D48A-4AFC-4798-A8A5-D98A45034D63}" type="presParOf" srcId="{81DB9DC5-BF35-4E56-9EFE-857F010E8708}" destId="{8B2E0206-46A5-47D4-B197-16F230287432}" srcOrd="0" destOrd="0" presId="urn:microsoft.com/office/officeart/2005/8/layout/orgChart1"/>
    <dgm:cxn modelId="{FB66A7FE-A48D-47A9-8E11-E6C33AC7DFA4}" type="presParOf" srcId="{81DB9DC5-BF35-4E56-9EFE-857F010E8708}" destId="{628C89C3-558C-400F-8799-887A09C432CA}" srcOrd="1" destOrd="0" presId="urn:microsoft.com/office/officeart/2005/8/layout/orgChart1"/>
    <dgm:cxn modelId="{FB64A6F8-8592-4BD4-8D7E-2380FCE7B588}" type="presParOf" srcId="{628C89C3-558C-400F-8799-887A09C432CA}" destId="{35EA317D-083E-4DAB-98AC-554A6D5A41D1}" srcOrd="0" destOrd="0" presId="urn:microsoft.com/office/officeart/2005/8/layout/orgChart1"/>
    <dgm:cxn modelId="{3592A8D9-AE58-46A1-87B4-FD764B13573F}" type="presParOf" srcId="{35EA317D-083E-4DAB-98AC-554A6D5A41D1}" destId="{C5BA28A8-B0A1-44F2-BF39-D30292D0509C}" srcOrd="0" destOrd="0" presId="urn:microsoft.com/office/officeart/2005/8/layout/orgChart1"/>
    <dgm:cxn modelId="{4EB39910-1D81-4EC0-844C-6485E4036C1D}" type="presParOf" srcId="{35EA317D-083E-4DAB-98AC-554A6D5A41D1}" destId="{B277D2D5-C6AB-4017-884C-6ED5C8C6D37A}" srcOrd="1" destOrd="0" presId="urn:microsoft.com/office/officeart/2005/8/layout/orgChart1"/>
    <dgm:cxn modelId="{ED347491-C285-4DD2-A370-82498D945B2C}" type="presParOf" srcId="{628C89C3-558C-400F-8799-887A09C432CA}" destId="{8695D872-48C0-46CC-A34A-EC70F639C08B}" srcOrd="1" destOrd="0" presId="urn:microsoft.com/office/officeart/2005/8/layout/orgChart1"/>
    <dgm:cxn modelId="{94D879F6-DCAD-4E55-9141-1A83272FCE0D}" type="presParOf" srcId="{628C89C3-558C-400F-8799-887A09C432CA}" destId="{DC2143DC-ADAC-46AD-A02B-46EC6388B830}" srcOrd="2" destOrd="0" presId="urn:microsoft.com/office/officeart/2005/8/layout/orgChart1"/>
    <dgm:cxn modelId="{5771AF65-5D2F-4300-9A60-9C8730403AA6}" type="presParOf" srcId="{81DB9DC5-BF35-4E56-9EFE-857F010E8708}" destId="{587835D8-72B1-4056-AE37-5B5917811AE9}" srcOrd="2" destOrd="0" presId="urn:microsoft.com/office/officeart/2005/8/layout/orgChart1"/>
    <dgm:cxn modelId="{A9342B58-59C0-4450-A6DC-A91D40444242}" type="presParOf" srcId="{81DB9DC5-BF35-4E56-9EFE-857F010E8708}" destId="{A9C7F1B1-9219-4CDD-BE23-8679C383FBFB}" srcOrd="3" destOrd="0" presId="urn:microsoft.com/office/officeart/2005/8/layout/orgChart1"/>
    <dgm:cxn modelId="{1663597E-B409-4BE6-8346-4CA15AD0CB1D}" type="presParOf" srcId="{A9C7F1B1-9219-4CDD-BE23-8679C383FBFB}" destId="{E9855FCC-2B2B-4BCC-A99F-5B2D2A3210A3}" srcOrd="0" destOrd="0" presId="urn:microsoft.com/office/officeart/2005/8/layout/orgChart1"/>
    <dgm:cxn modelId="{5D585366-943D-4FBF-BC80-81F1CF8D04CC}" type="presParOf" srcId="{E9855FCC-2B2B-4BCC-A99F-5B2D2A3210A3}" destId="{F7F8425C-C28F-40FB-A048-1F6BB9B69148}" srcOrd="0" destOrd="0" presId="urn:microsoft.com/office/officeart/2005/8/layout/orgChart1"/>
    <dgm:cxn modelId="{DF02D733-2664-40F9-B398-F315FC18B97F}" type="presParOf" srcId="{E9855FCC-2B2B-4BCC-A99F-5B2D2A3210A3}" destId="{4D2B2754-48FF-4A50-8723-47D6846D0260}" srcOrd="1" destOrd="0" presId="urn:microsoft.com/office/officeart/2005/8/layout/orgChart1"/>
    <dgm:cxn modelId="{CA416780-30DC-479A-9D17-677F90ABC22F}" type="presParOf" srcId="{A9C7F1B1-9219-4CDD-BE23-8679C383FBFB}" destId="{6F89F6A6-0FCF-4D98-84B8-782B62549F50}" srcOrd="1" destOrd="0" presId="urn:microsoft.com/office/officeart/2005/8/layout/orgChart1"/>
    <dgm:cxn modelId="{B85CA4E1-3007-4F8E-AEB6-87A26290DFF7}" type="presParOf" srcId="{A9C7F1B1-9219-4CDD-BE23-8679C383FBFB}" destId="{6FBF3C43-9A0A-444A-BBA6-327A45371C2D}" srcOrd="2" destOrd="0" presId="urn:microsoft.com/office/officeart/2005/8/layout/orgChart1"/>
    <dgm:cxn modelId="{209341B8-ABAE-401C-8C50-F5A6BD64B6D4}" type="presParOf" srcId="{81DB9DC5-BF35-4E56-9EFE-857F010E8708}" destId="{5592D89D-4454-4688-9906-93ADFF57F67C}" srcOrd="4" destOrd="0" presId="urn:microsoft.com/office/officeart/2005/8/layout/orgChart1"/>
    <dgm:cxn modelId="{CF4BB1C6-306B-4496-AD43-68180AEF2313}" type="presParOf" srcId="{81DB9DC5-BF35-4E56-9EFE-857F010E8708}" destId="{DF35A443-1BD4-42D0-BB7D-21A03C6853CD}" srcOrd="5" destOrd="0" presId="urn:microsoft.com/office/officeart/2005/8/layout/orgChart1"/>
    <dgm:cxn modelId="{484CC05E-7571-478F-8817-1F37431884C6}" type="presParOf" srcId="{DF35A443-1BD4-42D0-BB7D-21A03C6853CD}" destId="{70BAAD02-CF7A-432B-91E0-A19B996CB9FB}" srcOrd="0" destOrd="0" presId="urn:microsoft.com/office/officeart/2005/8/layout/orgChart1"/>
    <dgm:cxn modelId="{41B9A16B-DFE2-44D5-A2F1-EEE04359D7C4}" type="presParOf" srcId="{70BAAD02-CF7A-432B-91E0-A19B996CB9FB}" destId="{0C033BB8-6099-4D0A-9742-C9AFA322FA95}" srcOrd="0" destOrd="0" presId="urn:microsoft.com/office/officeart/2005/8/layout/orgChart1"/>
    <dgm:cxn modelId="{BA23A2C0-CFA7-43B0-AEBB-499937F74673}" type="presParOf" srcId="{70BAAD02-CF7A-432B-91E0-A19B996CB9FB}" destId="{1B634A65-5E9A-4B32-81BD-FB161F88C066}" srcOrd="1" destOrd="0" presId="urn:microsoft.com/office/officeart/2005/8/layout/orgChart1"/>
    <dgm:cxn modelId="{C09701B9-7D6D-469C-8CDC-543CD21A4599}" type="presParOf" srcId="{DF35A443-1BD4-42D0-BB7D-21A03C6853CD}" destId="{CE90C9CA-017C-4384-8240-E96F27648304}" srcOrd="1" destOrd="0" presId="urn:microsoft.com/office/officeart/2005/8/layout/orgChart1"/>
    <dgm:cxn modelId="{1EA46A61-E55A-41D1-AE13-5C13B2047384}" type="presParOf" srcId="{DF35A443-1BD4-42D0-BB7D-21A03C6853CD}" destId="{8667B0CF-F220-4E22-8B39-D0FFF9D1C28A}" srcOrd="2" destOrd="0" presId="urn:microsoft.com/office/officeart/2005/8/layout/orgChart1"/>
    <dgm:cxn modelId="{471C9026-156D-4B0C-B615-817C4A29977D}" type="presParOf" srcId="{331B0A52-1966-48E7-9864-95D3F31E3F49}" destId="{318C0814-4CA3-43E2-952D-F0779C719D9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92D89D-4454-4688-9906-93ADFF57F67C}">
      <dsp:nvSpPr>
        <dsp:cNvPr id="0" name=""/>
        <dsp:cNvSpPr/>
      </dsp:nvSpPr>
      <dsp:spPr>
        <a:xfrm>
          <a:off x="3945086" y="1714397"/>
          <a:ext cx="2818050" cy="4555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798"/>
              </a:lnTo>
              <a:lnTo>
                <a:pt x="2818050" y="227798"/>
              </a:lnTo>
              <a:lnTo>
                <a:pt x="2818050" y="45559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7835D8-72B1-4056-AE37-5B5917811AE9}">
      <dsp:nvSpPr>
        <dsp:cNvPr id="0" name=""/>
        <dsp:cNvSpPr/>
      </dsp:nvSpPr>
      <dsp:spPr>
        <a:xfrm>
          <a:off x="3899366" y="1714397"/>
          <a:ext cx="91440" cy="4555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798"/>
              </a:lnTo>
              <a:lnTo>
                <a:pt x="72209" y="227798"/>
              </a:lnTo>
              <a:lnTo>
                <a:pt x="72209" y="45559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2E0206-46A5-47D4-B197-16F230287432}">
      <dsp:nvSpPr>
        <dsp:cNvPr id="0" name=""/>
        <dsp:cNvSpPr/>
      </dsp:nvSpPr>
      <dsp:spPr>
        <a:xfrm>
          <a:off x="1153525" y="1714397"/>
          <a:ext cx="2791560" cy="455596"/>
        </a:xfrm>
        <a:custGeom>
          <a:avLst/>
          <a:gdLst/>
          <a:ahLst/>
          <a:cxnLst/>
          <a:rect l="0" t="0" r="0" b="0"/>
          <a:pathLst>
            <a:path>
              <a:moveTo>
                <a:pt x="2791560" y="0"/>
              </a:moveTo>
              <a:lnTo>
                <a:pt x="2791560" y="227798"/>
              </a:lnTo>
              <a:lnTo>
                <a:pt x="0" y="227798"/>
              </a:lnTo>
              <a:lnTo>
                <a:pt x="0" y="45559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666E90-9AEE-4080-855A-77B9A174BA74}">
      <dsp:nvSpPr>
        <dsp:cNvPr id="0" name=""/>
        <dsp:cNvSpPr/>
      </dsp:nvSpPr>
      <dsp:spPr>
        <a:xfrm>
          <a:off x="2616468" y="85227"/>
          <a:ext cx="2657235" cy="1629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Структура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исполнения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Бюджета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за  </a:t>
          </a: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2022 </a:t>
          </a: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год</a:t>
          </a:r>
        </a:p>
      </dsp:txBody>
      <dsp:txXfrm>
        <a:off x="2616468" y="85227"/>
        <a:ext cx="2657235" cy="1629170"/>
      </dsp:txXfrm>
    </dsp:sp>
    <dsp:sp modelId="{C5BA28A8-B0A1-44F2-BF39-D30292D0509C}">
      <dsp:nvSpPr>
        <dsp:cNvPr id="0" name=""/>
        <dsp:cNvSpPr/>
      </dsp:nvSpPr>
      <dsp:spPr>
        <a:xfrm>
          <a:off x="2807" y="2169994"/>
          <a:ext cx="2301436" cy="14207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Доходы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12 490,1 </a:t>
          </a:r>
          <a:r>
            <a:rPr kumimoji="0" lang="ru-RU" sz="22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22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dsp:txBody>
      <dsp:txXfrm>
        <a:off x="2807" y="2169994"/>
        <a:ext cx="2301436" cy="1420746"/>
      </dsp:txXfrm>
    </dsp:sp>
    <dsp:sp modelId="{F7F8425C-C28F-40FB-A048-1F6BB9B69148}">
      <dsp:nvSpPr>
        <dsp:cNvPr id="0" name=""/>
        <dsp:cNvSpPr/>
      </dsp:nvSpPr>
      <dsp:spPr>
        <a:xfrm>
          <a:off x="2759840" y="2169994"/>
          <a:ext cx="2423471" cy="1420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Расходы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 </a:t>
          </a: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13 249,6 </a:t>
          </a:r>
          <a:r>
            <a:rPr kumimoji="0" lang="ru-RU" sz="22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</dsp:txBody>
      <dsp:txXfrm>
        <a:off x="2759840" y="2169994"/>
        <a:ext cx="2423471" cy="1420323"/>
      </dsp:txXfrm>
    </dsp:sp>
    <dsp:sp modelId="{0C033BB8-6099-4D0A-9742-C9AFA322FA95}">
      <dsp:nvSpPr>
        <dsp:cNvPr id="0" name=""/>
        <dsp:cNvSpPr/>
      </dsp:nvSpPr>
      <dsp:spPr>
        <a:xfrm>
          <a:off x="5638908" y="2169994"/>
          <a:ext cx="2248457" cy="14891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Профицит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759,5</a:t>
          </a:r>
          <a:endParaRPr kumimoji="0" lang="ru-RU" sz="22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</a:t>
          </a:r>
          <a:r>
            <a:rPr kumimoji="0" lang="ru-RU" sz="22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</dsp:txBody>
      <dsp:txXfrm>
        <a:off x="5638908" y="2169994"/>
        <a:ext cx="2248457" cy="14891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DAEE9B6-A6EE-49EB-9E52-6D4D2D34BDFC}" type="datetimeFigureOut">
              <a:rPr lang="ru-RU"/>
              <a:pPr>
                <a:defRPr/>
              </a:pPr>
              <a:t>26.05.2023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91B8255-944F-4FC1-A7D7-C79B6B0A1E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2404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DD87489-9C83-4557-A221-B3EF3EA9203C}" type="slidenum">
              <a:rPr lang="ru-RU" altLang="ru-RU">
                <a:latin typeface="Calibri" pitchFamily="34" charset="0"/>
              </a:rPr>
              <a:pPr/>
              <a:t>4</a:t>
            </a:fld>
            <a:endParaRPr lang="ru-RU" altLang="ru-RU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365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B8255-944F-4FC1-A7D7-C79B6B0A1ECC}" type="slidenum">
              <a:rPr lang="ru-RU" altLang="ru-RU" smtClean="0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8031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574 h 1906"/>
                <a:gd name="T4" fmla="*/ 6054 w 5740"/>
                <a:gd name="T5" fmla="*/ 574 h 1906"/>
                <a:gd name="T6" fmla="*/ 605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554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6554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0E1A9A5-73D7-4B0A-8927-DA98B342B39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BA1465-905D-4A7D-A3E7-681E1B2CBE3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9A5526-7FB7-4A42-91F6-B44DCD0AEFA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289E51-1F91-46B3-B5D8-0D8F6CBC44C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E937-C17E-49E0-A375-13D21BE36B63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D6CF18-83D1-4B80-82DE-D7E79B5F98AC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9970C1-2773-436C-A21C-DAB353BC3AD9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DA7709-AF81-4F3E-B127-84DFA5A1D08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165AA5-07C6-48DA-9044-855D8CD3E4D6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232B10-F6E2-4EE2-9FAE-B049304C9AD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E1F711-43EF-42CE-8998-9EC7B0C55440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6E65EA-E2F3-4780-8F43-A540D07BB028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BFFACD50-F0F6-4746-8ECF-52F4B51405BC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451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451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452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2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</p:grpSp>
        <p:sp>
          <p:nvSpPr>
            <p:cNvPr id="6452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574 h 1906"/>
                <a:gd name="T4" fmla="*/ 6054 w 5740"/>
                <a:gd name="T5" fmla="*/ 574 h 1906"/>
                <a:gd name="T6" fmla="*/ 605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452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452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5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  <p:sldLayoutId id="2147483939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F990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5400" dirty="0" smtClean="0"/>
              <a:t>Отчет  </a:t>
            </a:r>
            <a:br>
              <a:rPr lang="ru-RU" sz="5400" dirty="0" smtClean="0"/>
            </a:br>
            <a:r>
              <a:rPr lang="ru-RU" sz="5400" dirty="0" smtClean="0"/>
              <a:t>об исполнении бюджета </a:t>
            </a:r>
            <a:br>
              <a:rPr lang="ru-RU" sz="5400" dirty="0" smtClean="0"/>
            </a:br>
            <a:r>
              <a:rPr lang="ru-RU" sz="5400" dirty="0" smtClean="0"/>
              <a:t>Ермаковского сельского поселения Тацинского района </a:t>
            </a:r>
            <a:br>
              <a:rPr lang="ru-RU" sz="5400" dirty="0" smtClean="0"/>
            </a:br>
            <a:r>
              <a:rPr lang="ru-RU" sz="5400" dirty="0" smtClean="0"/>
              <a:t>за </a:t>
            </a:r>
            <a:r>
              <a:rPr lang="ru-RU" sz="5400" dirty="0" smtClean="0"/>
              <a:t>2022 </a:t>
            </a:r>
            <a:r>
              <a:rPr lang="ru-RU" sz="5400" dirty="0" smtClean="0"/>
              <a:t>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F990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СВЕДЕНИЯ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о ходе исполнения </a:t>
            </a:r>
            <a:r>
              <a:rPr lang="ru-RU" sz="2400" dirty="0" smtClean="0">
                <a:solidFill>
                  <a:srgbClr val="002060"/>
                </a:solidFill>
              </a:rPr>
              <a:t>бюджета</a:t>
            </a:r>
            <a:r>
              <a:rPr lang="ru-RU" sz="2000" dirty="0" smtClean="0">
                <a:solidFill>
                  <a:srgbClr val="002060"/>
                </a:solidFill>
              </a:rPr>
              <a:t> Ермаковского сельского поселения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за  </a:t>
            </a:r>
            <a:r>
              <a:rPr lang="ru-RU" sz="2000" dirty="0" smtClean="0">
                <a:solidFill>
                  <a:srgbClr val="002060"/>
                </a:solidFill>
              </a:rPr>
              <a:t>2022 </a:t>
            </a:r>
            <a:r>
              <a:rPr lang="ru-RU" sz="2000" dirty="0" smtClean="0">
                <a:solidFill>
                  <a:srgbClr val="002060"/>
                </a:solidFill>
              </a:rPr>
              <a:t>год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357298"/>
            <a:ext cx="8543956" cy="497207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Исполнение бюджета Ермаковского  сельского поселения Тацинского района: 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 План по доходам за </a:t>
            </a:r>
            <a:r>
              <a:rPr lang="ru-RU" altLang="ru-RU" sz="2000" dirty="0" smtClean="0">
                <a:solidFill>
                  <a:srgbClr val="7030A0"/>
                </a:solidFill>
              </a:rPr>
              <a:t>2022 год </a:t>
            </a:r>
            <a:r>
              <a:rPr lang="ru-RU" altLang="ru-RU" sz="2000" dirty="0" smtClean="0">
                <a:solidFill>
                  <a:srgbClr val="7030A0"/>
                </a:solidFill>
              </a:rPr>
              <a:t>составил </a:t>
            </a:r>
            <a:r>
              <a:rPr lang="ru-RU" altLang="ru-RU" sz="2000" dirty="0" smtClean="0">
                <a:solidFill>
                  <a:srgbClr val="7030A0"/>
                </a:solidFill>
              </a:rPr>
              <a:t>12 466,7 тыс</a:t>
            </a:r>
            <a:r>
              <a:rPr lang="ru-RU" altLang="ru-RU" sz="2000" dirty="0" smtClean="0">
                <a:solidFill>
                  <a:srgbClr val="7030A0"/>
                </a:solidFill>
              </a:rPr>
              <a:t>. руб. По итогам  </a:t>
            </a:r>
            <a:r>
              <a:rPr lang="ru-RU" altLang="ru-RU" sz="2000" dirty="0" smtClean="0">
                <a:solidFill>
                  <a:srgbClr val="7030A0"/>
                </a:solidFill>
              </a:rPr>
              <a:t>2022 </a:t>
            </a:r>
            <a:r>
              <a:rPr lang="ru-RU" altLang="ru-RU" sz="2000" dirty="0" smtClean="0">
                <a:solidFill>
                  <a:srgbClr val="7030A0"/>
                </a:solidFill>
              </a:rPr>
              <a:t>года  исполнение по доходам составило в сумме </a:t>
            </a:r>
            <a:r>
              <a:rPr lang="ru-RU" altLang="ru-RU" sz="2000" dirty="0" smtClean="0">
                <a:solidFill>
                  <a:srgbClr val="7030A0"/>
                </a:solidFill>
              </a:rPr>
              <a:t>12 490,1 тыс</a:t>
            </a:r>
            <a:r>
              <a:rPr lang="ru-RU" altLang="ru-RU" sz="2000" dirty="0" smtClean="0">
                <a:solidFill>
                  <a:srgbClr val="7030A0"/>
                </a:solidFill>
              </a:rPr>
              <a:t>. рублей или </a:t>
            </a:r>
            <a:r>
              <a:rPr lang="ru-RU" altLang="ru-RU" sz="2000" dirty="0" smtClean="0">
                <a:solidFill>
                  <a:srgbClr val="7030A0"/>
                </a:solidFill>
              </a:rPr>
              <a:t>100,2 </a:t>
            </a:r>
            <a:r>
              <a:rPr lang="ru-RU" altLang="ru-RU" sz="2000" dirty="0" smtClean="0">
                <a:solidFill>
                  <a:srgbClr val="7030A0"/>
                </a:solidFill>
              </a:rPr>
              <a:t>процентов к годовому плану. 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План по расходам всего  за </a:t>
            </a:r>
            <a:r>
              <a:rPr lang="ru-RU" altLang="ru-RU" sz="2000" dirty="0" smtClean="0">
                <a:solidFill>
                  <a:srgbClr val="7030A0"/>
                </a:solidFill>
              </a:rPr>
              <a:t>2022 </a:t>
            </a:r>
            <a:r>
              <a:rPr lang="ru-RU" altLang="ru-RU" sz="2000" dirty="0" smtClean="0">
                <a:solidFill>
                  <a:srgbClr val="7030A0"/>
                </a:solidFill>
              </a:rPr>
              <a:t>год составляет </a:t>
            </a:r>
            <a:r>
              <a:rPr lang="ru-RU" altLang="ru-RU" sz="2000" dirty="0" smtClean="0">
                <a:solidFill>
                  <a:srgbClr val="7030A0"/>
                </a:solidFill>
              </a:rPr>
              <a:t>13 271,8 </a:t>
            </a:r>
            <a:r>
              <a:rPr lang="ru-RU" altLang="ru-RU" sz="2000" dirty="0" smtClean="0">
                <a:solidFill>
                  <a:srgbClr val="7030A0"/>
                </a:solidFill>
              </a:rPr>
              <a:t>тыс. руб., фактическое исполнение за  </a:t>
            </a:r>
            <a:r>
              <a:rPr lang="ru-RU" altLang="ru-RU" sz="2000" dirty="0" smtClean="0">
                <a:solidFill>
                  <a:srgbClr val="7030A0"/>
                </a:solidFill>
              </a:rPr>
              <a:t>2022 год </a:t>
            </a:r>
            <a:r>
              <a:rPr lang="ru-RU" altLang="ru-RU" sz="2000" dirty="0" smtClean="0">
                <a:solidFill>
                  <a:srgbClr val="7030A0"/>
                </a:solidFill>
              </a:rPr>
              <a:t>по расходам составило </a:t>
            </a:r>
            <a:r>
              <a:rPr lang="ru-RU" altLang="ru-RU" sz="2000" dirty="0" smtClean="0">
                <a:solidFill>
                  <a:srgbClr val="7030A0"/>
                </a:solidFill>
              </a:rPr>
              <a:t>13 249,6 </a:t>
            </a:r>
            <a:r>
              <a:rPr lang="ru-RU" altLang="ru-RU" sz="2000" dirty="0" smtClean="0">
                <a:solidFill>
                  <a:srgbClr val="7030A0"/>
                </a:solidFill>
              </a:rPr>
              <a:t>тыс. руб. или </a:t>
            </a:r>
            <a:r>
              <a:rPr lang="ru-RU" altLang="ru-RU" sz="2000" dirty="0" smtClean="0">
                <a:solidFill>
                  <a:srgbClr val="7030A0"/>
                </a:solidFill>
              </a:rPr>
              <a:t>99,8 </a:t>
            </a:r>
            <a:r>
              <a:rPr lang="ru-RU" altLang="ru-RU" sz="2000" dirty="0" smtClean="0">
                <a:solidFill>
                  <a:srgbClr val="7030A0"/>
                </a:solidFill>
              </a:rPr>
              <a:t>процентов к годовому плану.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>
                <a:solidFill>
                  <a:srgbClr val="7030A0"/>
                </a:solidFill>
              </a:rPr>
              <a:t>П</a:t>
            </a:r>
            <a:r>
              <a:rPr lang="ru-RU" altLang="ru-RU" sz="2000" dirty="0" smtClean="0">
                <a:solidFill>
                  <a:srgbClr val="7030A0"/>
                </a:solidFill>
              </a:rPr>
              <a:t>оказатели бюджета поселения за  </a:t>
            </a:r>
            <a:r>
              <a:rPr lang="ru-RU" altLang="ru-RU" sz="2000" dirty="0" smtClean="0">
                <a:solidFill>
                  <a:srgbClr val="7030A0"/>
                </a:solidFill>
              </a:rPr>
              <a:t>2022 </a:t>
            </a:r>
            <a:r>
              <a:rPr lang="ru-RU" altLang="ru-RU" sz="2000" dirty="0" smtClean="0">
                <a:solidFill>
                  <a:srgbClr val="7030A0"/>
                </a:solidFill>
              </a:rPr>
              <a:t>год прилагаются.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Налоговые и неналоговые доходы бюджета Ермаковского  сельского поселения Тацинского района исполнены в сумме </a:t>
            </a:r>
            <a:r>
              <a:rPr lang="ru-RU" altLang="ru-RU" sz="2000" dirty="0" smtClean="0">
                <a:solidFill>
                  <a:srgbClr val="7030A0"/>
                </a:solidFill>
              </a:rPr>
              <a:t>9 665,1 </a:t>
            </a:r>
            <a:r>
              <a:rPr lang="ru-RU" altLang="ru-RU" sz="2000" dirty="0" smtClean="0">
                <a:solidFill>
                  <a:srgbClr val="7030A0"/>
                </a:solidFill>
              </a:rPr>
              <a:t>тыс. рублей или </a:t>
            </a:r>
            <a:r>
              <a:rPr lang="ru-RU" altLang="ru-RU" sz="2000" dirty="0" smtClean="0">
                <a:solidFill>
                  <a:srgbClr val="7030A0"/>
                </a:solidFill>
              </a:rPr>
              <a:t>100,3 </a:t>
            </a:r>
            <a:r>
              <a:rPr lang="ru-RU" altLang="ru-RU" sz="2000" dirty="0" smtClean="0">
                <a:solidFill>
                  <a:srgbClr val="7030A0"/>
                </a:solidFill>
              </a:rPr>
              <a:t>процентов к годовым плановым назначениям.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Наибольший удельный вес в их структуре занимает земельный налог </a:t>
            </a:r>
            <a:r>
              <a:rPr lang="ru-RU" altLang="ru-RU" sz="2000" dirty="0" smtClean="0">
                <a:solidFill>
                  <a:srgbClr val="7030A0"/>
                </a:solidFill>
              </a:rPr>
              <a:t>4 175,4 тыс</a:t>
            </a:r>
            <a:r>
              <a:rPr lang="ru-RU" altLang="ru-RU" sz="2000" dirty="0" smtClean="0">
                <a:solidFill>
                  <a:srgbClr val="7030A0"/>
                </a:solidFill>
              </a:rPr>
              <a:t>. рублей или </a:t>
            </a:r>
            <a:r>
              <a:rPr lang="ru-RU" altLang="ru-RU" sz="2000" dirty="0" smtClean="0">
                <a:solidFill>
                  <a:srgbClr val="7030A0"/>
                </a:solidFill>
              </a:rPr>
              <a:t>43,2 процента </a:t>
            </a:r>
            <a:r>
              <a:rPr lang="ru-RU" altLang="ru-RU" sz="2000" dirty="0" smtClean="0">
                <a:solidFill>
                  <a:srgbClr val="7030A0"/>
                </a:solidFill>
              </a:rPr>
              <a:t>от налоговых и неналоговых доходов.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Безвозмездные поступления за  </a:t>
            </a:r>
            <a:r>
              <a:rPr lang="ru-RU" altLang="ru-RU" sz="2000" dirty="0" smtClean="0">
                <a:solidFill>
                  <a:srgbClr val="7030A0"/>
                </a:solidFill>
              </a:rPr>
              <a:t>2022 </a:t>
            </a:r>
            <a:r>
              <a:rPr lang="ru-RU" altLang="ru-RU" sz="2000" dirty="0" smtClean="0">
                <a:solidFill>
                  <a:srgbClr val="7030A0"/>
                </a:solidFill>
              </a:rPr>
              <a:t>год  составили </a:t>
            </a:r>
            <a:r>
              <a:rPr lang="ru-RU" altLang="ru-RU" sz="2000" dirty="0" smtClean="0">
                <a:solidFill>
                  <a:srgbClr val="7030A0"/>
                </a:solidFill>
              </a:rPr>
              <a:t>2 825,0 </a:t>
            </a:r>
            <a:r>
              <a:rPr lang="ru-RU" altLang="ru-RU" sz="2000" dirty="0" smtClean="0">
                <a:solidFill>
                  <a:srgbClr val="7030A0"/>
                </a:solidFill>
              </a:rPr>
              <a:t>тыс. рублей или  </a:t>
            </a:r>
            <a:r>
              <a:rPr lang="ru-RU" altLang="ru-RU" sz="2000" dirty="0" smtClean="0">
                <a:solidFill>
                  <a:srgbClr val="7030A0"/>
                </a:solidFill>
              </a:rPr>
              <a:t>99,9 </a:t>
            </a:r>
            <a:r>
              <a:rPr lang="ru-RU" altLang="ru-RU" sz="2000" dirty="0" smtClean="0">
                <a:solidFill>
                  <a:srgbClr val="7030A0"/>
                </a:solidFill>
              </a:rPr>
              <a:t>процента от плановых назначений.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Основным направлением расходов бюджета Ермаковского сельского поселения являются обеспечение деятельности </a:t>
            </a:r>
            <a:r>
              <a:rPr lang="ru-RU" altLang="ru-RU" sz="2000" dirty="0" smtClean="0">
                <a:solidFill>
                  <a:srgbClr val="7030A0"/>
                </a:solidFill>
                <a:latin typeface="Arial" panose="020B0604020202020204" pitchFamily="34" charset="0"/>
              </a:rPr>
              <a:t>МБУК </a:t>
            </a:r>
            <a:r>
              <a:rPr lang="ru-RU" altLang="ru-RU" sz="2000" dirty="0" smtClean="0">
                <a:solidFill>
                  <a:srgbClr val="7030A0"/>
                </a:solidFill>
              </a:rPr>
              <a:t> </a:t>
            </a:r>
            <a:r>
              <a:rPr lang="ru-RU" altLang="ru-RU" sz="2000" dirty="0" smtClean="0">
                <a:solidFill>
                  <a:srgbClr val="7030A0"/>
                </a:solidFill>
                <a:latin typeface="Arial" panose="020B0604020202020204" pitchFamily="34" charset="0"/>
              </a:rPr>
              <a:t>«Культура Ермаковского поселения»</a:t>
            </a:r>
            <a:r>
              <a:rPr lang="ru-RU" altLang="ru-RU" sz="2000" dirty="0" smtClean="0">
                <a:solidFill>
                  <a:srgbClr val="7030A0"/>
                </a:solidFill>
              </a:rPr>
              <a:t>, проведение мероприятий по благоустройству и социальной сферы.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Всего плановые расходы за  </a:t>
            </a:r>
            <a:r>
              <a:rPr lang="ru-RU" altLang="ru-RU" sz="2000" dirty="0" smtClean="0">
                <a:solidFill>
                  <a:srgbClr val="7030A0"/>
                </a:solidFill>
              </a:rPr>
              <a:t>2022 </a:t>
            </a:r>
            <a:r>
              <a:rPr lang="ru-RU" altLang="ru-RU" sz="2000" dirty="0" smtClean="0">
                <a:solidFill>
                  <a:srgbClr val="7030A0"/>
                </a:solidFill>
              </a:rPr>
              <a:t>год составляют  </a:t>
            </a:r>
            <a:r>
              <a:rPr lang="ru-RU" altLang="ru-RU" sz="2000" dirty="0" smtClean="0">
                <a:solidFill>
                  <a:srgbClr val="7030A0"/>
                </a:solidFill>
              </a:rPr>
              <a:t>13 271,8 </a:t>
            </a:r>
            <a:r>
              <a:rPr lang="ru-RU" altLang="ru-RU" sz="2000" dirty="0" smtClean="0">
                <a:solidFill>
                  <a:srgbClr val="7030A0"/>
                </a:solidFill>
              </a:rPr>
              <a:t>тыс. рублей.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22000">
              <a:schemeClr val="bg2">
                <a:tint val="80000"/>
                <a:satMod val="300000"/>
              </a:schemeClr>
            </a:gs>
            <a:gs pos="99000">
              <a:srgbClr val="FF990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>Исполнение бюджета Ермаковского сельского поселения Тацинского района за    </a:t>
            </a:r>
            <a:r>
              <a:rPr lang="ru-RU" sz="4000" dirty="0" smtClean="0"/>
              <a:t>2022 </a:t>
            </a:r>
            <a:r>
              <a:rPr lang="ru-RU" sz="4000" dirty="0" smtClean="0"/>
              <a:t>года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199" y="2708920"/>
            <a:ext cx="8229599" cy="3888731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                                                                                            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937230229"/>
              </p:ext>
            </p:extLst>
          </p:nvPr>
        </p:nvGraphicFramePr>
        <p:xfrm>
          <a:off x="626913" y="2996952"/>
          <a:ext cx="7890173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rgbClr val="FF990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4"/>
          <p:cNvSpPr txBox="1">
            <a:spLocks noChangeArrowheads="1"/>
          </p:cNvSpPr>
          <p:nvPr/>
        </p:nvSpPr>
        <p:spPr bwMode="auto">
          <a:xfrm>
            <a:off x="923171" y="1176379"/>
            <a:ext cx="1984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Доходы бюджета</a:t>
            </a:r>
          </a:p>
          <a:p>
            <a:pPr eaLnBrk="1" hangingPunct="1"/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12 490,1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171" name="TextBox 5"/>
          <p:cNvSpPr txBox="1">
            <a:spLocks noChangeArrowheads="1"/>
          </p:cNvSpPr>
          <p:nvPr/>
        </p:nvSpPr>
        <p:spPr bwMode="auto">
          <a:xfrm>
            <a:off x="6156176" y="960479"/>
            <a:ext cx="2817813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Расходы бюджета</a:t>
            </a:r>
          </a:p>
          <a:p>
            <a:pPr eaLnBrk="1" hangingPunct="1"/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13 249,6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                     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8267" y="2298869"/>
            <a:ext cx="2880320" cy="43204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Налог на доходы физических лиц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697,5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1533" y="2974618"/>
            <a:ext cx="2880320" cy="49892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100" dirty="0" smtClean="0">
                <a:solidFill>
                  <a:srgbClr val="FFFFFF"/>
                </a:solidFill>
              </a:rPr>
              <a:t>Единый </a:t>
            </a:r>
            <a:r>
              <a:rPr lang="ru-RU" sz="11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сельскохозяйственный</a:t>
            </a:r>
            <a:r>
              <a:rPr lang="ru-RU" sz="1100" dirty="0" smtClean="0">
                <a:solidFill>
                  <a:srgbClr val="FFFFFF"/>
                </a:solidFill>
              </a:rPr>
              <a:t> налог </a:t>
            </a:r>
          </a:p>
          <a:p>
            <a:pPr algn="ctr" eaLnBrk="1" hangingPunct="1">
              <a:defRPr/>
            </a:pPr>
            <a:r>
              <a:rPr lang="ru-RU" sz="1100" dirty="0" smtClean="0">
                <a:solidFill>
                  <a:srgbClr val="FFFFFF"/>
                </a:solidFill>
              </a:rPr>
              <a:t>4 306,0</a:t>
            </a:r>
            <a:endParaRPr lang="ru-RU" sz="1100" dirty="0" smtClean="0">
              <a:solidFill>
                <a:srgbClr val="FFFFFF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7016" y="3751976"/>
            <a:ext cx="2880320" cy="5377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Налог на имущество физических лиц  </a:t>
            </a: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187,0</a:t>
            </a:r>
            <a:endParaRPr lang="ru-RU" sz="1400" dirty="0" smtClean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8157" y="6036623"/>
            <a:ext cx="2889706" cy="43204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Финансовая помощь от других бюджетов 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2 825,0 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70506" y="5517232"/>
            <a:ext cx="2889706" cy="432048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Иные доходы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295,0 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7544" y="5015727"/>
            <a:ext cx="2880320" cy="43204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Государственная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пошлина 4,2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58157" y="4445990"/>
            <a:ext cx="2877357" cy="43204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Земельный налог 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4 175,4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711219" y="2432517"/>
            <a:ext cx="2883993" cy="62659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Национальная оборона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102,2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696164" y="3093938"/>
            <a:ext cx="2906076" cy="575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1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Национальная безопасность и правоохранительная деятельность </a:t>
            </a:r>
            <a:r>
              <a:rPr lang="ru-RU" sz="11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148,5</a:t>
            </a:r>
            <a:endParaRPr lang="ru-RU" sz="1100" dirty="0" smtClean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733316" y="4405749"/>
            <a:ext cx="2858718" cy="5979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Образование 8,1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730138" y="3729737"/>
            <a:ext cx="2865074" cy="62621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Жилищно-коммунальное хозяйство</a:t>
            </a:r>
          </a:p>
          <a:p>
            <a:pPr algn="ctr" eaLnBrk="1" hangingPunct="1">
              <a:defRPr/>
            </a:pPr>
            <a:r>
              <a:rPr lang="ru-RU" sz="1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3 585,7</a:t>
            </a:r>
            <a:endParaRPr lang="ru-RU" sz="1200" dirty="0" smtClean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576221" y="2640457"/>
            <a:ext cx="1872208" cy="3168352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Численность населения:</a:t>
            </a:r>
          </a:p>
          <a:p>
            <a:pPr algn="ctr" eaLnBrk="1" hangingPunct="1">
              <a:defRPr/>
            </a:pPr>
            <a:r>
              <a:rPr lang="en-US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102</a:t>
            </a:r>
            <a:endParaRPr lang="ru-RU" sz="2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человека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97946" y="271502"/>
            <a:ext cx="8139986" cy="830997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Исполнение бюджета Ермаковского сельского поселения за  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2022 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год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741756" y="5045688"/>
            <a:ext cx="2863850" cy="5973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 smtClean="0"/>
              <a:t>Культура 3 447,0</a:t>
            </a:r>
            <a:endParaRPr lang="ru-RU" sz="1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790761"/>
              </p:ext>
            </p:extLst>
          </p:nvPr>
        </p:nvGraphicFramePr>
        <p:xfrm>
          <a:off x="5693903" y="1645821"/>
          <a:ext cx="2869595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9595"/>
              </a:tblGrid>
              <a:tr h="586643"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baseline="0" dirty="0" err="1" smtClean="0"/>
                        <a:t>вопрсы</a:t>
                      </a:r>
                      <a:r>
                        <a:rPr lang="ru-RU" sz="1400" baseline="0" dirty="0" smtClean="0"/>
                        <a:t>                    </a:t>
                      </a:r>
                      <a:r>
                        <a:rPr lang="ru-RU" sz="1400" baseline="0" dirty="0" smtClean="0"/>
                        <a:t>5 788,0</a:t>
                      </a:r>
                      <a:endParaRPr lang="ru-RU" sz="1400" baseline="0" dirty="0" smtClean="0"/>
                    </a:p>
                    <a:p>
                      <a:endParaRPr lang="ru-RU" sz="1400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Прямоугольник 24"/>
          <p:cNvSpPr/>
          <p:nvPr/>
        </p:nvSpPr>
        <p:spPr>
          <a:xfrm>
            <a:off x="5737611" y="5727028"/>
            <a:ext cx="2857601" cy="55528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Социальная политика 170,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rgbClr val="FF990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Исполнение бюджета </a:t>
            </a:r>
            <a:r>
              <a:rPr lang="ru-RU" dirty="0" smtClean="0"/>
              <a:t>2022 </a:t>
            </a:r>
            <a:r>
              <a:rPr lang="ru-RU" dirty="0" smtClean="0"/>
              <a:t>года</a:t>
            </a:r>
          </a:p>
        </p:txBody>
      </p:sp>
      <p:graphicFrame>
        <p:nvGraphicFramePr>
          <p:cNvPr id="17" name="Диаграмма 16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60569928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чение">
  <a:themeElements>
    <a:clrScheme name="Течение 5">
      <a:dk1>
        <a:srgbClr val="5C1F00"/>
      </a:dk1>
      <a:lt1>
        <a:srgbClr val="FFFFFF"/>
      </a:lt1>
      <a:dk2>
        <a:srgbClr val="8C0000"/>
      </a:dk2>
      <a:lt2>
        <a:srgbClr val="DFD293"/>
      </a:lt2>
      <a:accent1>
        <a:srgbClr val="FF6845"/>
      </a:accent1>
      <a:accent2>
        <a:srgbClr val="BE7960"/>
      </a:accent2>
      <a:accent3>
        <a:srgbClr val="C5AAAA"/>
      </a:accent3>
      <a:accent4>
        <a:srgbClr val="DADADA"/>
      </a:accent4>
      <a:accent5>
        <a:srgbClr val="FFB9B0"/>
      </a:accent5>
      <a:accent6>
        <a:srgbClr val="AC6D56"/>
      </a:accent6>
      <a:hlink>
        <a:srgbClr val="FFFFCC"/>
      </a:hlink>
      <a:folHlink>
        <a:srgbClr val="FFCC00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TM04033929[[fn=Грифель]]</Template>
  <TotalTime>791</TotalTime>
  <Words>312</Words>
  <Application>Microsoft Office PowerPoint</Application>
  <PresentationFormat>Экран (4:3)</PresentationFormat>
  <Paragraphs>52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Calibri</vt:lpstr>
      <vt:lpstr>Garamond</vt:lpstr>
      <vt:lpstr>Palatino Linotype</vt:lpstr>
      <vt:lpstr>Tahoma</vt:lpstr>
      <vt:lpstr>Times New Roman</vt:lpstr>
      <vt:lpstr>Wingdings</vt:lpstr>
      <vt:lpstr>Течение</vt:lpstr>
      <vt:lpstr>Отчет   об исполнении бюджета  Ермаковского сельского поселения Тацинского района  за 2022 год</vt:lpstr>
      <vt:lpstr>СВЕДЕНИЯ о ходе исполнения бюджета Ермаковского сельского поселения за  2022 год</vt:lpstr>
      <vt:lpstr>  Исполнение бюджета Ермаковского сельского поселения Тацинского района за    2022 года</vt:lpstr>
      <vt:lpstr>Презентация PowerPoint</vt:lpstr>
      <vt:lpstr>Исполнение бюджета 2022 года</vt:lpstr>
    </vt:vector>
  </TitlesOfParts>
  <Company>Администрация Киевского сельского поселения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отчета об исполнении бюджета Киевского сельского поселения Кашарского района  за 1 квартал 2014 года</dc:title>
  <dc:creator>Надежда</dc:creator>
  <cp:lastModifiedBy>Ermak</cp:lastModifiedBy>
  <cp:revision>78</cp:revision>
  <dcterms:created xsi:type="dcterms:W3CDTF">2014-02-05T09:16:18Z</dcterms:created>
  <dcterms:modified xsi:type="dcterms:W3CDTF">2023-05-26T06:16:06Z</dcterms:modified>
</cp:coreProperties>
</file>