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6275695284159"/>
          <c:y val="5.2505966587112173E-2"/>
          <c:w val="0.65900846432890026"/>
          <c:h val="0.77565632458233857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2019 г.</c:v>
                </c:pt>
                <c:pt idx="1">
                  <c:v>факт  2019г.</c:v>
                </c:pt>
                <c:pt idx="2">
                  <c:v>исп.к 2019 г..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7187.2</c:v>
                </c:pt>
                <c:pt idx="1">
                  <c:v>6990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2019 г.</c:v>
                </c:pt>
                <c:pt idx="1">
                  <c:v>факт  2019г.</c:v>
                </c:pt>
                <c:pt idx="2">
                  <c:v>исп.к 2019 г..</c:v>
                </c:pt>
              </c:strCache>
            </c:strRef>
          </c:cat>
          <c:val>
            <c:numRef>
              <c:f>Sheet1!$C$5:$D$5</c:f>
              <c:numCache>
                <c:formatCode>General</c:formatCode>
                <c:ptCount val="2"/>
                <c:pt idx="0">
                  <c:v>856.3</c:v>
                </c:pt>
                <c:pt idx="1">
                  <c:v>1621.8</c:v>
                </c:pt>
              </c:numCache>
            </c:numRef>
          </c:val>
        </c:ser>
        <c:ser>
          <c:idx val="4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2019 г.</c:v>
                </c:pt>
                <c:pt idx="1">
                  <c:v>факт  2019г.</c:v>
                </c:pt>
                <c:pt idx="2">
                  <c:v>исп.к 2019 г..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3"/>
          <c:tx>
            <c:strRef>
              <c:f>Sheet1!$A$6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2019 г.</c:v>
                </c:pt>
                <c:pt idx="1">
                  <c:v>факт  2019г.</c:v>
                </c:pt>
                <c:pt idx="2">
                  <c:v>исп.к 2019 г..</c:v>
                </c:pt>
              </c:strCache>
            </c:strRef>
          </c:cat>
          <c:val>
            <c:numRef>
              <c:f>Sheet1!$C$6:$D$6</c:f>
              <c:numCache>
                <c:formatCode>General</c:formatCode>
                <c:ptCount val="2"/>
                <c:pt idx="0">
                  <c:v>8357.6</c:v>
                </c:pt>
                <c:pt idx="1">
                  <c:v>8402.5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210110944"/>
        <c:axId val="227629520"/>
        <c:axId val="0"/>
      </c:bar3DChart>
      <c:catAx>
        <c:axId val="2101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22762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62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10110944"/>
        <c:crosses val="autoZero"/>
        <c:crossBetween val="between"/>
      </c:valAx>
      <c:spPr>
        <a:noFill/>
        <a:ln w="2505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7985947110977072"/>
          <c:y val="7.1801852896620971E-2"/>
          <c:w val="0.21545665545707138"/>
          <c:h val="0.8051957718111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5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2019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8043,5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8357,6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Дефицит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314,1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2019 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8043,5 </a:t>
          </a: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8357,6 </a:t>
          </a: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Дефицит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314,1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r>
              <a:rPr lang="ru-RU" sz="5400" dirty="0" smtClean="0"/>
              <a:t>2019 год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</a:t>
            </a:r>
            <a:r>
              <a:rPr lang="ru-RU" sz="2000" dirty="0" smtClean="0">
                <a:solidFill>
                  <a:srgbClr val="002060"/>
                </a:solidFill>
              </a:rPr>
              <a:t>2019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составил 8 </a:t>
            </a:r>
            <a:r>
              <a:rPr lang="ru-RU" altLang="ru-RU" sz="2000" dirty="0" smtClean="0">
                <a:solidFill>
                  <a:srgbClr val="7030A0"/>
                </a:solidFill>
              </a:rPr>
              <a:t>038,3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По итогам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года  исполнение по доходам составило в сумме 8 </a:t>
            </a:r>
            <a:r>
              <a:rPr lang="ru-RU" altLang="ru-RU" sz="2000" dirty="0" smtClean="0">
                <a:solidFill>
                  <a:srgbClr val="7030A0"/>
                </a:solidFill>
              </a:rPr>
              <a:t>043,5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100,1 процентов 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составляет 8 </a:t>
            </a:r>
            <a:r>
              <a:rPr lang="ru-RU" altLang="ru-RU" sz="2000" dirty="0" smtClean="0">
                <a:solidFill>
                  <a:srgbClr val="7030A0"/>
                </a:solidFill>
              </a:rPr>
              <a:t>362,5тыс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руб., фактическое 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2019г 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по расходам составило 8 </a:t>
            </a:r>
            <a:r>
              <a:rPr lang="ru-RU" altLang="ru-RU" sz="2000" dirty="0" smtClean="0">
                <a:solidFill>
                  <a:srgbClr val="7030A0"/>
                </a:solidFill>
              </a:rPr>
              <a:t>357,6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или 99,9 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7 187,2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100,1 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4044,2 тыс. рублей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56,3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856,3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99,7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2019год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8362,5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2019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65386407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043,5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357,6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570,3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2212,6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141,1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856,3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207,2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11,8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4044,2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93904" y="2619177"/>
            <a:ext cx="2883993" cy="5159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83,3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6640" y="3176673"/>
            <a:ext cx="2865009" cy="4590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81,6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8645" y="5276090"/>
            <a:ext cx="2857601" cy="4552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Образование 8,3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6640" y="4797151"/>
            <a:ext cx="2858718" cy="4242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2591,4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08068" y="3693973"/>
            <a:ext cx="2861813" cy="5274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128,7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0284" y="4279648"/>
            <a:ext cx="2865074" cy="4628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912,0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112</a:t>
            </a:r>
            <a:endParaRPr lang="ru-RU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2019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6063" y="5808808"/>
            <a:ext cx="2863850" cy="428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</a:t>
            </a:r>
            <a:r>
              <a:rPr lang="ru-RU" sz="1400" dirty="0" smtClean="0"/>
              <a:t>128,0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6064" y="6314782"/>
            <a:ext cx="2891868" cy="307777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rgbClr val="FF9900"/>
              </a:gs>
            </a:gsLst>
            <a:path path="circl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r>
              <a:rPr lang="ru-RU" sz="1400" dirty="0" smtClean="0"/>
              <a:t>Физическая культу и спорт  62,9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4427"/>
              </p:ext>
            </p:extLst>
          </p:nvPr>
        </p:nvGraphicFramePr>
        <p:xfrm>
          <a:off x="5693904" y="1820023"/>
          <a:ext cx="2869595" cy="73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731521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вопрсы</a:t>
                      </a:r>
                      <a:r>
                        <a:rPr lang="ru-RU" sz="1400" baseline="0" dirty="0" smtClean="0"/>
                        <a:t>                    4361,4</a:t>
                      </a:r>
                    </a:p>
                    <a:p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Процентное исполнение 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37415925"/>
              </p:ext>
            </p:extLst>
          </p:nvPr>
        </p:nvGraphicFramePr>
        <p:xfrm>
          <a:off x="539552" y="1700808"/>
          <a:ext cx="8423721" cy="403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684</TotalTime>
  <Words>301</Words>
  <Application>Microsoft Office PowerPoint</Application>
  <PresentationFormat>Экран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2019 год</vt:lpstr>
      <vt:lpstr>СВЕДЕНИЯ о ходе исполнения бюджета Ермаковского сельского поселения за  2019 год</vt:lpstr>
      <vt:lpstr>  Исполнение бюджета Ермаковского сельского поселения Тацинского района за    2019 года</vt:lpstr>
      <vt:lpstr>Презентация PowerPoint</vt:lpstr>
      <vt:lpstr>Процентное исполнение 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65</cp:revision>
  <dcterms:created xsi:type="dcterms:W3CDTF">2014-02-05T09:16:18Z</dcterms:created>
  <dcterms:modified xsi:type="dcterms:W3CDTF">2020-05-22T11:31:55Z</dcterms:modified>
</cp:coreProperties>
</file>