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</p:sldMasterIdLst>
  <p:notesMasterIdLst>
    <p:notesMasterId r:id="rId14"/>
  </p:notesMasterIdLst>
  <p:sldIdLst>
    <p:sldId id="257" r:id="rId2"/>
    <p:sldId id="256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</p:sldIdLst>
  <p:sldSz cx="9144000" cy="6858000" type="screen4x3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8000"/>
    <a:srgbClr val="666699"/>
    <a:srgbClr val="FF0066"/>
    <a:srgbClr val="3399FF"/>
    <a:srgbClr val="0000FF"/>
    <a:srgbClr val="339933"/>
    <a:srgbClr val="CC6600"/>
    <a:srgbClr val="66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9" autoAdjust="0"/>
  </p:normalViewPr>
  <p:slideViewPr>
    <p:cSldViewPr>
      <p:cViewPr varScale="1">
        <p:scale>
          <a:sx n="121" d="100"/>
          <a:sy n="121" d="100"/>
        </p:scale>
        <p:origin x="13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1621.8</c:v>
                </c:pt>
                <c:pt idx="1">
                  <c:v>856.3</c:v>
                </c:pt>
                <c:pt idx="2">
                  <c:v>1677.7</c:v>
                </c:pt>
                <c:pt idx="3">
                  <c:v>552.4</c:v>
                </c:pt>
                <c:pt idx="4">
                  <c:v>679.2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305.10000000000002</c:v>
                </c:pt>
                <c:pt idx="1">
                  <c:v>207.1</c:v>
                </c:pt>
                <c:pt idx="2">
                  <c:v>15.7</c:v>
                </c:pt>
                <c:pt idx="3">
                  <c:v>22.5</c:v>
                </c:pt>
                <c:pt idx="4">
                  <c:v>22.8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доходы 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6684.9</c:v>
                </c:pt>
                <c:pt idx="1">
                  <c:v>6980</c:v>
                </c:pt>
                <c:pt idx="2">
                  <c:v>6931.1</c:v>
                </c:pt>
                <c:pt idx="3">
                  <c:v>7119.1</c:v>
                </c:pt>
                <c:pt idx="4">
                  <c:v>7404.1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0266976"/>
        <c:axId val="210267368"/>
        <c:axId val="0"/>
      </c:bar3DChart>
      <c:catAx>
        <c:axId val="210266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0267368"/>
        <c:crosses val="autoZero"/>
        <c:auto val="1"/>
        <c:lblAlgn val="ctr"/>
        <c:lblOffset val="100"/>
        <c:noMultiLvlLbl val="0"/>
      </c:catAx>
      <c:valAx>
        <c:axId val="21026736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10266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210352342320865"/>
          <c:y val="0.19828343792051401"/>
          <c:w val="0.3381876719955475"/>
          <c:h val="0.6339544612760978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7ED13A"/>
              </a:solidFill>
            </c:spPr>
          </c:dPt>
          <c:dPt>
            <c:idx val="1"/>
            <c:bubble3D val="0"/>
            <c:spPr>
              <a:solidFill>
                <a:srgbClr val="EA1579"/>
              </a:solidFill>
            </c:spPr>
          </c:dPt>
          <c:dPt>
            <c:idx val="2"/>
            <c:bubble3D val="0"/>
            <c:spPr>
              <a:solidFill>
                <a:srgbClr val="FDB809"/>
              </a:solidFill>
            </c:spPr>
          </c:dPt>
          <c:dPt>
            <c:idx val="3"/>
            <c:bubble3D val="0"/>
            <c:spPr>
              <a:solidFill>
                <a:srgbClr val="00ACDC"/>
              </a:solidFill>
            </c:spPr>
          </c:dPt>
          <c:dPt>
            <c:idx val="4"/>
            <c:bubble3D val="0"/>
            <c:spPr>
              <a:solidFill>
                <a:srgbClr val="7389C7"/>
              </a:solidFill>
            </c:spPr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05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9.1999999999999993</c:v>
                </c:pt>
                <c:pt idx="1">
                  <c:v>30.1</c:v>
                </c:pt>
                <c:pt idx="2">
                  <c:v>3.3</c:v>
                </c:pt>
                <c:pt idx="3">
                  <c:v>57.3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4">
          <a:noFill/>
        </a:ln>
      </c:spPr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7ED13A"/>
              </a:solidFill>
            </c:spPr>
          </c:dPt>
          <c:dPt>
            <c:idx val="1"/>
            <c:bubble3D val="0"/>
            <c:spPr>
              <a:solidFill>
                <a:srgbClr val="EA1579"/>
              </a:solidFill>
            </c:spPr>
          </c:dPt>
          <c:dPt>
            <c:idx val="2"/>
            <c:bubble3D val="0"/>
            <c:spPr>
              <a:solidFill>
                <a:srgbClr val="FDB809"/>
              </a:solidFill>
            </c:spPr>
          </c:dPt>
          <c:dPt>
            <c:idx val="3"/>
            <c:bubble3D val="0"/>
            <c:spPr>
              <a:solidFill>
                <a:srgbClr val="00ACDC"/>
              </a:solidFill>
            </c:spPr>
          </c:dPt>
          <c:dPt>
            <c:idx val="4"/>
            <c:bubble3D val="0"/>
            <c:spPr>
              <a:solidFill>
                <a:srgbClr val="7389C7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9.3000000000000007</c:v>
                </c:pt>
                <c:pt idx="1">
                  <c:v>30.4</c:v>
                </c:pt>
                <c:pt idx="2">
                  <c:v>3.3</c:v>
                </c:pt>
                <c:pt idx="3">
                  <c:v>56.8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19">
          <a:noFill/>
        </a:ln>
      </c:spPr>
    </c:plotArea>
    <c:plotVisOnly val="1"/>
    <c:dispBlanksAs val="zero"/>
    <c:showDLblsOverMax val="0"/>
  </c:chart>
  <c:txPr>
    <a:bodyPr/>
    <a:lstStyle/>
    <a:p>
      <a:pPr>
        <a:defRPr sz="1801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916083916083961E-2"/>
          <c:y val="8.3476493149199749E-2"/>
          <c:w val="0.84615384615384626"/>
          <c:h val="0.8330464716006885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7ED13A"/>
              </a:solidFill>
            </c:spPr>
          </c:dPt>
          <c:dPt>
            <c:idx val="1"/>
            <c:bubble3D val="0"/>
            <c:spPr>
              <a:solidFill>
                <a:srgbClr val="EA1579"/>
              </a:solidFill>
            </c:spPr>
          </c:dPt>
          <c:dPt>
            <c:idx val="2"/>
            <c:bubble3D val="0"/>
            <c:spPr>
              <a:solidFill>
                <a:srgbClr val="FDB809"/>
              </a:solidFill>
            </c:spPr>
          </c:dPt>
          <c:dPt>
            <c:idx val="3"/>
            <c:bubble3D val="0"/>
            <c:spPr>
              <a:solidFill>
                <a:srgbClr val="00ACDC"/>
              </a:solidFill>
            </c:spPr>
          </c:dPt>
          <c:dPt>
            <c:idx val="4"/>
            <c:bubble3D val="0"/>
            <c:spPr>
              <a:solidFill>
                <a:srgbClr val="7389C7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9.3000000000000007</c:v>
                </c:pt>
                <c:pt idx="1">
                  <c:v>30.4</c:v>
                </c:pt>
                <c:pt idx="2">
                  <c:v>3.3</c:v>
                </c:pt>
                <c:pt idx="3">
                  <c:v>56.8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4">
          <a:noFill/>
        </a:ln>
      </c:spPr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751830846319087"/>
          <c:y val="7.5796706397090227E-2"/>
          <c:w val="0.78580309454325203"/>
          <c:h val="0.774296723759256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</c:spPr>
          <c:explosion val="25"/>
          <c:dPt>
            <c:idx val="1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9</a:t>
                    </a:r>
                    <a:r>
                      <a:rPr lang="ru-RU" dirty="0" smtClean="0"/>
                      <a:t>5,1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7571662791999318E-2"/>
                  <c:y val="1.349757233404529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95.1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 w="25364">
          <a:noFill/>
        </a:ln>
      </c:spPr>
    </c:sideWall>
    <c:backWall>
      <c:thickness val="0"/>
      <c:spPr>
        <a:noFill/>
        <a:ln w="25364">
          <a:noFill/>
        </a:ln>
      </c:spPr>
    </c:backWall>
    <c:plotArea>
      <c:layout>
        <c:manualLayout>
          <c:layoutTarget val="inner"/>
          <c:xMode val="edge"/>
          <c:yMode val="edge"/>
          <c:x val="7.6923076923076927E-2"/>
          <c:y val="8.3117617345247446E-2"/>
          <c:w val="0.92307692307692257"/>
          <c:h val="0.90956097026347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/>
            </a:solidFill>
          </c:spPr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explosion val="7"/>
            <c:spPr>
              <a:solidFill>
                <a:srgbClr val="00B0F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0.15</c:v>
                </c:pt>
                <c:pt idx="1">
                  <c:v>0.85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 w="25364">
          <a:noFill/>
        </a:ln>
      </c:spPr>
    </c:sideWall>
    <c:backWall>
      <c:thickness val="0"/>
      <c:spPr>
        <a:noFill/>
        <a:ln w="25364">
          <a:noFill/>
        </a:ln>
      </c:spPr>
    </c:backWall>
    <c:plotArea>
      <c:layout>
        <c:manualLayout>
          <c:layoutTarget val="inner"/>
          <c:xMode val="edge"/>
          <c:yMode val="edge"/>
          <c:x val="6.3666762524144854E-2"/>
          <c:y val="6.578858794826499E-2"/>
          <c:w val="0.92307692307692257"/>
          <c:h val="0.9095604767650812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/>
            </a:solidFill>
          </c:spPr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7.318901128839235E-2"/>
                  <c:y val="0.10807027055546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8.4000000000000005E-2</c:v>
                </c:pt>
                <c:pt idx="1">
                  <c:v>0.91600000000000004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506089024067111E-3"/>
          <c:y val="3.4880109876793845E-2"/>
          <c:w val="0.58150143366548923"/>
          <c:h val="0.8915070172192917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70</c:v>
                </c:pt>
                <c:pt idx="1">
                  <c:v>58.4</c:v>
                </c:pt>
                <c:pt idx="2">
                  <c:v>58.4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Социальная  политика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132</c:v>
                </c:pt>
                <c:pt idx="1">
                  <c:v>132</c:v>
                </c:pt>
                <c:pt idx="2">
                  <c:v>132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0">
                  <c:v>10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Культура,  кинематография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2682.6</c:v>
                </c:pt>
                <c:pt idx="1">
                  <c:v>1861.5</c:v>
                </c:pt>
                <c:pt idx="2">
                  <c:v>1725.4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spPr>
            <a:solidFill>
              <a:srgbClr val="7389C7"/>
            </a:solidFill>
          </c:spPr>
          <c:invertIfNegative val="0"/>
          <c:dLbls>
            <c:dLbl>
              <c:idx val="0"/>
              <c:layout>
                <c:manualLayout>
                  <c:x val="-2.8109627547435001E-3"/>
                  <c:y val="-0.457685247601590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4290,5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6219255094869941E-3"/>
                  <c:y val="-0.5315054488276530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3987,6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8109627547435001E-3"/>
                  <c:y val="-0.5251780030082775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4025,7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4.21829721291789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8109627547435001E-3"/>
                  <c:y val="-2.10914860645894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6.32744581937682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1315.3</c:v>
                </c:pt>
                <c:pt idx="1">
                  <c:v>593.70000000000005</c:v>
                </c:pt>
                <c:pt idx="2">
                  <c:v>1158.7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spPr>
            <a:solidFill>
              <a:srgbClr val="73E2F1"/>
            </a:solidFill>
          </c:spPr>
          <c:invertIfNegative val="0"/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179.6</c:v>
                </c:pt>
                <c:pt idx="1">
                  <c:v>11.2</c:v>
                </c:pt>
                <c:pt idx="2">
                  <c:v>11.5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Лист1!$I$2:$I$5</c:f>
              <c:numCache>
                <c:formatCode>General</c:formatCode>
                <c:ptCount val="4"/>
                <c:pt idx="0">
                  <c:v>81.400000000000006</c:v>
                </c:pt>
                <c:pt idx="1">
                  <c:v>82.9</c:v>
                </c:pt>
                <c:pt idx="2">
                  <c:v>88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Лист1!$J$2:$J$5</c:f>
              <c:numCache>
                <c:formatCode>General</c:formatCode>
                <c:ptCount val="4"/>
                <c:pt idx="0">
                  <c:v>4584.3</c:v>
                </c:pt>
                <c:pt idx="1">
                  <c:v>4949.3</c:v>
                </c:pt>
                <c:pt idx="2">
                  <c:v>4927.1000000000004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1750880"/>
        <c:axId val="211751272"/>
      </c:barChart>
      <c:catAx>
        <c:axId val="2117508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1751272"/>
        <c:crosses val="autoZero"/>
        <c:auto val="1"/>
        <c:lblAlgn val="ctr"/>
        <c:lblOffset val="100"/>
        <c:noMultiLvlLbl val="0"/>
      </c:catAx>
      <c:valAx>
        <c:axId val="2117512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11750880"/>
        <c:crosses val="autoZero"/>
        <c:crossBetween val="between"/>
      </c:valAx>
      <c:spPr>
        <a:noFill/>
        <a:ln>
          <a:solidFill>
            <a:schemeClr val="accent1">
              <a:shade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59905691981383058"/>
          <c:y val="3.5146973851481696E-2"/>
          <c:w val="0.37073481851553525"/>
          <c:h val="0.96055513241691581"/>
        </c:manualLayout>
      </c:layout>
      <c:overlay val="0"/>
      <c:spPr>
        <a:gradFill>
          <a:gsLst>
            <a:gs pos="0">
              <a:srgbClr val="66669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>
          <a:innerShdw blurRad="63500" dist="50800" dir="8100000">
            <a:prstClr val="black">
              <a:alpha val="50000"/>
            </a:prstClr>
          </a:innerShdw>
        </a:effectLst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image" Target="../media/image25.jpe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image" Target="../media/image2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92D050"/>
        </a:solid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0EBA1E"/>
        </a:solid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5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(4268,6 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 (0,0 тыс.руб.).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ситуаций(131,7 тыс. 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преступности(39,0тыс.руб.)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Развитие физической культуры и спорта(70,0тыс.руб.)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FFFF00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поселения(1315,3 тыс. руб. 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(302,9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тыс.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культуры(2682,6 тыс. руб.)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61353" custLinFactNeighborX="-28864" custLinFactNeighborY="-239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62516" custScaleY="135477" custLinFactNeighborX="31840" custLinFactNeighborY="397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56334" custScaleY="102891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ScaleX="252577" custScaleY="161330" custLinFactY="100000" custLinFactNeighborX="37383" custLinFactNeighborY="1728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ScaleX="252958" custScaleY="174055" custLinFactX="200000" custLinFactY="-100000" custLinFactNeighborX="275460" custLinFactNeighborY="-1517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0532" custScaleY="107316" custLinFactX="200000" custLinFactNeighborX="276955" custLinFactNeighborY="-572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7D03660B-A174-4C05-A499-900700E5FA22}" type="presOf" srcId="{8960AB01-C4CA-481D-9E77-2C07EA4B72EF}" destId="{932C1383-C048-48C4-B2FE-4B7BBF37AC55}" srcOrd="1" destOrd="0" presId="urn:microsoft.com/office/officeart/2005/8/layout/hierarchy2"/>
    <dgm:cxn modelId="{2C0DAFE3-58BF-48DC-A06F-3EAFC90D1F7E}" type="presOf" srcId="{47F1F2CB-3710-4BBF-B40F-83D052FAA2F5}" destId="{CA622FF3-8229-41CB-8817-D60DA6F5ADB4}" srcOrd="1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BB7839C1-5BEB-4091-ADEC-2E3ADD1B76AD}" type="presOf" srcId="{7C813FBF-58CF-4A73-87FA-DF37F9325225}" destId="{427C4B16-7527-4090-97B8-5E1FCFA72225}" srcOrd="0" destOrd="0" presId="urn:microsoft.com/office/officeart/2005/8/layout/hierarchy2"/>
    <dgm:cxn modelId="{265FB390-CD4F-4EE2-8E8F-8EB47C8758A4}" type="presOf" srcId="{87EE8C6D-4643-4EC1-AFB2-43D48F0BB048}" destId="{4FF4D463-5C56-47C2-801A-AE3EC072053E}" srcOrd="0" destOrd="0" presId="urn:microsoft.com/office/officeart/2005/8/layout/hierarchy2"/>
    <dgm:cxn modelId="{AB9D062F-AF55-48B9-9FD3-1BA740D6CCBB}" type="presOf" srcId="{6AFFBB97-E491-4175-8032-3F2B95314297}" destId="{A1FB6AD0-74B1-463D-83EE-6312792242A7}" srcOrd="0" destOrd="0" presId="urn:microsoft.com/office/officeart/2005/8/layout/hierarchy2"/>
    <dgm:cxn modelId="{378BCF6A-CCA3-42F9-880B-302160FB4417}" type="presOf" srcId="{9A55E3D6-7836-48A8-B56C-96141BEC8148}" destId="{B63E864C-E7CE-4555-BF83-ECDF3BF66418}" srcOrd="0" destOrd="0" presId="urn:microsoft.com/office/officeart/2005/8/layout/hierarchy2"/>
    <dgm:cxn modelId="{2E93884B-DD45-4599-8665-DF4CE6DFDE2B}" type="presOf" srcId="{E81C6B86-E350-4593-9700-208AA6C2CD7F}" destId="{C4D6B5FC-21FE-4411-9C7D-AF7FAF48762D}" srcOrd="0" destOrd="0" presId="urn:microsoft.com/office/officeart/2005/8/layout/hierarchy2"/>
    <dgm:cxn modelId="{9BFE3748-C565-4CE6-9A0C-613588DC9A4E}" type="presOf" srcId="{288A3778-C0CB-4A96-B113-9EF48ED53183}" destId="{677BEF8E-B75A-4207-B75C-A58405313C1C}" srcOrd="0" destOrd="0" presId="urn:microsoft.com/office/officeart/2005/8/layout/hierarchy2"/>
    <dgm:cxn modelId="{D2EFFFC6-0B84-4DDE-AB6F-F045B87F748F}" type="presOf" srcId="{C3C361D1-49BD-4B59-8715-C24BF5FB9AF2}" destId="{6BF29830-075C-42AF-9040-B4471F241E00}" srcOrd="0" destOrd="0" presId="urn:microsoft.com/office/officeart/2005/8/layout/hierarchy2"/>
    <dgm:cxn modelId="{ADCC512B-8C7C-4EB0-AA77-6D954E4A6CDF}" type="presOf" srcId="{FBA2B4A0-BECB-402F-95AC-9A02D4E2B609}" destId="{D6D3C369-73BF-484E-9E8C-86F6A6201D0F}" srcOrd="1" destOrd="0" presId="urn:microsoft.com/office/officeart/2005/8/layout/hierarchy2"/>
    <dgm:cxn modelId="{EDB3AD7A-92D9-41BE-835B-2990C76712B5}" type="presOf" srcId="{DC65586A-9B92-40C0-8BFE-CD5888088FF1}" destId="{6F65CA74-76C5-4548-81A8-CE5F70D3A6EF}" srcOrd="0" destOrd="0" presId="urn:microsoft.com/office/officeart/2005/8/layout/hierarchy2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D5F96018-E362-4C40-988B-45E40F5C23CF}" type="presOf" srcId="{DC65586A-9B92-40C0-8BFE-CD5888088FF1}" destId="{6FDAC32B-9059-4642-BAFD-BA33CE38335C}" srcOrd="1" destOrd="0" presId="urn:microsoft.com/office/officeart/2005/8/layout/hierarchy2"/>
    <dgm:cxn modelId="{A1E69F0F-70EA-40E6-924C-B1D83CE975C7}" type="presOf" srcId="{C8980091-D4ED-4869-B5C5-4CDE665A9E0A}" destId="{2D86C80B-747A-4F4E-830A-D0E492BC47F5}" srcOrd="0" destOrd="0" presId="urn:microsoft.com/office/officeart/2005/8/layout/hierarchy2"/>
    <dgm:cxn modelId="{C2FA3D8D-C234-4CEA-9CA6-5635FB94FEAE}" type="presOf" srcId="{329DA98C-6586-4BE0-AB51-1D0BDEBDC4A1}" destId="{C94CB734-3F60-4813-BE0D-6A2373CBF0FB}" srcOrd="1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4F329886-24BA-4B50-99D4-E8F50863A935}" type="presOf" srcId="{B383DEC2-A9F2-430F-BE83-BB12DD0C0143}" destId="{76ADBFC7-16CB-466C-BC32-9534CE07DAF0}" srcOrd="0" destOrd="0" presId="urn:microsoft.com/office/officeart/2005/8/layout/hierarchy2"/>
    <dgm:cxn modelId="{3329012C-8F8A-4C8A-9A28-91A3EBE645B0}" type="presOf" srcId="{47F1F2CB-3710-4BBF-B40F-83D052FAA2F5}" destId="{96D8EE2C-5FAE-4D66-BA9E-06F9EC516651}" srcOrd="0" destOrd="0" presId="urn:microsoft.com/office/officeart/2005/8/layout/hierarchy2"/>
    <dgm:cxn modelId="{6A3A6CA6-EE54-4D62-A138-A6DF76A913B1}" type="presOf" srcId="{6AFFBB97-E491-4175-8032-3F2B95314297}" destId="{0E9E211C-3E36-490A-8EFB-2874C026F3C4}" srcOrd="1" destOrd="0" presId="urn:microsoft.com/office/officeart/2005/8/layout/hierarchy2"/>
    <dgm:cxn modelId="{63F5804C-9C23-47EB-82DE-ABA22FB77DC7}" type="presOf" srcId="{7BD6B530-1528-424E-9C59-DE5F95367EDC}" destId="{D6EC0B0C-1599-4DA9-874C-6FBA94FBF8B3}" srcOrd="0" destOrd="0" presId="urn:microsoft.com/office/officeart/2005/8/layout/hierarchy2"/>
    <dgm:cxn modelId="{DD8FBE54-6A59-4AE5-9378-FD2DF4882437}" type="presOf" srcId="{802EB448-9D4A-4820-939C-3051841177D4}" destId="{04D346C5-01FF-4444-A7A0-C4205521BE65}" srcOrd="0" destOrd="0" presId="urn:microsoft.com/office/officeart/2005/8/layout/hierarchy2"/>
    <dgm:cxn modelId="{2D514983-662C-4465-A6D0-FFB9355C42E0}" type="presOf" srcId="{8960AB01-C4CA-481D-9E77-2C07EA4B72EF}" destId="{82FF9FA2-F665-452A-A9BA-6FF1EDE8AF02}" srcOrd="0" destOrd="0" presId="urn:microsoft.com/office/officeart/2005/8/layout/hierarchy2"/>
    <dgm:cxn modelId="{A3BFC6EB-4D8B-4B07-A2DC-6EFBCE81A5CB}" type="presOf" srcId="{C8980091-D4ED-4869-B5C5-4CDE665A9E0A}" destId="{372B26B5-E04A-45B7-8707-5FABE77A49A9}" srcOrd="1" destOrd="0" presId="urn:microsoft.com/office/officeart/2005/8/layout/hierarchy2"/>
    <dgm:cxn modelId="{9647CAFB-2D57-4398-B28C-208B2ACADB74}" type="presOf" srcId="{93272420-4AFD-40A3-9371-A5F58093BC38}" destId="{9D06CD96-DF01-4CD7-9F5C-505CFD833302}" srcOrd="0" destOrd="0" presId="urn:microsoft.com/office/officeart/2005/8/layout/hierarchy2"/>
    <dgm:cxn modelId="{7E7A7CDE-C5AC-4B60-89A2-6385A81781A4}" type="presOf" srcId="{329DA98C-6586-4BE0-AB51-1D0BDEBDC4A1}" destId="{9FC78266-470C-4C89-963C-B82E522FE349}" srcOrd="0" destOrd="0" presId="urn:microsoft.com/office/officeart/2005/8/layout/hierarchy2"/>
    <dgm:cxn modelId="{2ACA1B5B-5150-47D6-AEBD-3D28912D4067}" type="presOf" srcId="{D15B9808-244C-474E-9825-4860E6556DE2}" destId="{16DCF74A-043A-4059-BA15-767E0E0CAEC4}" srcOrd="0" destOrd="0" presId="urn:microsoft.com/office/officeart/2005/8/layout/hierarchy2"/>
    <dgm:cxn modelId="{733309F7-A0C1-4A18-AB1F-57CAAE64C823}" type="presOf" srcId="{FBA2B4A0-BECB-402F-95AC-9A02D4E2B609}" destId="{CD2FBED0-4F43-4A23-9B7B-6BBA3F5DD1A7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FE868ED3-0DE9-44BF-8719-67710B8FF9A2}" type="presParOf" srcId="{4FF4D463-5C56-47C2-801A-AE3EC072053E}" destId="{D818E353-3BFF-4E72-B499-B17F27E27E47}" srcOrd="0" destOrd="0" presId="urn:microsoft.com/office/officeart/2005/8/layout/hierarchy2"/>
    <dgm:cxn modelId="{3AD7D2FE-2CB5-4B38-8A1C-457F320429CF}" type="presParOf" srcId="{D818E353-3BFF-4E72-B499-B17F27E27E47}" destId="{D6EC0B0C-1599-4DA9-874C-6FBA94FBF8B3}" srcOrd="0" destOrd="0" presId="urn:microsoft.com/office/officeart/2005/8/layout/hierarchy2"/>
    <dgm:cxn modelId="{85BDF4C2-20FD-4E61-8412-9171FC824ACD}" type="presParOf" srcId="{D818E353-3BFF-4E72-B499-B17F27E27E47}" destId="{0E5C854C-D619-455A-BBCA-575473A4C784}" srcOrd="1" destOrd="0" presId="urn:microsoft.com/office/officeart/2005/8/layout/hierarchy2"/>
    <dgm:cxn modelId="{C9EB824A-CD1C-4058-B628-949A0A6CB21F}" type="presParOf" srcId="{0E5C854C-D619-455A-BBCA-575473A4C784}" destId="{6F65CA74-76C5-4548-81A8-CE5F70D3A6EF}" srcOrd="0" destOrd="0" presId="urn:microsoft.com/office/officeart/2005/8/layout/hierarchy2"/>
    <dgm:cxn modelId="{12DB5717-3BF6-40AA-917D-0664B66A48CD}" type="presParOf" srcId="{6F65CA74-76C5-4548-81A8-CE5F70D3A6EF}" destId="{6FDAC32B-9059-4642-BAFD-BA33CE38335C}" srcOrd="0" destOrd="0" presId="urn:microsoft.com/office/officeart/2005/8/layout/hierarchy2"/>
    <dgm:cxn modelId="{746536AA-00CC-49E6-8384-420132ADC70D}" type="presParOf" srcId="{0E5C854C-D619-455A-BBCA-575473A4C784}" destId="{5B49F422-0207-4E16-8FE0-AE02C6164202}" srcOrd="1" destOrd="0" presId="urn:microsoft.com/office/officeart/2005/8/layout/hierarchy2"/>
    <dgm:cxn modelId="{59249AAF-5644-4B8D-BE9A-C0E8BDCC1D86}" type="presParOf" srcId="{5B49F422-0207-4E16-8FE0-AE02C6164202}" destId="{C4D6B5FC-21FE-4411-9C7D-AF7FAF48762D}" srcOrd="0" destOrd="0" presId="urn:microsoft.com/office/officeart/2005/8/layout/hierarchy2"/>
    <dgm:cxn modelId="{0DD82181-AB40-43F1-8031-CC959212B327}" type="presParOf" srcId="{5B49F422-0207-4E16-8FE0-AE02C6164202}" destId="{D8303A32-1780-4D87-B717-6DCB80A74CB7}" srcOrd="1" destOrd="0" presId="urn:microsoft.com/office/officeart/2005/8/layout/hierarchy2"/>
    <dgm:cxn modelId="{A18F6C4B-5479-4A44-9B10-7249F4BD0D5B}" type="presParOf" srcId="{D8303A32-1780-4D87-B717-6DCB80A74CB7}" destId="{96D8EE2C-5FAE-4D66-BA9E-06F9EC516651}" srcOrd="0" destOrd="0" presId="urn:microsoft.com/office/officeart/2005/8/layout/hierarchy2"/>
    <dgm:cxn modelId="{7FB49F6D-EA5B-490F-AC4A-EE1AC4DEA0EC}" type="presParOf" srcId="{96D8EE2C-5FAE-4D66-BA9E-06F9EC516651}" destId="{CA622FF3-8229-41CB-8817-D60DA6F5ADB4}" srcOrd="0" destOrd="0" presId="urn:microsoft.com/office/officeart/2005/8/layout/hierarchy2"/>
    <dgm:cxn modelId="{F92F47ED-B0AB-4D43-8B7E-25435729462E}" type="presParOf" srcId="{D8303A32-1780-4D87-B717-6DCB80A74CB7}" destId="{2DBB469A-B180-418B-BFA1-B5C54C27E93A}" srcOrd="1" destOrd="0" presId="urn:microsoft.com/office/officeart/2005/8/layout/hierarchy2"/>
    <dgm:cxn modelId="{99B74632-49C1-465A-8D05-9553DAA3033D}" type="presParOf" srcId="{2DBB469A-B180-418B-BFA1-B5C54C27E93A}" destId="{B63E864C-E7CE-4555-BF83-ECDF3BF66418}" srcOrd="0" destOrd="0" presId="urn:microsoft.com/office/officeart/2005/8/layout/hierarchy2"/>
    <dgm:cxn modelId="{07BA9400-84BB-44C7-B8F8-47BF7B3F1C28}" type="presParOf" srcId="{2DBB469A-B180-418B-BFA1-B5C54C27E93A}" destId="{A19BC975-C13C-40F1-BD40-1923EB90D2AC}" srcOrd="1" destOrd="0" presId="urn:microsoft.com/office/officeart/2005/8/layout/hierarchy2"/>
    <dgm:cxn modelId="{88979D5E-CC0E-4AF6-ABB7-F115668F2D4C}" type="presParOf" srcId="{A19BC975-C13C-40F1-BD40-1923EB90D2AC}" destId="{A1FB6AD0-74B1-463D-83EE-6312792242A7}" srcOrd="0" destOrd="0" presId="urn:microsoft.com/office/officeart/2005/8/layout/hierarchy2"/>
    <dgm:cxn modelId="{3419F574-4AAF-4089-8C1F-7CB1F2CFC0F5}" type="presParOf" srcId="{A1FB6AD0-74B1-463D-83EE-6312792242A7}" destId="{0E9E211C-3E36-490A-8EFB-2874C026F3C4}" srcOrd="0" destOrd="0" presId="urn:microsoft.com/office/officeart/2005/8/layout/hierarchy2"/>
    <dgm:cxn modelId="{6DA2E0E2-3017-4F58-90BE-3BC867BF18FC}" type="presParOf" srcId="{A19BC975-C13C-40F1-BD40-1923EB90D2AC}" destId="{85B05A62-4F94-48CF-BFE3-0FB98FBAD28F}" srcOrd="1" destOrd="0" presId="urn:microsoft.com/office/officeart/2005/8/layout/hierarchy2"/>
    <dgm:cxn modelId="{270B87A1-2AA3-485F-91C6-B7C30C1B2D0F}" type="presParOf" srcId="{85B05A62-4F94-48CF-BFE3-0FB98FBAD28F}" destId="{677BEF8E-B75A-4207-B75C-A58405313C1C}" srcOrd="0" destOrd="0" presId="urn:microsoft.com/office/officeart/2005/8/layout/hierarchy2"/>
    <dgm:cxn modelId="{26FCE534-3100-4D9D-80C9-B071C2AC3577}" type="presParOf" srcId="{85B05A62-4F94-48CF-BFE3-0FB98FBAD28F}" destId="{07A27AD2-DD9C-4346-BFF0-54CB75E5DBA0}" srcOrd="1" destOrd="0" presId="urn:microsoft.com/office/officeart/2005/8/layout/hierarchy2"/>
    <dgm:cxn modelId="{B33ACC67-C325-42D8-A949-1CBF23455D53}" type="presParOf" srcId="{A19BC975-C13C-40F1-BD40-1923EB90D2AC}" destId="{82FF9FA2-F665-452A-A9BA-6FF1EDE8AF02}" srcOrd="2" destOrd="0" presId="urn:microsoft.com/office/officeart/2005/8/layout/hierarchy2"/>
    <dgm:cxn modelId="{567EBDFC-44EF-4F21-B7BE-FE76FCB2FD17}" type="presParOf" srcId="{82FF9FA2-F665-452A-A9BA-6FF1EDE8AF02}" destId="{932C1383-C048-48C4-B2FE-4B7BBF37AC55}" srcOrd="0" destOrd="0" presId="urn:microsoft.com/office/officeart/2005/8/layout/hierarchy2"/>
    <dgm:cxn modelId="{C9CB7F46-123A-40A6-AE01-AE848F339A3B}" type="presParOf" srcId="{A19BC975-C13C-40F1-BD40-1923EB90D2AC}" destId="{9D4A1BAD-A008-4035-AF19-B7F88B93C46D}" srcOrd="3" destOrd="0" presId="urn:microsoft.com/office/officeart/2005/8/layout/hierarchy2"/>
    <dgm:cxn modelId="{1C776717-DF0A-4355-A8B8-9B19F24556D8}" type="presParOf" srcId="{9D4A1BAD-A008-4035-AF19-B7F88B93C46D}" destId="{9D06CD96-DF01-4CD7-9F5C-505CFD833302}" srcOrd="0" destOrd="0" presId="urn:microsoft.com/office/officeart/2005/8/layout/hierarchy2"/>
    <dgm:cxn modelId="{0E0939FE-E509-4292-BBE8-6694E20C608D}" type="presParOf" srcId="{9D4A1BAD-A008-4035-AF19-B7F88B93C46D}" destId="{4153CC18-5F82-4484-95D7-4690D5990298}" srcOrd="1" destOrd="0" presId="urn:microsoft.com/office/officeart/2005/8/layout/hierarchy2"/>
    <dgm:cxn modelId="{5D1A8116-5000-4114-997C-EFB5114BB4DF}" type="presParOf" srcId="{A19BC975-C13C-40F1-BD40-1923EB90D2AC}" destId="{CD2FBED0-4F43-4A23-9B7B-6BBA3F5DD1A7}" srcOrd="4" destOrd="0" presId="urn:microsoft.com/office/officeart/2005/8/layout/hierarchy2"/>
    <dgm:cxn modelId="{85D9E361-4C8E-453B-B5A0-9F4FF3341A4A}" type="presParOf" srcId="{CD2FBED0-4F43-4A23-9B7B-6BBA3F5DD1A7}" destId="{D6D3C369-73BF-484E-9E8C-86F6A6201D0F}" srcOrd="0" destOrd="0" presId="urn:microsoft.com/office/officeart/2005/8/layout/hierarchy2"/>
    <dgm:cxn modelId="{BEE9B7DB-FBFB-4C15-8D0F-54886F73ED23}" type="presParOf" srcId="{A19BC975-C13C-40F1-BD40-1923EB90D2AC}" destId="{A0C5058D-C56C-4C0C-B364-7877FA6D5833}" srcOrd="5" destOrd="0" presId="urn:microsoft.com/office/officeart/2005/8/layout/hierarchy2"/>
    <dgm:cxn modelId="{709F3858-3690-47C1-8033-1A5F41860692}" type="presParOf" srcId="{A0C5058D-C56C-4C0C-B364-7877FA6D5833}" destId="{04D346C5-01FF-4444-A7A0-C4205521BE65}" srcOrd="0" destOrd="0" presId="urn:microsoft.com/office/officeart/2005/8/layout/hierarchy2"/>
    <dgm:cxn modelId="{E7FB8776-D88E-4580-8CBC-F777260D0BDF}" type="presParOf" srcId="{A0C5058D-C56C-4C0C-B364-7877FA6D5833}" destId="{86DFB9F9-0198-4F0D-AD44-38FECEFB773F}" srcOrd="1" destOrd="0" presId="urn:microsoft.com/office/officeart/2005/8/layout/hierarchy2"/>
    <dgm:cxn modelId="{A45B9AB7-D22B-4ECA-9F6F-4DD1A2EFAC7A}" type="presParOf" srcId="{A19BC975-C13C-40F1-BD40-1923EB90D2AC}" destId="{2D86C80B-747A-4F4E-830A-D0E492BC47F5}" srcOrd="6" destOrd="0" presId="urn:microsoft.com/office/officeart/2005/8/layout/hierarchy2"/>
    <dgm:cxn modelId="{9FD5564C-5EF3-4761-BC4B-5B315CA60BC4}" type="presParOf" srcId="{2D86C80B-747A-4F4E-830A-D0E492BC47F5}" destId="{372B26B5-E04A-45B7-8707-5FABE77A49A9}" srcOrd="0" destOrd="0" presId="urn:microsoft.com/office/officeart/2005/8/layout/hierarchy2"/>
    <dgm:cxn modelId="{5B58BD51-ECE0-4911-8831-AF23619CA2B0}" type="presParOf" srcId="{A19BC975-C13C-40F1-BD40-1923EB90D2AC}" destId="{4EEC8238-AA6D-48ED-A50F-B8FE4B676430}" srcOrd="7" destOrd="0" presId="urn:microsoft.com/office/officeart/2005/8/layout/hierarchy2"/>
    <dgm:cxn modelId="{2DCF89C5-F8C1-4A01-B2E9-44A309B804A3}" type="presParOf" srcId="{4EEC8238-AA6D-48ED-A50F-B8FE4B676430}" destId="{16DCF74A-043A-4059-BA15-767E0E0CAEC4}" srcOrd="0" destOrd="0" presId="urn:microsoft.com/office/officeart/2005/8/layout/hierarchy2"/>
    <dgm:cxn modelId="{035E004C-AED5-4FD0-8822-9822E364D799}" type="presParOf" srcId="{4EEC8238-AA6D-48ED-A50F-B8FE4B676430}" destId="{96F46AC6-6217-420D-A8D2-D0FF74CBDC0C}" srcOrd="1" destOrd="0" presId="urn:microsoft.com/office/officeart/2005/8/layout/hierarchy2"/>
    <dgm:cxn modelId="{3DEF58D4-89CF-4A70-A6E7-42FAD71CBC84}" type="presParOf" srcId="{D8303A32-1780-4D87-B717-6DCB80A74CB7}" destId="{9FC78266-470C-4C89-963C-B82E522FE349}" srcOrd="2" destOrd="0" presId="urn:microsoft.com/office/officeart/2005/8/layout/hierarchy2"/>
    <dgm:cxn modelId="{841772FB-3113-4A8D-A819-7444C3FF8ACE}" type="presParOf" srcId="{9FC78266-470C-4C89-963C-B82E522FE349}" destId="{C94CB734-3F60-4813-BE0D-6A2373CBF0FB}" srcOrd="0" destOrd="0" presId="urn:microsoft.com/office/officeart/2005/8/layout/hierarchy2"/>
    <dgm:cxn modelId="{EC3716DB-1725-4BBF-BEFA-1BE92CBAA33A}" type="presParOf" srcId="{D8303A32-1780-4D87-B717-6DCB80A74CB7}" destId="{01A15F10-5BAE-4525-A94A-24EB92958542}" srcOrd="3" destOrd="0" presId="urn:microsoft.com/office/officeart/2005/8/layout/hierarchy2"/>
    <dgm:cxn modelId="{A1200BC3-A394-4E89-99B2-1C58F0E4511D}" type="presParOf" srcId="{01A15F10-5BAE-4525-A94A-24EB92958542}" destId="{427C4B16-7527-4090-97B8-5E1FCFA72225}" srcOrd="0" destOrd="0" presId="urn:microsoft.com/office/officeart/2005/8/layout/hierarchy2"/>
    <dgm:cxn modelId="{311F0CF3-B899-43FB-9184-76B402EB4B15}" type="presParOf" srcId="{01A15F10-5BAE-4525-A94A-24EB92958542}" destId="{A2D6FE54-3839-41BD-9DF3-83927780CAC4}" srcOrd="1" destOrd="0" presId="urn:microsoft.com/office/officeart/2005/8/layout/hierarchy2"/>
    <dgm:cxn modelId="{3265A27A-F8F3-40D9-BF98-05384B115693}" type="presParOf" srcId="{4FF4D463-5C56-47C2-801A-AE3EC072053E}" destId="{FB5F48BF-6D30-44F3-81E8-B313C21BEC79}" srcOrd="1" destOrd="0" presId="urn:microsoft.com/office/officeart/2005/8/layout/hierarchy2"/>
    <dgm:cxn modelId="{FA06E51B-D887-472F-9589-744F604FA09A}" type="presParOf" srcId="{FB5F48BF-6D30-44F3-81E8-B313C21BEC79}" destId="{76ADBFC7-16CB-466C-BC32-9534CE07DAF0}" srcOrd="0" destOrd="0" presId="urn:microsoft.com/office/officeart/2005/8/layout/hierarchy2"/>
    <dgm:cxn modelId="{04C14E00-2675-4C01-9867-50E15E55D599}" type="presParOf" srcId="{FB5F48BF-6D30-44F3-81E8-B313C21BEC79}" destId="{906A24BD-6552-4914-B713-A2B3A51BF2DE}" srcOrd="1" destOrd="0" presId="urn:microsoft.com/office/officeart/2005/8/layout/hierarchy2"/>
    <dgm:cxn modelId="{E812E2BA-70DA-424A-9CAC-76B004A21341}" type="presParOf" srcId="{4FF4D463-5C56-47C2-801A-AE3EC072053E}" destId="{CD738A88-207B-4C8E-ACA0-DBFF07DE0DBC}" srcOrd="2" destOrd="0" presId="urn:microsoft.com/office/officeart/2005/8/layout/hierarchy2"/>
    <dgm:cxn modelId="{D704F24B-9FF7-47C2-9387-91952EE6FFB8}" type="presParOf" srcId="{CD738A88-207B-4C8E-ACA0-DBFF07DE0DBC}" destId="{6BF29830-075C-42AF-9040-B4471F241E00}" srcOrd="0" destOrd="0" presId="urn:microsoft.com/office/officeart/2005/8/layout/hierarchy2"/>
    <dgm:cxn modelId="{1820CDCF-6D27-4EE2-BE1B-6BA5A8AB9C41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 vert="wordArtVert"/>
        <a:lstStyle/>
        <a:p>
          <a:r>
            <a:rPr lang="ru-RU" sz="2800" b="1" baseline="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2800" b="1" baseline="0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/>
      <dgm:spPr>
        <a:solidFill>
          <a:srgbClr val="6DF77D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(2515,6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тыс.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«Развитие муниципальной службы </a:t>
          </a:r>
        </a:p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(0,0  тыс. рублей)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«Защита населения и территории от чрезвычайных ситуаций, обеспечение пожарной безопасности и безопасности людей на водных объектах (1,0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 преступности(1,0тыс.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(58,4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0EBA1E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Благоустройство территории Ермаковского сельского поселения(593,7 тыс. рублей)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/>
      <dgm:spPr>
        <a:solidFill>
          <a:srgbClr val="6DF77D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</a:p>
        <a:p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799,3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тыс.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0EBA1E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  Развитие культуры</a:t>
          </a:r>
        </a:p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(1861,5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117765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89424" custScaleY="131203" custLinFactNeighborX="40633" custLinFactNeighborY="402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305945" custScaleY="194838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86232" custScaleY="103326" custLinFactNeighborX="39967" custLinFactNeighborY="629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FlipVert="0" custScaleX="292618" custScaleY="146379" custLinFactY="100000" custLinFactNeighborX="36796" custLinFactNeighborY="1526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310973" custLinFactNeighborX="-26903" custLinFactNeighborY="253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Ang="10800000" custFlipVert="1" custScaleX="295685" custScaleY="134827" custLinFactX="203165" custLinFactY="-100000" custLinFactNeighborX="300000" custLinFactNeighborY="-1598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Ang="10800000" custFlipVert="1" custScaleX="291826" custScaleY="153357" custLinFactX="202294" custLinFactNeighborX="300000" custLinFactNeighborY="-699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490A007B-B71B-4FB6-84F6-ED840A4FB343}" type="presOf" srcId="{FBA2B4A0-BECB-402F-95AC-9A02D4E2B609}" destId="{CD2FBED0-4F43-4A23-9B7B-6BBA3F5DD1A7}" srcOrd="0" destOrd="0" presId="urn:microsoft.com/office/officeart/2005/8/layout/hierarchy2"/>
    <dgm:cxn modelId="{3FFC9655-9321-4C4E-92B3-8A68592415C0}" type="presOf" srcId="{87EE8C6D-4643-4EC1-AFB2-43D48F0BB048}" destId="{4FF4D463-5C56-47C2-801A-AE3EC072053E}" srcOrd="0" destOrd="0" presId="urn:microsoft.com/office/officeart/2005/8/layout/hierarchy2"/>
    <dgm:cxn modelId="{2999098C-3ACD-40F0-8074-A9865F0AF989}" type="presOf" srcId="{47F1F2CB-3710-4BBF-B40F-83D052FAA2F5}" destId="{CA622FF3-8229-41CB-8817-D60DA6F5ADB4}" srcOrd="1" destOrd="0" presId="urn:microsoft.com/office/officeart/2005/8/layout/hierarchy2"/>
    <dgm:cxn modelId="{C3385AFE-06F9-4E12-9CE7-AC2863B51AE7}" type="presOf" srcId="{93272420-4AFD-40A3-9371-A5F58093BC38}" destId="{9D06CD96-DF01-4CD7-9F5C-505CFD833302}" srcOrd="0" destOrd="0" presId="urn:microsoft.com/office/officeart/2005/8/layout/hierarchy2"/>
    <dgm:cxn modelId="{3BD43F77-D475-411C-BBC9-379E4289FD29}" type="presOf" srcId="{802EB448-9D4A-4820-939C-3051841177D4}" destId="{04D346C5-01FF-4444-A7A0-C4205521BE65}" srcOrd="0" destOrd="0" presId="urn:microsoft.com/office/officeart/2005/8/layout/hierarchy2"/>
    <dgm:cxn modelId="{694503F3-B643-44D9-A855-CBA050743111}" type="presOf" srcId="{8960AB01-C4CA-481D-9E77-2C07EA4B72EF}" destId="{82FF9FA2-F665-452A-A9BA-6FF1EDE8AF02}" srcOrd="0" destOrd="0" presId="urn:microsoft.com/office/officeart/2005/8/layout/hierarchy2"/>
    <dgm:cxn modelId="{6875D352-5832-4EFE-8CB7-5B2FAF040BAA}" type="presOf" srcId="{C3C361D1-49BD-4B59-8715-C24BF5FB9AF2}" destId="{6BF29830-075C-42AF-9040-B4471F241E00}" srcOrd="0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165EA843-4EB4-4226-87F7-068B3E5CA69A}" type="presOf" srcId="{B383DEC2-A9F2-430F-BE83-BB12DD0C0143}" destId="{76ADBFC7-16CB-466C-BC32-9534CE07DAF0}" srcOrd="0" destOrd="0" presId="urn:microsoft.com/office/officeart/2005/8/layout/hierarchy2"/>
    <dgm:cxn modelId="{50280B47-83CF-4F21-9536-F9C9BD27C6BB}" type="presOf" srcId="{6AFFBB97-E491-4175-8032-3F2B95314297}" destId="{A1FB6AD0-74B1-463D-83EE-6312792242A7}" srcOrd="0" destOrd="0" presId="urn:microsoft.com/office/officeart/2005/8/layout/hierarchy2"/>
    <dgm:cxn modelId="{63F18F92-5A98-4D6F-80D5-5C33D5EBDD8C}" type="presOf" srcId="{7C813FBF-58CF-4A73-87FA-DF37F9325225}" destId="{427C4B16-7527-4090-97B8-5E1FCFA72225}" srcOrd="0" destOrd="0" presId="urn:microsoft.com/office/officeart/2005/8/layout/hierarchy2"/>
    <dgm:cxn modelId="{FE2D322D-85F0-46C4-985F-CF7843D97180}" type="presOf" srcId="{DC65586A-9B92-40C0-8BFE-CD5888088FF1}" destId="{6FDAC32B-9059-4642-BAFD-BA33CE38335C}" srcOrd="1" destOrd="0" presId="urn:microsoft.com/office/officeart/2005/8/layout/hierarchy2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1542656D-1134-4292-AEC5-FCE75B8379E9}" type="presOf" srcId="{6AFFBB97-E491-4175-8032-3F2B95314297}" destId="{0E9E211C-3E36-490A-8EFB-2874C026F3C4}" srcOrd="1" destOrd="0" presId="urn:microsoft.com/office/officeart/2005/8/layout/hierarchy2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F34051AC-8698-42BE-9FE7-D043552E14AC}" type="presOf" srcId="{FBA2B4A0-BECB-402F-95AC-9A02D4E2B609}" destId="{D6D3C369-73BF-484E-9E8C-86F6A6201D0F}" srcOrd="1" destOrd="0" presId="urn:microsoft.com/office/officeart/2005/8/layout/hierarchy2"/>
    <dgm:cxn modelId="{A3CFFB8B-6683-4F98-90D2-55512530527A}" type="presOf" srcId="{47F1F2CB-3710-4BBF-B40F-83D052FAA2F5}" destId="{96D8EE2C-5FAE-4D66-BA9E-06F9EC516651}" srcOrd="0" destOrd="0" presId="urn:microsoft.com/office/officeart/2005/8/layout/hierarchy2"/>
    <dgm:cxn modelId="{BB0FDABA-C8AF-4D4E-B79B-6F9C512091A1}" type="presOf" srcId="{8960AB01-C4CA-481D-9E77-2C07EA4B72EF}" destId="{932C1383-C048-48C4-B2FE-4B7BBF37AC55}" srcOrd="1" destOrd="0" presId="urn:microsoft.com/office/officeart/2005/8/layout/hierarchy2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5C026C29-2468-4598-A296-CDF1A1FAED92}" type="presOf" srcId="{C8980091-D4ED-4869-B5C5-4CDE665A9E0A}" destId="{372B26B5-E04A-45B7-8707-5FABE77A49A9}" srcOrd="1" destOrd="0" presId="urn:microsoft.com/office/officeart/2005/8/layout/hierarchy2"/>
    <dgm:cxn modelId="{8B0BF6A2-A9DC-4CC4-81F8-F7C4E8A7D61F}" type="presOf" srcId="{288A3778-C0CB-4A96-B113-9EF48ED53183}" destId="{677BEF8E-B75A-4207-B75C-A58405313C1C}" srcOrd="0" destOrd="0" presId="urn:microsoft.com/office/officeart/2005/8/layout/hierarchy2"/>
    <dgm:cxn modelId="{A720E7B6-BFB8-432C-A2B5-038366E56AD5}" type="presOf" srcId="{9A55E3D6-7836-48A8-B56C-96141BEC8148}" destId="{B63E864C-E7CE-4555-BF83-ECDF3BF66418}" srcOrd="0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AE46B0D1-8248-49A6-AEB9-9F5B03ABAF11}" type="presOf" srcId="{329DA98C-6586-4BE0-AB51-1D0BDEBDC4A1}" destId="{C94CB734-3F60-4813-BE0D-6A2373CBF0FB}" srcOrd="1" destOrd="0" presId="urn:microsoft.com/office/officeart/2005/8/layout/hierarchy2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F6960EE3-4AA2-4E6A-B56B-DC98F2D8830F}" type="presOf" srcId="{D15B9808-244C-474E-9825-4860E6556DE2}" destId="{16DCF74A-043A-4059-BA15-767E0E0CAEC4}" srcOrd="0" destOrd="0" presId="urn:microsoft.com/office/officeart/2005/8/layout/hierarchy2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B3E7ABB8-69B6-41AE-991F-E157A81749E5}" type="presOf" srcId="{E81C6B86-E350-4593-9700-208AA6C2CD7F}" destId="{C4D6B5FC-21FE-4411-9C7D-AF7FAF48762D}" srcOrd="0" destOrd="0" presId="urn:microsoft.com/office/officeart/2005/8/layout/hierarchy2"/>
    <dgm:cxn modelId="{1C8FA928-F0FF-489D-990B-8FBEAA79F3A0}" type="presOf" srcId="{DC65586A-9B92-40C0-8BFE-CD5888088FF1}" destId="{6F65CA74-76C5-4548-81A8-CE5F70D3A6EF}" srcOrd="0" destOrd="0" presId="urn:microsoft.com/office/officeart/2005/8/layout/hierarchy2"/>
    <dgm:cxn modelId="{CCE8B35E-F83A-4EF0-86F2-4FC5F6B89D90}" type="presOf" srcId="{7BD6B530-1528-424E-9C59-DE5F95367EDC}" destId="{D6EC0B0C-1599-4DA9-874C-6FBA94FBF8B3}" srcOrd="0" destOrd="0" presId="urn:microsoft.com/office/officeart/2005/8/layout/hierarchy2"/>
    <dgm:cxn modelId="{D9DB45E2-63F3-4766-86D4-CF8F254862FF}" type="presOf" srcId="{C8980091-D4ED-4869-B5C5-4CDE665A9E0A}" destId="{2D86C80B-747A-4F4E-830A-D0E492BC47F5}" srcOrd="0" destOrd="0" presId="urn:microsoft.com/office/officeart/2005/8/layout/hierarchy2"/>
    <dgm:cxn modelId="{1D4AF0C3-2BB8-4878-BCB7-17ABDEE9FE3C}" type="presOf" srcId="{329DA98C-6586-4BE0-AB51-1D0BDEBDC4A1}" destId="{9FC78266-470C-4C89-963C-B82E522FE349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3AA0C358-6737-41C4-A77A-6ACDF2303EC9}" type="presParOf" srcId="{4FF4D463-5C56-47C2-801A-AE3EC072053E}" destId="{D818E353-3BFF-4E72-B499-B17F27E27E47}" srcOrd="0" destOrd="0" presId="urn:microsoft.com/office/officeart/2005/8/layout/hierarchy2"/>
    <dgm:cxn modelId="{4C250E86-70D8-48C8-A512-7985DFA18FCE}" type="presParOf" srcId="{D818E353-3BFF-4E72-B499-B17F27E27E47}" destId="{D6EC0B0C-1599-4DA9-874C-6FBA94FBF8B3}" srcOrd="0" destOrd="0" presId="urn:microsoft.com/office/officeart/2005/8/layout/hierarchy2"/>
    <dgm:cxn modelId="{9D4AEC72-9025-469E-A43C-3E961A31544C}" type="presParOf" srcId="{D818E353-3BFF-4E72-B499-B17F27E27E47}" destId="{0E5C854C-D619-455A-BBCA-575473A4C784}" srcOrd="1" destOrd="0" presId="urn:microsoft.com/office/officeart/2005/8/layout/hierarchy2"/>
    <dgm:cxn modelId="{C94F46AA-BA0C-4912-8EAF-F38CEB52DB61}" type="presParOf" srcId="{0E5C854C-D619-455A-BBCA-575473A4C784}" destId="{6F65CA74-76C5-4548-81A8-CE5F70D3A6EF}" srcOrd="0" destOrd="0" presId="urn:microsoft.com/office/officeart/2005/8/layout/hierarchy2"/>
    <dgm:cxn modelId="{897A1F05-DCB0-46D5-9131-5860DC558180}" type="presParOf" srcId="{6F65CA74-76C5-4548-81A8-CE5F70D3A6EF}" destId="{6FDAC32B-9059-4642-BAFD-BA33CE38335C}" srcOrd="0" destOrd="0" presId="urn:microsoft.com/office/officeart/2005/8/layout/hierarchy2"/>
    <dgm:cxn modelId="{96E4DFA5-AB3F-4AE7-9925-B4562A8E9088}" type="presParOf" srcId="{0E5C854C-D619-455A-BBCA-575473A4C784}" destId="{5B49F422-0207-4E16-8FE0-AE02C6164202}" srcOrd="1" destOrd="0" presId="urn:microsoft.com/office/officeart/2005/8/layout/hierarchy2"/>
    <dgm:cxn modelId="{7D63B4E0-3DF3-41B5-A0A7-501EE50A2F46}" type="presParOf" srcId="{5B49F422-0207-4E16-8FE0-AE02C6164202}" destId="{C4D6B5FC-21FE-4411-9C7D-AF7FAF48762D}" srcOrd="0" destOrd="0" presId="urn:microsoft.com/office/officeart/2005/8/layout/hierarchy2"/>
    <dgm:cxn modelId="{B444AEA7-C520-44D7-87E3-EDDD40F8BAAA}" type="presParOf" srcId="{5B49F422-0207-4E16-8FE0-AE02C6164202}" destId="{D8303A32-1780-4D87-B717-6DCB80A74CB7}" srcOrd="1" destOrd="0" presId="urn:microsoft.com/office/officeart/2005/8/layout/hierarchy2"/>
    <dgm:cxn modelId="{1A5B6CFA-AC38-4268-ABB2-9F59F8EF6427}" type="presParOf" srcId="{D8303A32-1780-4D87-B717-6DCB80A74CB7}" destId="{96D8EE2C-5FAE-4D66-BA9E-06F9EC516651}" srcOrd="0" destOrd="0" presId="urn:microsoft.com/office/officeart/2005/8/layout/hierarchy2"/>
    <dgm:cxn modelId="{74F51011-FBDF-411A-9DA5-7AA6F52F4BCB}" type="presParOf" srcId="{96D8EE2C-5FAE-4D66-BA9E-06F9EC516651}" destId="{CA622FF3-8229-41CB-8817-D60DA6F5ADB4}" srcOrd="0" destOrd="0" presId="urn:microsoft.com/office/officeart/2005/8/layout/hierarchy2"/>
    <dgm:cxn modelId="{A990518E-1633-4A25-A89D-7AA1615F1685}" type="presParOf" srcId="{D8303A32-1780-4D87-B717-6DCB80A74CB7}" destId="{2DBB469A-B180-418B-BFA1-B5C54C27E93A}" srcOrd="1" destOrd="0" presId="urn:microsoft.com/office/officeart/2005/8/layout/hierarchy2"/>
    <dgm:cxn modelId="{40D9CB26-DAA9-4AC3-9427-BE9F2BC5A02E}" type="presParOf" srcId="{2DBB469A-B180-418B-BFA1-B5C54C27E93A}" destId="{B63E864C-E7CE-4555-BF83-ECDF3BF66418}" srcOrd="0" destOrd="0" presId="urn:microsoft.com/office/officeart/2005/8/layout/hierarchy2"/>
    <dgm:cxn modelId="{F1ECBFF4-C7D0-46E7-9A13-98B7AFE9BF2C}" type="presParOf" srcId="{2DBB469A-B180-418B-BFA1-B5C54C27E93A}" destId="{A19BC975-C13C-40F1-BD40-1923EB90D2AC}" srcOrd="1" destOrd="0" presId="urn:microsoft.com/office/officeart/2005/8/layout/hierarchy2"/>
    <dgm:cxn modelId="{E6A81630-725C-459E-AA53-68DECF692036}" type="presParOf" srcId="{A19BC975-C13C-40F1-BD40-1923EB90D2AC}" destId="{A1FB6AD0-74B1-463D-83EE-6312792242A7}" srcOrd="0" destOrd="0" presId="urn:microsoft.com/office/officeart/2005/8/layout/hierarchy2"/>
    <dgm:cxn modelId="{02EC549C-50A5-4A02-ACC9-5D745B16A3F2}" type="presParOf" srcId="{A1FB6AD0-74B1-463D-83EE-6312792242A7}" destId="{0E9E211C-3E36-490A-8EFB-2874C026F3C4}" srcOrd="0" destOrd="0" presId="urn:microsoft.com/office/officeart/2005/8/layout/hierarchy2"/>
    <dgm:cxn modelId="{5C1C5FE0-BBF8-45BB-9412-009C42A32EED}" type="presParOf" srcId="{A19BC975-C13C-40F1-BD40-1923EB90D2AC}" destId="{85B05A62-4F94-48CF-BFE3-0FB98FBAD28F}" srcOrd="1" destOrd="0" presId="urn:microsoft.com/office/officeart/2005/8/layout/hierarchy2"/>
    <dgm:cxn modelId="{2C467855-0C5A-49E9-A2D7-A9EE1CCEBD67}" type="presParOf" srcId="{85B05A62-4F94-48CF-BFE3-0FB98FBAD28F}" destId="{677BEF8E-B75A-4207-B75C-A58405313C1C}" srcOrd="0" destOrd="0" presId="urn:microsoft.com/office/officeart/2005/8/layout/hierarchy2"/>
    <dgm:cxn modelId="{6FD2575F-9A99-44D4-AAC3-F161097D8C31}" type="presParOf" srcId="{85B05A62-4F94-48CF-BFE3-0FB98FBAD28F}" destId="{07A27AD2-DD9C-4346-BFF0-54CB75E5DBA0}" srcOrd="1" destOrd="0" presId="urn:microsoft.com/office/officeart/2005/8/layout/hierarchy2"/>
    <dgm:cxn modelId="{26AF107F-7C04-4A68-BCA7-98A1476FC73F}" type="presParOf" srcId="{A19BC975-C13C-40F1-BD40-1923EB90D2AC}" destId="{82FF9FA2-F665-452A-A9BA-6FF1EDE8AF02}" srcOrd="2" destOrd="0" presId="urn:microsoft.com/office/officeart/2005/8/layout/hierarchy2"/>
    <dgm:cxn modelId="{4A329F66-32C1-4D8A-BC81-6D52F72ECDD2}" type="presParOf" srcId="{82FF9FA2-F665-452A-A9BA-6FF1EDE8AF02}" destId="{932C1383-C048-48C4-B2FE-4B7BBF37AC55}" srcOrd="0" destOrd="0" presId="urn:microsoft.com/office/officeart/2005/8/layout/hierarchy2"/>
    <dgm:cxn modelId="{31A5E881-E996-4084-A05C-E9033C9AA855}" type="presParOf" srcId="{A19BC975-C13C-40F1-BD40-1923EB90D2AC}" destId="{9D4A1BAD-A008-4035-AF19-B7F88B93C46D}" srcOrd="3" destOrd="0" presId="urn:microsoft.com/office/officeart/2005/8/layout/hierarchy2"/>
    <dgm:cxn modelId="{D5CAA887-DB0E-455C-9A5A-557A0FC303DB}" type="presParOf" srcId="{9D4A1BAD-A008-4035-AF19-B7F88B93C46D}" destId="{9D06CD96-DF01-4CD7-9F5C-505CFD833302}" srcOrd="0" destOrd="0" presId="urn:microsoft.com/office/officeart/2005/8/layout/hierarchy2"/>
    <dgm:cxn modelId="{1915EC4B-AFE0-447E-BE42-F88D399959C4}" type="presParOf" srcId="{9D4A1BAD-A008-4035-AF19-B7F88B93C46D}" destId="{4153CC18-5F82-4484-95D7-4690D5990298}" srcOrd="1" destOrd="0" presId="urn:microsoft.com/office/officeart/2005/8/layout/hierarchy2"/>
    <dgm:cxn modelId="{F936876E-5182-4E0A-B73C-011586406283}" type="presParOf" srcId="{A19BC975-C13C-40F1-BD40-1923EB90D2AC}" destId="{CD2FBED0-4F43-4A23-9B7B-6BBA3F5DD1A7}" srcOrd="4" destOrd="0" presId="urn:microsoft.com/office/officeart/2005/8/layout/hierarchy2"/>
    <dgm:cxn modelId="{B62A4401-2E1F-49AE-9FCC-285D4D24719B}" type="presParOf" srcId="{CD2FBED0-4F43-4A23-9B7B-6BBA3F5DD1A7}" destId="{D6D3C369-73BF-484E-9E8C-86F6A6201D0F}" srcOrd="0" destOrd="0" presId="urn:microsoft.com/office/officeart/2005/8/layout/hierarchy2"/>
    <dgm:cxn modelId="{625EB738-CAAA-43CD-9E9D-D94261AF6CCF}" type="presParOf" srcId="{A19BC975-C13C-40F1-BD40-1923EB90D2AC}" destId="{A0C5058D-C56C-4C0C-B364-7877FA6D5833}" srcOrd="5" destOrd="0" presId="urn:microsoft.com/office/officeart/2005/8/layout/hierarchy2"/>
    <dgm:cxn modelId="{46EB6BBA-D544-41C1-91A8-5DB9B362862E}" type="presParOf" srcId="{A0C5058D-C56C-4C0C-B364-7877FA6D5833}" destId="{04D346C5-01FF-4444-A7A0-C4205521BE65}" srcOrd="0" destOrd="0" presId="urn:microsoft.com/office/officeart/2005/8/layout/hierarchy2"/>
    <dgm:cxn modelId="{18252D8F-B8C0-4610-B920-00F0965C444F}" type="presParOf" srcId="{A0C5058D-C56C-4C0C-B364-7877FA6D5833}" destId="{86DFB9F9-0198-4F0D-AD44-38FECEFB773F}" srcOrd="1" destOrd="0" presId="urn:microsoft.com/office/officeart/2005/8/layout/hierarchy2"/>
    <dgm:cxn modelId="{AB470E53-6636-43FA-84A3-094CBF307FBC}" type="presParOf" srcId="{A19BC975-C13C-40F1-BD40-1923EB90D2AC}" destId="{2D86C80B-747A-4F4E-830A-D0E492BC47F5}" srcOrd="6" destOrd="0" presId="urn:microsoft.com/office/officeart/2005/8/layout/hierarchy2"/>
    <dgm:cxn modelId="{E4EFDB9E-E368-46B9-85D1-712C023731E3}" type="presParOf" srcId="{2D86C80B-747A-4F4E-830A-D0E492BC47F5}" destId="{372B26B5-E04A-45B7-8707-5FABE77A49A9}" srcOrd="0" destOrd="0" presId="urn:microsoft.com/office/officeart/2005/8/layout/hierarchy2"/>
    <dgm:cxn modelId="{D0CC9795-A24F-4B1C-AC30-8B97DA21BD9E}" type="presParOf" srcId="{A19BC975-C13C-40F1-BD40-1923EB90D2AC}" destId="{4EEC8238-AA6D-48ED-A50F-B8FE4B676430}" srcOrd="7" destOrd="0" presId="urn:microsoft.com/office/officeart/2005/8/layout/hierarchy2"/>
    <dgm:cxn modelId="{820DD922-CE2D-4CBD-A995-750E5D2F2400}" type="presParOf" srcId="{4EEC8238-AA6D-48ED-A50F-B8FE4B676430}" destId="{16DCF74A-043A-4059-BA15-767E0E0CAEC4}" srcOrd="0" destOrd="0" presId="urn:microsoft.com/office/officeart/2005/8/layout/hierarchy2"/>
    <dgm:cxn modelId="{5A8B99D3-9070-4407-BC5B-E0526F25554C}" type="presParOf" srcId="{4EEC8238-AA6D-48ED-A50F-B8FE4B676430}" destId="{96F46AC6-6217-420D-A8D2-D0FF74CBDC0C}" srcOrd="1" destOrd="0" presId="urn:microsoft.com/office/officeart/2005/8/layout/hierarchy2"/>
    <dgm:cxn modelId="{9A416F6C-6658-40BE-9EEC-59C1BEDA0FC4}" type="presParOf" srcId="{D8303A32-1780-4D87-B717-6DCB80A74CB7}" destId="{9FC78266-470C-4C89-963C-B82E522FE349}" srcOrd="2" destOrd="0" presId="urn:microsoft.com/office/officeart/2005/8/layout/hierarchy2"/>
    <dgm:cxn modelId="{E01AE963-8F5F-44CE-B0C6-DA5A34495DDC}" type="presParOf" srcId="{9FC78266-470C-4C89-963C-B82E522FE349}" destId="{C94CB734-3F60-4813-BE0D-6A2373CBF0FB}" srcOrd="0" destOrd="0" presId="urn:microsoft.com/office/officeart/2005/8/layout/hierarchy2"/>
    <dgm:cxn modelId="{B23EADAA-EE8C-4EA2-85E9-8C94596493EE}" type="presParOf" srcId="{D8303A32-1780-4D87-B717-6DCB80A74CB7}" destId="{01A15F10-5BAE-4525-A94A-24EB92958542}" srcOrd="3" destOrd="0" presId="urn:microsoft.com/office/officeart/2005/8/layout/hierarchy2"/>
    <dgm:cxn modelId="{99F6F5E2-D555-4B89-9D4A-375FB6BB9DFF}" type="presParOf" srcId="{01A15F10-5BAE-4525-A94A-24EB92958542}" destId="{427C4B16-7527-4090-97B8-5E1FCFA72225}" srcOrd="0" destOrd="0" presId="urn:microsoft.com/office/officeart/2005/8/layout/hierarchy2"/>
    <dgm:cxn modelId="{F4B1DB64-3439-4F3A-AD2A-4C16C99F7DA7}" type="presParOf" srcId="{01A15F10-5BAE-4525-A94A-24EB92958542}" destId="{A2D6FE54-3839-41BD-9DF3-83927780CAC4}" srcOrd="1" destOrd="0" presId="urn:microsoft.com/office/officeart/2005/8/layout/hierarchy2"/>
    <dgm:cxn modelId="{5A8D7EF3-2394-4416-A404-A47F8C5A110A}" type="presParOf" srcId="{4FF4D463-5C56-47C2-801A-AE3EC072053E}" destId="{FB5F48BF-6D30-44F3-81E8-B313C21BEC79}" srcOrd="1" destOrd="0" presId="urn:microsoft.com/office/officeart/2005/8/layout/hierarchy2"/>
    <dgm:cxn modelId="{823E415F-ABB1-4494-991E-52832FA564B8}" type="presParOf" srcId="{FB5F48BF-6D30-44F3-81E8-B313C21BEC79}" destId="{76ADBFC7-16CB-466C-BC32-9534CE07DAF0}" srcOrd="0" destOrd="0" presId="urn:microsoft.com/office/officeart/2005/8/layout/hierarchy2"/>
    <dgm:cxn modelId="{32BBF9A5-E0D1-427A-952D-C5049592C417}" type="presParOf" srcId="{FB5F48BF-6D30-44F3-81E8-B313C21BEC79}" destId="{906A24BD-6552-4914-B713-A2B3A51BF2DE}" srcOrd="1" destOrd="0" presId="urn:microsoft.com/office/officeart/2005/8/layout/hierarchy2"/>
    <dgm:cxn modelId="{9AEF9995-62C5-48EE-A139-11A2C1F82402}" type="presParOf" srcId="{4FF4D463-5C56-47C2-801A-AE3EC072053E}" destId="{CD738A88-207B-4C8E-ACA0-DBFF07DE0DBC}" srcOrd="2" destOrd="0" presId="urn:microsoft.com/office/officeart/2005/8/layout/hierarchy2"/>
    <dgm:cxn modelId="{7224765C-16B4-4CA9-8311-215DF7522ECD}" type="presParOf" srcId="{CD738A88-207B-4C8E-ACA0-DBFF07DE0DBC}" destId="{6BF29830-075C-42AF-9040-B4471F241E00}" srcOrd="0" destOrd="0" presId="urn:microsoft.com/office/officeart/2005/8/layout/hierarchy2"/>
    <dgm:cxn modelId="{D269308C-AF09-436C-9B33-388F44192B6C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EE8C6D-4643-4EC1-AFB2-43D48F0BB048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E81C6B86-E350-4593-9700-208AA6C2CD7F}">
      <dgm:prSet phldrT="[Текст]" custT="1"/>
      <dgm:spPr>
        <a:solidFill>
          <a:srgbClr val="FA6AA1"/>
        </a:solidFill>
      </dgm:spPr>
      <dgm:t>
        <a:bodyPr vert="vert270"/>
        <a:lstStyle/>
        <a:p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dirty="0">
            <a:solidFill>
              <a:schemeClr val="accent6">
                <a:lumMod val="50000"/>
              </a:schemeClr>
            </a:solidFill>
            <a:effectLst/>
          </a:endParaRPr>
        </a:p>
      </dgm:t>
    </dgm:pt>
    <dgm:pt modelId="{DC65586A-9B92-40C0-8BFE-CD5888088FF1}" type="parTrans" cxnId="{5FBCAF87-6BFE-4297-8CA5-641B97FAE06A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B49873E-92FE-4D18-B499-310B906302DD}" type="sibTrans" cxnId="{5FBCAF87-6BFE-4297-8CA5-641B97FAE06A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7BD6B530-1528-424E-9C59-DE5F95367EDC}">
      <dgm:prSet custT="1"/>
      <dgm:spPr>
        <a:solidFill>
          <a:srgbClr val="6DF77D"/>
        </a:solidFill>
      </dgm:spPr>
      <dgm:t>
        <a:bodyPr vert="wordArtVert"/>
        <a:lstStyle/>
        <a:p>
          <a:r>
            <a:rPr lang="ru-RU" sz="3200" b="1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dirty="0">
            <a:solidFill>
              <a:schemeClr val="accent6">
                <a:lumMod val="50000"/>
              </a:schemeClr>
            </a:solidFill>
          </a:endParaRPr>
        </a:p>
      </dgm:t>
    </dgm:pt>
    <dgm:pt modelId="{0979FB5E-2B9C-4078-958E-B9DDC7E5F600}" type="par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64D85E6-8EAE-49AD-A136-D45AAABC3C25}" type="sibTrans" cxnId="{BA3C6936-FF0F-4F73-BAD7-9B617D2909C1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A55E3D6-7836-48A8-B56C-96141BEC8148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(2944,4тыс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7F96-B798-40A9-B0EB-514241A10E06}" type="sibTrans" cxnId="{8B425D5D-7D1C-492C-97C8-1502AF649AB7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7F1F2CB-3710-4BBF-B40F-83D052FAA2F5}" type="parTrans" cxnId="{8B425D5D-7D1C-492C-97C8-1502AF649AB7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288A3778-C0CB-4A96-B113-9EF48ED53183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</a:t>
          </a:r>
        </a:p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(0,0 тыс. рублей)</a:t>
          </a:r>
          <a:endParaRPr lang="ru-RU" sz="1800" b="1" dirty="0">
            <a:solidFill>
              <a:schemeClr val="accent6">
                <a:lumMod val="50000"/>
              </a:schemeClr>
            </a:solidFill>
          </a:endParaRPr>
        </a:p>
      </dgm:t>
    </dgm:pt>
    <dgm:pt modelId="{6559F9A1-7B14-442E-BE15-C6993554BF27}" type="sibTrans" cxnId="{101F79E5-8CA1-41B1-9028-AA1E897F6BDE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6AFFBB97-E491-4175-8032-3F2B95314297}" type="parTrans" cxnId="{101F79E5-8CA1-41B1-9028-AA1E897F6BDE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93272420-4AFD-40A3-9371-A5F58093BC38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(1,0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C937384A-85E4-4653-81D5-8BF08E8E9E0C}" type="sibTrans" cxnId="{3A6382B4-2715-4AF1-8395-CEC8F1E2CF32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960AB01-C4CA-481D-9E77-2C07EA4B72EF}" type="parTrans" cxnId="{3A6382B4-2715-4AF1-8395-CEC8F1E2CF32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802EB448-9D4A-4820-939C-3051841177D4}">
      <dgm:prSet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 (1,0тыс.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6C6ADB76-FE48-4314-BD12-9510AF122CB0}" type="sibTrans" cxnId="{796B5B9D-DCE3-4CC4-AA71-0E00A983215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FBA2B4A0-BECB-402F-95AC-9A02D4E2B609}" type="parTrans" cxnId="{796B5B9D-DCE3-4CC4-AA71-0E00A9832153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3C361D1-49BD-4B59-8715-C24BF5FB9AF2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(58,4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8FB8FB7F-B6B8-484B-916A-97B5E8909B6A}" type="sibTrans" cxnId="{DBA5B61D-0DDE-4F55-A419-6A264B8F367E}">
      <dgm:prSet/>
      <dgm:spPr/>
      <dgm:t>
        <a:bodyPr/>
        <a:lstStyle/>
        <a:p>
          <a:endParaRPr lang="ru-RU"/>
        </a:p>
      </dgm:t>
    </dgm:pt>
    <dgm:pt modelId="{6989E123-F4FD-450C-BBCD-1BC51825B050}" type="parTrans" cxnId="{DBA5B61D-0DDE-4F55-A419-6A264B8F367E}">
      <dgm:prSet/>
      <dgm:spPr/>
      <dgm:t>
        <a:bodyPr/>
        <a:lstStyle/>
        <a:p>
          <a:endParaRPr lang="ru-RU"/>
        </a:p>
      </dgm:t>
    </dgm:pt>
    <dgm:pt modelId="{B383DEC2-A9F2-430F-BE83-BB12DD0C0143}">
      <dgm:prSet phldrT="[Текст]" custT="1"/>
      <dgm:spPr>
        <a:solidFill>
          <a:srgbClr val="00FF00"/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 (1158,7 тыс. рублей) 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137D8F3E-D764-43FA-AD99-1C422A1ED02F}" type="sibTrans" cxnId="{6D8C8D9F-FDBC-4AD7-B5B9-E1E897036E72}">
      <dgm:prSet/>
      <dgm:spPr/>
      <dgm:t>
        <a:bodyPr/>
        <a:lstStyle/>
        <a:p>
          <a:endParaRPr lang="ru-RU"/>
        </a:p>
      </dgm:t>
    </dgm:pt>
    <dgm:pt modelId="{73C6BFD1-FE03-4C90-A982-B0C6D44A26E6}" type="parTrans" cxnId="{6D8C8D9F-FDBC-4AD7-B5B9-E1E897036E72}">
      <dgm:prSet/>
      <dgm:spPr/>
      <dgm:t>
        <a:bodyPr/>
        <a:lstStyle/>
        <a:p>
          <a:endParaRPr lang="ru-RU"/>
        </a:p>
      </dgm:t>
    </dgm:pt>
    <dgm:pt modelId="{7C813FBF-58CF-4A73-87FA-DF37F9325225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800" b="1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1800" b="1" baseline="0" dirty="0" smtClean="0">
              <a:solidFill>
                <a:schemeClr val="accent6">
                  <a:lumMod val="50000"/>
                </a:schemeClr>
              </a:solidFill>
            </a:rPr>
            <a:t>595,9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тыс</a:t>
          </a:r>
          <a:r>
            <a:rPr lang="ru-RU" sz="1600" b="1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2000" b="1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dirty="0">
            <a:solidFill>
              <a:schemeClr val="accent6">
                <a:lumMod val="50000"/>
              </a:schemeClr>
            </a:solidFill>
          </a:endParaRPr>
        </a:p>
      </dgm:t>
    </dgm:pt>
    <dgm:pt modelId="{34D7B0A4-D7EC-4184-9B0A-56FE1F3B2A7B}" type="sibTrans" cxnId="{B12500B9-99E6-433B-8E01-04C061A28F73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329DA98C-6586-4BE0-AB51-1D0BDEBDC4A1}" type="parTrans" cxnId="{B12500B9-99E6-433B-8E01-04C061A28F73}">
      <dgm:prSet/>
      <dgm:spPr>
        <a:ln>
          <a:solidFill>
            <a:schemeClr val="accent1"/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D15B9808-244C-474E-9825-4860E6556DE2}">
      <dgm:prSet custT="1"/>
      <dgm:spPr>
        <a:solidFill>
          <a:srgbClr val="00FF00"/>
        </a:solidFill>
      </dgm:spPr>
      <dgm:t>
        <a:bodyPr/>
        <a:lstStyle/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Развитие культуры </a:t>
          </a:r>
        </a:p>
        <a:p>
          <a:r>
            <a:rPr lang="ru-RU" sz="1200" b="1" dirty="0" smtClean="0">
              <a:solidFill>
                <a:schemeClr val="accent6">
                  <a:lumMod val="50000"/>
                </a:schemeClr>
              </a:solidFill>
            </a:rPr>
            <a:t>(1725,4 тыс. рублей)</a:t>
          </a:r>
          <a:endParaRPr lang="ru-RU" sz="1200" b="1" dirty="0">
            <a:solidFill>
              <a:schemeClr val="accent6">
                <a:lumMod val="50000"/>
              </a:schemeClr>
            </a:solidFill>
          </a:endParaRPr>
        </a:p>
      </dgm:t>
    </dgm:pt>
    <dgm:pt modelId="{707468B1-8286-4F41-AA42-CE0823457FC1}" type="sibTrans" cxnId="{345CAC73-BFF5-49A6-B937-1F7961CF75AD}">
      <dgm:prSet/>
      <dgm:spPr/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C8980091-D4ED-4869-B5C5-4CDE665A9E0A}" type="parTrans" cxnId="{345CAC73-BFF5-49A6-B937-1F7961CF75AD}">
      <dgm:prSet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="1">
            <a:solidFill>
              <a:schemeClr val="accent6">
                <a:lumMod val="50000"/>
              </a:schemeClr>
            </a:solidFill>
          </a:endParaRPr>
        </a:p>
      </dgm:t>
    </dgm:pt>
    <dgm:pt modelId="{4FF4D463-5C56-47C2-801A-AE3EC072053E}" type="pres">
      <dgm:prSet presAssocID="{87EE8C6D-4643-4EC1-AFB2-43D48F0BB0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18E353-3BFF-4E72-B499-B17F27E27E47}" type="pres">
      <dgm:prSet presAssocID="{7BD6B530-1528-424E-9C59-DE5F95367EDC}" presName="root1" presStyleCnt="0"/>
      <dgm:spPr/>
    </dgm:pt>
    <dgm:pt modelId="{D6EC0B0C-1599-4DA9-874C-6FBA94FBF8B3}" type="pres">
      <dgm:prSet presAssocID="{7BD6B530-1528-424E-9C59-DE5F95367EDC}" presName="LevelOneTextNode" presStyleLbl="node0" presStyleIdx="0" presStyleCnt="3" custScaleX="36804" custScaleY="641721" custLinFactNeighborX="-40393" custLinFactNeighborY="-33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5C854C-D619-455A-BBCA-575473A4C784}" type="pres">
      <dgm:prSet presAssocID="{7BD6B530-1528-424E-9C59-DE5F95367EDC}" presName="level2hierChild" presStyleCnt="0"/>
      <dgm:spPr/>
    </dgm:pt>
    <dgm:pt modelId="{6F65CA74-76C5-4548-81A8-CE5F70D3A6EF}" type="pres">
      <dgm:prSet presAssocID="{DC65586A-9B92-40C0-8BFE-CD5888088FF1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FDAC32B-9059-4642-BAFD-BA33CE38335C}" type="pres">
      <dgm:prSet presAssocID="{DC65586A-9B92-40C0-8BFE-CD5888088FF1}" presName="connTx" presStyleLbl="parChTrans1D2" presStyleIdx="0" presStyleCnt="1"/>
      <dgm:spPr/>
      <dgm:t>
        <a:bodyPr/>
        <a:lstStyle/>
        <a:p>
          <a:endParaRPr lang="ru-RU"/>
        </a:p>
      </dgm:t>
    </dgm:pt>
    <dgm:pt modelId="{5B49F422-0207-4E16-8FE0-AE02C6164202}" type="pres">
      <dgm:prSet presAssocID="{E81C6B86-E350-4593-9700-208AA6C2CD7F}" presName="root2" presStyleCnt="0"/>
      <dgm:spPr/>
    </dgm:pt>
    <dgm:pt modelId="{C4D6B5FC-21FE-4411-9C7D-AF7FAF48762D}" type="pres">
      <dgm:prSet presAssocID="{E81C6B86-E350-4593-9700-208AA6C2CD7F}" presName="LevelTwoTextNode" presStyleLbl="node2" presStyleIdx="0" presStyleCnt="1" custScaleX="92918" custScaleY="647335" custLinFactNeighborX="-33287" custLinFactNeighborY="-30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303A32-1780-4D87-B717-6DCB80A74CB7}" type="pres">
      <dgm:prSet presAssocID="{E81C6B86-E350-4593-9700-208AA6C2CD7F}" presName="level3hierChild" presStyleCnt="0"/>
      <dgm:spPr/>
    </dgm:pt>
    <dgm:pt modelId="{96D8EE2C-5FAE-4D66-BA9E-06F9EC516651}" type="pres">
      <dgm:prSet presAssocID="{47F1F2CB-3710-4BBF-B40F-83D052FAA2F5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CA622FF3-8229-41CB-8817-D60DA6F5ADB4}" type="pres">
      <dgm:prSet presAssocID="{47F1F2CB-3710-4BBF-B40F-83D052FAA2F5}" presName="connTx" presStyleLbl="parChTrans1D3" presStyleIdx="0" presStyleCnt="2"/>
      <dgm:spPr/>
      <dgm:t>
        <a:bodyPr/>
        <a:lstStyle/>
        <a:p>
          <a:endParaRPr lang="ru-RU"/>
        </a:p>
      </dgm:t>
    </dgm:pt>
    <dgm:pt modelId="{2DBB469A-B180-418B-BFA1-B5C54C27E93A}" type="pres">
      <dgm:prSet presAssocID="{9A55E3D6-7836-48A8-B56C-96141BEC8148}" presName="root2" presStyleCnt="0"/>
      <dgm:spPr/>
    </dgm:pt>
    <dgm:pt modelId="{B63E864C-E7CE-4555-BF83-ECDF3BF66418}" type="pres">
      <dgm:prSet presAssocID="{9A55E3D6-7836-48A8-B56C-96141BEC8148}" presName="LevelTwoTextNode" presStyleLbl="node3" presStyleIdx="0" presStyleCnt="2" custScaleX="190929" custScaleY="327809" custLinFactY="-6518" custLinFactNeighborX="-306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BC975-C13C-40F1-BD40-1923EB90D2AC}" type="pres">
      <dgm:prSet presAssocID="{9A55E3D6-7836-48A8-B56C-96141BEC8148}" presName="level3hierChild" presStyleCnt="0"/>
      <dgm:spPr/>
    </dgm:pt>
    <dgm:pt modelId="{A1FB6AD0-74B1-463D-83EE-6312792242A7}" type="pres">
      <dgm:prSet presAssocID="{6AFFBB97-E491-4175-8032-3F2B95314297}" presName="conn2-1" presStyleLbl="parChTrans1D4" presStyleIdx="0" presStyleCnt="4"/>
      <dgm:spPr/>
      <dgm:t>
        <a:bodyPr/>
        <a:lstStyle/>
        <a:p>
          <a:endParaRPr lang="ru-RU"/>
        </a:p>
      </dgm:t>
    </dgm:pt>
    <dgm:pt modelId="{0E9E211C-3E36-490A-8EFB-2874C026F3C4}" type="pres">
      <dgm:prSet presAssocID="{6AFFBB97-E491-4175-8032-3F2B95314297}" presName="connTx" presStyleLbl="parChTrans1D4" presStyleIdx="0" presStyleCnt="4"/>
      <dgm:spPr/>
      <dgm:t>
        <a:bodyPr/>
        <a:lstStyle/>
        <a:p>
          <a:endParaRPr lang="ru-RU"/>
        </a:p>
      </dgm:t>
    </dgm:pt>
    <dgm:pt modelId="{85B05A62-4F94-48CF-BFE3-0FB98FBAD28F}" type="pres">
      <dgm:prSet presAssocID="{288A3778-C0CB-4A96-B113-9EF48ED53183}" presName="root2" presStyleCnt="0"/>
      <dgm:spPr/>
    </dgm:pt>
    <dgm:pt modelId="{677BEF8E-B75A-4207-B75C-A58405313C1C}" type="pres">
      <dgm:prSet presAssocID="{288A3778-C0CB-4A96-B113-9EF48ED53183}" presName="LevelTwoTextNode" presStyleLbl="node4" presStyleIdx="0" presStyleCnt="4" custScaleX="262516" custScaleY="135477" custLinFactNeighborX="27465" custLinFactNeighborY="142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27AD2-DD9C-4346-BFF0-54CB75E5DBA0}" type="pres">
      <dgm:prSet presAssocID="{288A3778-C0CB-4A96-B113-9EF48ED53183}" presName="level3hierChild" presStyleCnt="0"/>
      <dgm:spPr/>
    </dgm:pt>
    <dgm:pt modelId="{82FF9FA2-F665-452A-A9BA-6FF1EDE8AF02}" type="pres">
      <dgm:prSet presAssocID="{8960AB01-C4CA-481D-9E77-2C07EA4B72EF}" presName="conn2-1" presStyleLbl="parChTrans1D4" presStyleIdx="1" presStyleCnt="4"/>
      <dgm:spPr/>
      <dgm:t>
        <a:bodyPr/>
        <a:lstStyle/>
        <a:p>
          <a:endParaRPr lang="ru-RU"/>
        </a:p>
      </dgm:t>
    </dgm:pt>
    <dgm:pt modelId="{932C1383-C048-48C4-B2FE-4B7BBF37AC55}" type="pres">
      <dgm:prSet presAssocID="{8960AB01-C4CA-481D-9E77-2C07EA4B72EF}" presName="connTx" presStyleLbl="parChTrans1D4" presStyleIdx="1" presStyleCnt="4"/>
      <dgm:spPr/>
      <dgm:t>
        <a:bodyPr/>
        <a:lstStyle/>
        <a:p>
          <a:endParaRPr lang="ru-RU"/>
        </a:p>
      </dgm:t>
    </dgm:pt>
    <dgm:pt modelId="{9D4A1BAD-A008-4035-AF19-B7F88B93C46D}" type="pres">
      <dgm:prSet presAssocID="{93272420-4AFD-40A3-9371-A5F58093BC38}" presName="root2" presStyleCnt="0"/>
      <dgm:spPr/>
    </dgm:pt>
    <dgm:pt modelId="{9D06CD96-DF01-4CD7-9F5C-505CFD833302}" type="pres">
      <dgm:prSet presAssocID="{93272420-4AFD-40A3-9371-A5F58093BC38}" presName="LevelTwoTextNode" presStyleLbl="node4" presStyleIdx="1" presStyleCnt="4" custScaleX="261100" custScaleY="204216" custLinFactNeighborX="35816" custLinFactNeighborY="50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53CC18-5F82-4484-95D7-4690D5990298}" type="pres">
      <dgm:prSet presAssocID="{93272420-4AFD-40A3-9371-A5F58093BC38}" presName="level3hierChild" presStyleCnt="0"/>
      <dgm:spPr/>
    </dgm:pt>
    <dgm:pt modelId="{CD2FBED0-4F43-4A23-9B7B-6BBA3F5DD1A7}" type="pres">
      <dgm:prSet presAssocID="{FBA2B4A0-BECB-402F-95AC-9A02D4E2B609}" presName="conn2-1" presStyleLbl="parChTrans1D4" presStyleIdx="2" presStyleCnt="4"/>
      <dgm:spPr/>
      <dgm:t>
        <a:bodyPr/>
        <a:lstStyle/>
        <a:p>
          <a:endParaRPr lang="ru-RU"/>
        </a:p>
      </dgm:t>
    </dgm:pt>
    <dgm:pt modelId="{D6D3C369-73BF-484E-9E8C-86F6A6201D0F}" type="pres">
      <dgm:prSet presAssocID="{FBA2B4A0-BECB-402F-95AC-9A02D4E2B609}" presName="connTx" presStyleLbl="parChTrans1D4" presStyleIdx="2" presStyleCnt="4"/>
      <dgm:spPr/>
      <dgm:t>
        <a:bodyPr/>
        <a:lstStyle/>
        <a:p>
          <a:endParaRPr lang="ru-RU"/>
        </a:p>
      </dgm:t>
    </dgm:pt>
    <dgm:pt modelId="{A0C5058D-C56C-4C0C-B364-7877FA6D5833}" type="pres">
      <dgm:prSet presAssocID="{802EB448-9D4A-4820-939C-3051841177D4}" presName="root2" presStyleCnt="0"/>
      <dgm:spPr/>
    </dgm:pt>
    <dgm:pt modelId="{04D346C5-01FF-4444-A7A0-C4205521BE65}" type="pres">
      <dgm:prSet presAssocID="{802EB448-9D4A-4820-939C-3051841177D4}" presName="LevelTwoTextNode" presStyleLbl="node4" presStyleIdx="2" presStyleCnt="4" custScaleX="257958" custScaleY="103326" custLinFactNeighborX="34273" custLinFactNeighborY="630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DFB9F9-0198-4F0D-AD44-38FECEFB773F}" type="pres">
      <dgm:prSet presAssocID="{802EB448-9D4A-4820-939C-3051841177D4}" presName="level3hierChild" presStyleCnt="0"/>
      <dgm:spPr/>
    </dgm:pt>
    <dgm:pt modelId="{2D86C80B-747A-4F4E-830A-D0E492BC47F5}" type="pres">
      <dgm:prSet presAssocID="{C8980091-D4ED-4869-B5C5-4CDE665A9E0A}" presName="conn2-1" presStyleLbl="parChTrans1D4" presStyleIdx="3" presStyleCnt="4"/>
      <dgm:spPr/>
      <dgm:t>
        <a:bodyPr/>
        <a:lstStyle/>
        <a:p>
          <a:endParaRPr lang="ru-RU"/>
        </a:p>
      </dgm:t>
    </dgm:pt>
    <dgm:pt modelId="{372B26B5-E04A-45B7-8707-5FABE77A49A9}" type="pres">
      <dgm:prSet presAssocID="{C8980091-D4ED-4869-B5C5-4CDE665A9E0A}" presName="connTx" presStyleLbl="parChTrans1D4" presStyleIdx="3" presStyleCnt="4"/>
      <dgm:spPr/>
      <dgm:t>
        <a:bodyPr/>
        <a:lstStyle/>
        <a:p>
          <a:endParaRPr lang="ru-RU"/>
        </a:p>
      </dgm:t>
    </dgm:pt>
    <dgm:pt modelId="{4EEC8238-AA6D-48ED-A50F-B8FE4B676430}" type="pres">
      <dgm:prSet presAssocID="{D15B9808-244C-474E-9825-4860E6556DE2}" presName="root2" presStyleCnt="0"/>
      <dgm:spPr/>
    </dgm:pt>
    <dgm:pt modelId="{16DCF74A-043A-4059-BA15-767E0E0CAEC4}" type="pres">
      <dgm:prSet presAssocID="{D15B9808-244C-474E-9825-4860E6556DE2}" presName="LevelTwoTextNode" presStyleLbl="node4" presStyleIdx="3" presStyleCnt="4" custScaleX="252577" custScaleY="75787" custLinFactY="100000" custLinFactNeighborX="39865" custLinFactNeighborY="1128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F46AC6-6217-420D-A8D2-D0FF74CBDC0C}" type="pres">
      <dgm:prSet presAssocID="{D15B9808-244C-474E-9825-4860E6556DE2}" presName="level3hierChild" presStyleCnt="0"/>
      <dgm:spPr/>
    </dgm:pt>
    <dgm:pt modelId="{9FC78266-470C-4C89-963C-B82E522FE349}" type="pres">
      <dgm:prSet presAssocID="{329DA98C-6586-4BE0-AB51-1D0BDEBDC4A1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4CB734-3F60-4813-BE0D-6A2373CBF0FB}" type="pres">
      <dgm:prSet presAssocID="{329DA98C-6586-4BE0-AB51-1D0BDEBDC4A1}" presName="connTx" presStyleLbl="parChTrans1D3" presStyleIdx="1" presStyleCnt="2"/>
      <dgm:spPr/>
      <dgm:t>
        <a:bodyPr/>
        <a:lstStyle/>
        <a:p>
          <a:endParaRPr lang="ru-RU"/>
        </a:p>
      </dgm:t>
    </dgm:pt>
    <dgm:pt modelId="{01A15F10-5BAE-4525-A94A-24EB92958542}" type="pres">
      <dgm:prSet presAssocID="{7C813FBF-58CF-4A73-87FA-DF37F9325225}" presName="root2" presStyleCnt="0"/>
      <dgm:spPr/>
    </dgm:pt>
    <dgm:pt modelId="{427C4B16-7527-4090-97B8-5E1FCFA72225}" type="pres">
      <dgm:prSet presAssocID="{7C813FBF-58CF-4A73-87FA-DF37F9325225}" presName="LevelTwoTextNode" presStyleLbl="node3" presStyleIdx="1" presStyleCnt="2" custScaleX="193419" custScaleY="181050" custLinFactNeighborX="-31066" custLinFactNeighborY="-17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D6FE54-3839-41BD-9DF3-83927780CAC4}" type="pres">
      <dgm:prSet presAssocID="{7C813FBF-58CF-4A73-87FA-DF37F9325225}" presName="level3hierChild" presStyleCnt="0"/>
      <dgm:spPr/>
    </dgm:pt>
    <dgm:pt modelId="{FB5F48BF-6D30-44F3-81E8-B313C21BEC79}" type="pres">
      <dgm:prSet presAssocID="{B383DEC2-A9F2-430F-BE83-BB12DD0C0143}" presName="root1" presStyleCnt="0"/>
      <dgm:spPr/>
    </dgm:pt>
    <dgm:pt modelId="{76ADBFC7-16CB-466C-BC32-9534CE07DAF0}" type="pres">
      <dgm:prSet presAssocID="{B383DEC2-A9F2-430F-BE83-BB12DD0C0143}" presName="LevelOneTextNode" presStyleLbl="node0" presStyleIdx="1" presStyleCnt="3" custScaleX="252958" custScaleY="119838" custLinFactX="200000" custLinFactY="-61463" custLinFactNeighborX="26749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24BD-6552-4914-B713-A2B3A51BF2DE}" type="pres">
      <dgm:prSet presAssocID="{B383DEC2-A9F2-430F-BE83-BB12DD0C0143}" presName="level2hierChild" presStyleCnt="0"/>
      <dgm:spPr/>
    </dgm:pt>
    <dgm:pt modelId="{CD738A88-207B-4C8E-ACA0-DBFF07DE0DBC}" type="pres">
      <dgm:prSet presAssocID="{C3C361D1-49BD-4B59-8715-C24BF5FB9AF2}" presName="root1" presStyleCnt="0"/>
      <dgm:spPr/>
    </dgm:pt>
    <dgm:pt modelId="{6BF29830-075C-42AF-9040-B4471F241E00}" type="pres">
      <dgm:prSet presAssocID="{C3C361D1-49BD-4B59-8715-C24BF5FB9AF2}" presName="LevelOneTextNode" presStyleLbl="node0" presStyleIdx="2" presStyleCnt="3" custScaleX="255937" custScaleY="101974" custLinFactX="200000" custLinFactNeighborX="263358" custLinFactNeighborY="-411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321A72-CC8F-4526-9300-F8CFF31AE2E2}" type="pres">
      <dgm:prSet presAssocID="{C3C361D1-49BD-4B59-8715-C24BF5FB9AF2}" presName="level2hierChild" presStyleCnt="0"/>
      <dgm:spPr/>
    </dgm:pt>
  </dgm:ptLst>
  <dgm:cxnLst>
    <dgm:cxn modelId="{4BE83BF5-0B02-4FAD-A540-979E5C00EDAD}" type="presOf" srcId="{FBA2B4A0-BECB-402F-95AC-9A02D4E2B609}" destId="{CD2FBED0-4F43-4A23-9B7B-6BBA3F5DD1A7}" srcOrd="0" destOrd="0" presId="urn:microsoft.com/office/officeart/2005/8/layout/hierarchy2"/>
    <dgm:cxn modelId="{20096F6A-B924-49F1-B875-B199DCDA6D7A}" type="presOf" srcId="{C3C361D1-49BD-4B59-8715-C24BF5FB9AF2}" destId="{6BF29830-075C-42AF-9040-B4471F241E00}" srcOrd="0" destOrd="0" presId="urn:microsoft.com/office/officeart/2005/8/layout/hierarchy2"/>
    <dgm:cxn modelId="{F58ACF6F-E4F5-46B0-98D6-9FCE2BA427D8}" type="presOf" srcId="{87EE8C6D-4643-4EC1-AFB2-43D48F0BB048}" destId="{4FF4D463-5C56-47C2-801A-AE3EC072053E}" srcOrd="0" destOrd="0" presId="urn:microsoft.com/office/officeart/2005/8/layout/hierarchy2"/>
    <dgm:cxn modelId="{07BD205A-8822-439A-8DD7-EE454EC992D3}" type="presOf" srcId="{329DA98C-6586-4BE0-AB51-1D0BDEBDC4A1}" destId="{9FC78266-470C-4C89-963C-B82E522FE349}" srcOrd="0" destOrd="0" presId="urn:microsoft.com/office/officeart/2005/8/layout/hierarchy2"/>
    <dgm:cxn modelId="{591FDFCF-3418-45A3-AEFF-78C0DE8A4B6A}" type="presOf" srcId="{DC65586A-9B92-40C0-8BFE-CD5888088FF1}" destId="{6FDAC32B-9059-4642-BAFD-BA33CE38335C}" srcOrd="1" destOrd="0" presId="urn:microsoft.com/office/officeart/2005/8/layout/hierarchy2"/>
    <dgm:cxn modelId="{72FCFB1D-CF98-44A9-8058-3B96F96793E1}" type="presOf" srcId="{6AFFBB97-E491-4175-8032-3F2B95314297}" destId="{A1FB6AD0-74B1-463D-83EE-6312792242A7}" srcOrd="0" destOrd="0" presId="urn:microsoft.com/office/officeart/2005/8/layout/hierarchy2"/>
    <dgm:cxn modelId="{DD491751-881B-45C6-949C-A36D3AEB9E3E}" type="presOf" srcId="{7BD6B530-1528-424E-9C59-DE5F95367EDC}" destId="{D6EC0B0C-1599-4DA9-874C-6FBA94FBF8B3}" srcOrd="0" destOrd="0" presId="urn:microsoft.com/office/officeart/2005/8/layout/hierarchy2"/>
    <dgm:cxn modelId="{9C435CF8-3A3C-4B45-A50F-BB1C5EDB254F}" type="presOf" srcId="{47F1F2CB-3710-4BBF-B40F-83D052FAA2F5}" destId="{96D8EE2C-5FAE-4D66-BA9E-06F9EC516651}" srcOrd="0" destOrd="0" presId="urn:microsoft.com/office/officeart/2005/8/layout/hierarchy2"/>
    <dgm:cxn modelId="{3A642C37-E655-4B0C-B5C8-40754A5BB0B9}" type="presOf" srcId="{47F1F2CB-3710-4BBF-B40F-83D052FAA2F5}" destId="{CA622FF3-8229-41CB-8817-D60DA6F5ADB4}" srcOrd="1" destOrd="0" presId="urn:microsoft.com/office/officeart/2005/8/layout/hierarchy2"/>
    <dgm:cxn modelId="{12D4483B-3EF6-4070-9691-7E2876F7E17E}" type="presOf" srcId="{8960AB01-C4CA-481D-9E77-2C07EA4B72EF}" destId="{932C1383-C048-48C4-B2FE-4B7BBF37AC55}" srcOrd="1" destOrd="0" presId="urn:microsoft.com/office/officeart/2005/8/layout/hierarchy2"/>
    <dgm:cxn modelId="{101F79E5-8CA1-41B1-9028-AA1E897F6BDE}" srcId="{9A55E3D6-7836-48A8-B56C-96141BEC8148}" destId="{288A3778-C0CB-4A96-B113-9EF48ED53183}" srcOrd="0" destOrd="0" parTransId="{6AFFBB97-E491-4175-8032-3F2B95314297}" sibTransId="{6559F9A1-7B14-442E-BE15-C6993554BF27}"/>
    <dgm:cxn modelId="{E70B644D-BA66-44C5-A2A5-06FA867D950C}" type="presOf" srcId="{B383DEC2-A9F2-430F-BE83-BB12DD0C0143}" destId="{76ADBFC7-16CB-466C-BC32-9534CE07DAF0}" srcOrd="0" destOrd="0" presId="urn:microsoft.com/office/officeart/2005/8/layout/hierarchy2"/>
    <dgm:cxn modelId="{524A9A19-B09C-47CC-969F-2B9E67AE7E11}" type="presOf" srcId="{93272420-4AFD-40A3-9371-A5F58093BC38}" destId="{9D06CD96-DF01-4CD7-9F5C-505CFD833302}" srcOrd="0" destOrd="0" presId="urn:microsoft.com/office/officeart/2005/8/layout/hierarchy2"/>
    <dgm:cxn modelId="{BA3C6936-FF0F-4F73-BAD7-9B617D2909C1}" srcId="{87EE8C6D-4643-4EC1-AFB2-43D48F0BB048}" destId="{7BD6B530-1528-424E-9C59-DE5F95367EDC}" srcOrd="0" destOrd="0" parTransId="{0979FB5E-2B9C-4078-958E-B9DDC7E5F600}" sibTransId="{D64D85E6-8EAE-49AD-A136-D45AAABC3C25}"/>
    <dgm:cxn modelId="{5FBCAF87-6BFE-4297-8CA5-641B97FAE06A}" srcId="{7BD6B530-1528-424E-9C59-DE5F95367EDC}" destId="{E81C6B86-E350-4593-9700-208AA6C2CD7F}" srcOrd="0" destOrd="0" parTransId="{DC65586A-9B92-40C0-8BFE-CD5888088FF1}" sibTransId="{6B49873E-92FE-4D18-B499-310B906302DD}"/>
    <dgm:cxn modelId="{B12500B9-99E6-433B-8E01-04C061A28F73}" srcId="{E81C6B86-E350-4593-9700-208AA6C2CD7F}" destId="{7C813FBF-58CF-4A73-87FA-DF37F9325225}" srcOrd="1" destOrd="0" parTransId="{329DA98C-6586-4BE0-AB51-1D0BDEBDC4A1}" sibTransId="{34D7B0A4-D7EC-4184-9B0A-56FE1F3B2A7B}"/>
    <dgm:cxn modelId="{5D710165-3D1E-4A31-B644-313EC4A95906}" type="presOf" srcId="{D15B9808-244C-474E-9825-4860E6556DE2}" destId="{16DCF74A-043A-4059-BA15-767E0E0CAEC4}" srcOrd="0" destOrd="0" presId="urn:microsoft.com/office/officeart/2005/8/layout/hierarchy2"/>
    <dgm:cxn modelId="{A31BE5A0-B72B-4086-9391-46A2505174FD}" type="presOf" srcId="{C8980091-D4ED-4869-B5C5-4CDE665A9E0A}" destId="{2D86C80B-747A-4F4E-830A-D0E492BC47F5}" srcOrd="0" destOrd="0" presId="urn:microsoft.com/office/officeart/2005/8/layout/hierarchy2"/>
    <dgm:cxn modelId="{4BA063E2-17F7-4427-B51F-920E6CFF6E73}" type="presOf" srcId="{C8980091-D4ED-4869-B5C5-4CDE665A9E0A}" destId="{372B26B5-E04A-45B7-8707-5FABE77A49A9}" srcOrd="1" destOrd="0" presId="urn:microsoft.com/office/officeart/2005/8/layout/hierarchy2"/>
    <dgm:cxn modelId="{A9B93E59-AF73-4337-A66F-A925CD56D297}" type="presOf" srcId="{7C813FBF-58CF-4A73-87FA-DF37F9325225}" destId="{427C4B16-7527-4090-97B8-5E1FCFA72225}" srcOrd="0" destOrd="0" presId="urn:microsoft.com/office/officeart/2005/8/layout/hierarchy2"/>
    <dgm:cxn modelId="{F8BE23A4-A8BB-45C3-ACA8-C41BEB0357E1}" type="presOf" srcId="{6AFFBB97-E491-4175-8032-3F2B95314297}" destId="{0E9E211C-3E36-490A-8EFB-2874C026F3C4}" srcOrd="1" destOrd="0" presId="urn:microsoft.com/office/officeart/2005/8/layout/hierarchy2"/>
    <dgm:cxn modelId="{53A5309A-7CC4-4799-9235-E66181839B54}" type="presOf" srcId="{8960AB01-C4CA-481D-9E77-2C07EA4B72EF}" destId="{82FF9FA2-F665-452A-A9BA-6FF1EDE8AF02}" srcOrd="0" destOrd="0" presId="urn:microsoft.com/office/officeart/2005/8/layout/hierarchy2"/>
    <dgm:cxn modelId="{B6CFF500-DF7D-4BC4-B5A4-EDECEDDA6D3B}" type="presOf" srcId="{9A55E3D6-7836-48A8-B56C-96141BEC8148}" destId="{B63E864C-E7CE-4555-BF83-ECDF3BF66418}" srcOrd="0" destOrd="0" presId="urn:microsoft.com/office/officeart/2005/8/layout/hierarchy2"/>
    <dgm:cxn modelId="{8B425D5D-7D1C-492C-97C8-1502AF649AB7}" srcId="{E81C6B86-E350-4593-9700-208AA6C2CD7F}" destId="{9A55E3D6-7836-48A8-B56C-96141BEC8148}" srcOrd="0" destOrd="0" parTransId="{47F1F2CB-3710-4BBF-B40F-83D052FAA2F5}" sibTransId="{70747F96-B798-40A9-B0EB-514241A10E06}"/>
    <dgm:cxn modelId="{261CFBCD-A486-4EC7-B5BE-184C2B8DD366}" type="presOf" srcId="{E81C6B86-E350-4593-9700-208AA6C2CD7F}" destId="{C4D6B5FC-21FE-4411-9C7D-AF7FAF48762D}" srcOrd="0" destOrd="0" presId="urn:microsoft.com/office/officeart/2005/8/layout/hierarchy2"/>
    <dgm:cxn modelId="{3A6382B4-2715-4AF1-8395-CEC8F1E2CF32}" srcId="{9A55E3D6-7836-48A8-B56C-96141BEC8148}" destId="{93272420-4AFD-40A3-9371-A5F58093BC38}" srcOrd="1" destOrd="0" parTransId="{8960AB01-C4CA-481D-9E77-2C07EA4B72EF}" sibTransId="{C937384A-85E4-4653-81D5-8BF08E8E9E0C}"/>
    <dgm:cxn modelId="{345CAC73-BFF5-49A6-B937-1F7961CF75AD}" srcId="{9A55E3D6-7836-48A8-B56C-96141BEC8148}" destId="{D15B9808-244C-474E-9825-4860E6556DE2}" srcOrd="3" destOrd="0" parTransId="{C8980091-D4ED-4869-B5C5-4CDE665A9E0A}" sibTransId="{707468B1-8286-4F41-AA42-CE0823457FC1}"/>
    <dgm:cxn modelId="{6D8C8D9F-FDBC-4AD7-B5B9-E1E897036E72}" srcId="{87EE8C6D-4643-4EC1-AFB2-43D48F0BB048}" destId="{B383DEC2-A9F2-430F-BE83-BB12DD0C0143}" srcOrd="1" destOrd="0" parTransId="{73C6BFD1-FE03-4C90-A982-B0C6D44A26E6}" sibTransId="{137D8F3E-D764-43FA-AD99-1C422A1ED02F}"/>
    <dgm:cxn modelId="{921BEBFE-74D6-483C-903C-AF8270DB0A17}" type="presOf" srcId="{802EB448-9D4A-4820-939C-3051841177D4}" destId="{04D346C5-01FF-4444-A7A0-C4205521BE65}" srcOrd="0" destOrd="0" presId="urn:microsoft.com/office/officeart/2005/8/layout/hierarchy2"/>
    <dgm:cxn modelId="{91118BFB-2177-442E-B629-8DE3EB2A06E5}" type="presOf" srcId="{329DA98C-6586-4BE0-AB51-1D0BDEBDC4A1}" destId="{C94CB734-3F60-4813-BE0D-6A2373CBF0FB}" srcOrd="1" destOrd="0" presId="urn:microsoft.com/office/officeart/2005/8/layout/hierarchy2"/>
    <dgm:cxn modelId="{4C75F5AE-E53C-4E81-B3D1-F97CF2076F17}" type="presOf" srcId="{FBA2B4A0-BECB-402F-95AC-9A02D4E2B609}" destId="{D6D3C369-73BF-484E-9E8C-86F6A6201D0F}" srcOrd="1" destOrd="0" presId="urn:microsoft.com/office/officeart/2005/8/layout/hierarchy2"/>
    <dgm:cxn modelId="{F0CC3A8E-9510-4E09-B0BE-7C08989A2EC1}" type="presOf" srcId="{288A3778-C0CB-4A96-B113-9EF48ED53183}" destId="{677BEF8E-B75A-4207-B75C-A58405313C1C}" srcOrd="0" destOrd="0" presId="urn:microsoft.com/office/officeart/2005/8/layout/hierarchy2"/>
    <dgm:cxn modelId="{796B5B9D-DCE3-4CC4-AA71-0E00A9832153}" srcId="{9A55E3D6-7836-48A8-B56C-96141BEC8148}" destId="{802EB448-9D4A-4820-939C-3051841177D4}" srcOrd="2" destOrd="0" parTransId="{FBA2B4A0-BECB-402F-95AC-9A02D4E2B609}" sibTransId="{6C6ADB76-FE48-4314-BD12-9510AF122CB0}"/>
    <dgm:cxn modelId="{DBA5B61D-0DDE-4F55-A419-6A264B8F367E}" srcId="{87EE8C6D-4643-4EC1-AFB2-43D48F0BB048}" destId="{C3C361D1-49BD-4B59-8715-C24BF5FB9AF2}" srcOrd="2" destOrd="0" parTransId="{6989E123-F4FD-450C-BBCD-1BC51825B050}" sibTransId="{8FB8FB7F-B6B8-484B-916A-97B5E8909B6A}"/>
    <dgm:cxn modelId="{BA62371F-879A-4890-8999-86C159D63E31}" type="presOf" srcId="{DC65586A-9B92-40C0-8BFE-CD5888088FF1}" destId="{6F65CA74-76C5-4548-81A8-CE5F70D3A6EF}" srcOrd="0" destOrd="0" presId="urn:microsoft.com/office/officeart/2005/8/layout/hierarchy2"/>
    <dgm:cxn modelId="{F0608C2F-EF6B-4BF9-A299-5C5694251859}" type="presParOf" srcId="{4FF4D463-5C56-47C2-801A-AE3EC072053E}" destId="{D818E353-3BFF-4E72-B499-B17F27E27E47}" srcOrd="0" destOrd="0" presId="urn:microsoft.com/office/officeart/2005/8/layout/hierarchy2"/>
    <dgm:cxn modelId="{FA5DC836-3643-47CF-9E28-082D340AD791}" type="presParOf" srcId="{D818E353-3BFF-4E72-B499-B17F27E27E47}" destId="{D6EC0B0C-1599-4DA9-874C-6FBA94FBF8B3}" srcOrd="0" destOrd="0" presId="urn:microsoft.com/office/officeart/2005/8/layout/hierarchy2"/>
    <dgm:cxn modelId="{9B3E186F-021F-421D-96F3-CBA20094E714}" type="presParOf" srcId="{D818E353-3BFF-4E72-B499-B17F27E27E47}" destId="{0E5C854C-D619-455A-BBCA-575473A4C784}" srcOrd="1" destOrd="0" presId="urn:microsoft.com/office/officeart/2005/8/layout/hierarchy2"/>
    <dgm:cxn modelId="{E1E9F328-61A4-4291-BB1C-2B5AD88A2628}" type="presParOf" srcId="{0E5C854C-D619-455A-BBCA-575473A4C784}" destId="{6F65CA74-76C5-4548-81A8-CE5F70D3A6EF}" srcOrd="0" destOrd="0" presId="urn:microsoft.com/office/officeart/2005/8/layout/hierarchy2"/>
    <dgm:cxn modelId="{FE4F1943-CDFC-4685-AD7A-961150EC5714}" type="presParOf" srcId="{6F65CA74-76C5-4548-81A8-CE5F70D3A6EF}" destId="{6FDAC32B-9059-4642-BAFD-BA33CE38335C}" srcOrd="0" destOrd="0" presId="urn:microsoft.com/office/officeart/2005/8/layout/hierarchy2"/>
    <dgm:cxn modelId="{DBF86638-FD65-43EC-8BB0-BF7CC2E2659A}" type="presParOf" srcId="{0E5C854C-D619-455A-BBCA-575473A4C784}" destId="{5B49F422-0207-4E16-8FE0-AE02C6164202}" srcOrd="1" destOrd="0" presId="urn:microsoft.com/office/officeart/2005/8/layout/hierarchy2"/>
    <dgm:cxn modelId="{A91213A4-06B4-4F31-8E97-785084209FB3}" type="presParOf" srcId="{5B49F422-0207-4E16-8FE0-AE02C6164202}" destId="{C4D6B5FC-21FE-4411-9C7D-AF7FAF48762D}" srcOrd="0" destOrd="0" presId="urn:microsoft.com/office/officeart/2005/8/layout/hierarchy2"/>
    <dgm:cxn modelId="{7608307D-F451-4634-B912-3360219960B8}" type="presParOf" srcId="{5B49F422-0207-4E16-8FE0-AE02C6164202}" destId="{D8303A32-1780-4D87-B717-6DCB80A74CB7}" srcOrd="1" destOrd="0" presId="urn:microsoft.com/office/officeart/2005/8/layout/hierarchy2"/>
    <dgm:cxn modelId="{7A541BAC-1145-4950-A46F-C62260482CE1}" type="presParOf" srcId="{D8303A32-1780-4D87-B717-6DCB80A74CB7}" destId="{96D8EE2C-5FAE-4D66-BA9E-06F9EC516651}" srcOrd="0" destOrd="0" presId="urn:microsoft.com/office/officeart/2005/8/layout/hierarchy2"/>
    <dgm:cxn modelId="{26A5E71D-42F2-45DA-BF9B-A80256410450}" type="presParOf" srcId="{96D8EE2C-5FAE-4D66-BA9E-06F9EC516651}" destId="{CA622FF3-8229-41CB-8817-D60DA6F5ADB4}" srcOrd="0" destOrd="0" presId="urn:microsoft.com/office/officeart/2005/8/layout/hierarchy2"/>
    <dgm:cxn modelId="{AE7E7FCD-410A-4B42-AAB5-D9F745E2E2A9}" type="presParOf" srcId="{D8303A32-1780-4D87-B717-6DCB80A74CB7}" destId="{2DBB469A-B180-418B-BFA1-B5C54C27E93A}" srcOrd="1" destOrd="0" presId="urn:microsoft.com/office/officeart/2005/8/layout/hierarchy2"/>
    <dgm:cxn modelId="{CBD14418-1D27-4B84-9A52-EF1E5BB02049}" type="presParOf" srcId="{2DBB469A-B180-418B-BFA1-B5C54C27E93A}" destId="{B63E864C-E7CE-4555-BF83-ECDF3BF66418}" srcOrd="0" destOrd="0" presId="urn:microsoft.com/office/officeart/2005/8/layout/hierarchy2"/>
    <dgm:cxn modelId="{069AEB7E-7FD7-4B86-A13C-79F94B44E9FA}" type="presParOf" srcId="{2DBB469A-B180-418B-BFA1-B5C54C27E93A}" destId="{A19BC975-C13C-40F1-BD40-1923EB90D2AC}" srcOrd="1" destOrd="0" presId="urn:microsoft.com/office/officeart/2005/8/layout/hierarchy2"/>
    <dgm:cxn modelId="{8BD21E54-7018-4DF2-8CE1-F602EE1B1A89}" type="presParOf" srcId="{A19BC975-C13C-40F1-BD40-1923EB90D2AC}" destId="{A1FB6AD0-74B1-463D-83EE-6312792242A7}" srcOrd="0" destOrd="0" presId="urn:microsoft.com/office/officeart/2005/8/layout/hierarchy2"/>
    <dgm:cxn modelId="{AB09B92E-5A3C-4D52-BE2E-9CD76839E078}" type="presParOf" srcId="{A1FB6AD0-74B1-463D-83EE-6312792242A7}" destId="{0E9E211C-3E36-490A-8EFB-2874C026F3C4}" srcOrd="0" destOrd="0" presId="urn:microsoft.com/office/officeart/2005/8/layout/hierarchy2"/>
    <dgm:cxn modelId="{54B8EB5A-B6A9-4E3C-A2A7-857F3AACB7F1}" type="presParOf" srcId="{A19BC975-C13C-40F1-BD40-1923EB90D2AC}" destId="{85B05A62-4F94-48CF-BFE3-0FB98FBAD28F}" srcOrd="1" destOrd="0" presId="urn:microsoft.com/office/officeart/2005/8/layout/hierarchy2"/>
    <dgm:cxn modelId="{01E9FB4A-C901-488D-A977-EDC6F658E84A}" type="presParOf" srcId="{85B05A62-4F94-48CF-BFE3-0FB98FBAD28F}" destId="{677BEF8E-B75A-4207-B75C-A58405313C1C}" srcOrd="0" destOrd="0" presId="urn:microsoft.com/office/officeart/2005/8/layout/hierarchy2"/>
    <dgm:cxn modelId="{46451580-8A20-4DD0-9B85-522D7B8D0A44}" type="presParOf" srcId="{85B05A62-4F94-48CF-BFE3-0FB98FBAD28F}" destId="{07A27AD2-DD9C-4346-BFF0-54CB75E5DBA0}" srcOrd="1" destOrd="0" presId="urn:microsoft.com/office/officeart/2005/8/layout/hierarchy2"/>
    <dgm:cxn modelId="{C192813D-EAED-410D-A336-29CFA0815F42}" type="presParOf" srcId="{A19BC975-C13C-40F1-BD40-1923EB90D2AC}" destId="{82FF9FA2-F665-452A-A9BA-6FF1EDE8AF02}" srcOrd="2" destOrd="0" presId="urn:microsoft.com/office/officeart/2005/8/layout/hierarchy2"/>
    <dgm:cxn modelId="{871E8611-58E1-4464-A517-C2C6D7CD0982}" type="presParOf" srcId="{82FF9FA2-F665-452A-A9BA-6FF1EDE8AF02}" destId="{932C1383-C048-48C4-B2FE-4B7BBF37AC55}" srcOrd="0" destOrd="0" presId="urn:microsoft.com/office/officeart/2005/8/layout/hierarchy2"/>
    <dgm:cxn modelId="{7C6177A3-9D9C-4279-9F11-2A6A19CB5A6D}" type="presParOf" srcId="{A19BC975-C13C-40F1-BD40-1923EB90D2AC}" destId="{9D4A1BAD-A008-4035-AF19-B7F88B93C46D}" srcOrd="3" destOrd="0" presId="urn:microsoft.com/office/officeart/2005/8/layout/hierarchy2"/>
    <dgm:cxn modelId="{35A42635-779F-44D4-AD0A-C95D348AB728}" type="presParOf" srcId="{9D4A1BAD-A008-4035-AF19-B7F88B93C46D}" destId="{9D06CD96-DF01-4CD7-9F5C-505CFD833302}" srcOrd="0" destOrd="0" presId="urn:microsoft.com/office/officeart/2005/8/layout/hierarchy2"/>
    <dgm:cxn modelId="{DF47C867-0106-4F7D-82C7-DE6006D0E893}" type="presParOf" srcId="{9D4A1BAD-A008-4035-AF19-B7F88B93C46D}" destId="{4153CC18-5F82-4484-95D7-4690D5990298}" srcOrd="1" destOrd="0" presId="urn:microsoft.com/office/officeart/2005/8/layout/hierarchy2"/>
    <dgm:cxn modelId="{77CD9CAC-C84B-4225-81C9-E3469D74ADFD}" type="presParOf" srcId="{A19BC975-C13C-40F1-BD40-1923EB90D2AC}" destId="{CD2FBED0-4F43-4A23-9B7B-6BBA3F5DD1A7}" srcOrd="4" destOrd="0" presId="urn:microsoft.com/office/officeart/2005/8/layout/hierarchy2"/>
    <dgm:cxn modelId="{BC7FE535-19C8-406F-963F-DB0927998B4D}" type="presParOf" srcId="{CD2FBED0-4F43-4A23-9B7B-6BBA3F5DD1A7}" destId="{D6D3C369-73BF-484E-9E8C-86F6A6201D0F}" srcOrd="0" destOrd="0" presId="urn:microsoft.com/office/officeart/2005/8/layout/hierarchy2"/>
    <dgm:cxn modelId="{8AD1A916-77F3-4197-AF97-18DF5099586C}" type="presParOf" srcId="{A19BC975-C13C-40F1-BD40-1923EB90D2AC}" destId="{A0C5058D-C56C-4C0C-B364-7877FA6D5833}" srcOrd="5" destOrd="0" presId="urn:microsoft.com/office/officeart/2005/8/layout/hierarchy2"/>
    <dgm:cxn modelId="{76DE431F-AC52-41BB-AF0D-87C868B5196F}" type="presParOf" srcId="{A0C5058D-C56C-4C0C-B364-7877FA6D5833}" destId="{04D346C5-01FF-4444-A7A0-C4205521BE65}" srcOrd="0" destOrd="0" presId="urn:microsoft.com/office/officeart/2005/8/layout/hierarchy2"/>
    <dgm:cxn modelId="{B54660F6-3430-46E7-B629-30BE950A4044}" type="presParOf" srcId="{A0C5058D-C56C-4C0C-B364-7877FA6D5833}" destId="{86DFB9F9-0198-4F0D-AD44-38FECEFB773F}" srcOrd="1" destOrd="0" presId="urn:microsoft.com/office/officeart/2005/8/layout/hierarchy2"/>
    <dgm:cxn modelId="{EB26A93B-9452-47C3-A2F6-1B32750BB143}" type="presParOf" srcId="{A19BC975-C13C-40F1-BD40-1923EB90D2AC}" destId="{2D86C80B-747A-4F4E-830A-D0E492BC47F5}" srcOrd="6" destOrd="0" presId="urn:microsoft.com/office/officeart/2005/8/layout/hierarchy2"/>
    <dgm:cxn modelId="{0AC078BA-087E-4BE2-B97A-DFF042B3E5AC}" type="presParOf" srcId="{2D86C80B-747A-4F4E-830A-D0E492BC47F5}" destId="{372B26B5-E04A-45B7-8707-5FABE77A49A9}" srcOrd="0" destOrd="0" presId="urn:microsoft.com/office/officeart/2005/8/layout/hierarchy2"/>
    <dgm:cxn modelId="{9F8A8964-3863-4C6B-9746-654C0397F1E7}" type="presParOf" srcId="{A19BC975-C13C-40F1-BD40-1923EB90D2AC}" destId="{4EEC8238-AA6D-48ED-A50F-B8FE4B676430}" srcOrd="7" destOrd="0" presId="urn:microsoft.com/office/officeart/2005/8/layout/hierarchy2"/>
    <dgm:cxn modelId="{8B7FED75-C928-4395-AF51-732DD92AFEBB}" type="presParOf" srcId="{4EEC8238-AA6D-48ED-A50F-B8FE4B676430}" destId="{16DCF74A-043A-4059-BA15-767E0E0CAEC4}" srcOrd="0" destOrd="0" presId="urn:microsoft.com/office/officeart/2005/8/layout/hierarchy2"/>
    <dgm:cxn modelId="{D43F5DFE-DA61-45B0-99E5-BB707040BA99}" type="presParOf" srcId="{4EEC8238-AA6D-48ED-A50F-B8FE4B676430}" destId="{96F46AC6-6217-420D-A8D2-D0FF74CBDC0C}" srcOrd="1" destOrd="0" presId="urn:microsoft.com/office/officeart/2005/8/layout/hierarchy2"/>
    <dgm:cxn modelId="{603A9AD1-8EF8-43FA-BC8E-AD8FE71C4C31}" type="presParOf" srcId="{D8303A32-1780-4D87-B717-6DCB80A74CB7}" destId="{9FC78266-470C-4C89-963C-B82E522FE349}" srcOrd="2" destOrd="0" presId="urn:microsoft.com/office/officeart/2005/8/layout/hierarchy2"/>
    <dgm:cxn modelId="{81A8DB77-B208-4642-863B-2D9795E6E3C4}" type="presParOf" srcId="{9FC78266-470C-4C89-963C-B82E522FE349}" destId="{C94CB734-3F60-4813-BE0D-6A2373CBF0FB}" srcOrd="0" destOrd="0" presId="urn:microsoft.com/office/officeart/2005/8/layout/hierarchy2"/>
    <dgm:cxn modelId="{6F5BEE22-22AC-497F-A7D3-EB7040783EB7}" type="presParOf" srcId="{D8303A32-1780-4D87-B717-6DCB80A74CB7}" destId="{01A15F10-5BAE-4525-A94A-24EB92958542}" srcOrd="3" destOrd="0" presId="urn:microsoft.com/office/officeart/2005/8/layout/hierarchy2"/>
    <dgm:cxn modelId="{05502396-DDAB-4047-8DF8-A75E9101FA61}" type="presParOf" srcId="{01A15F10-5BAE-4525-A94A-24EB92958542}" destId="{427C4B16-7527-4090-97B8-5E1FCFA72225}" srcOrd="0" destOrd="0" presId="urn:microsoft.com/office/officeart/2005/8/layout/hierarchy2"/>
    <dgm:cxn modelId="{6D39C90C-E60C-4CF0-BE3C-E7DED31F3B0B}" type="presParOf" srcId="{01A15F10-5BAE-4525-A94A-24EB92958542}" destId="{A2D6FE54-3839-41BD-9DF3-83927780CAC4}" srcOrd="1" destOrd="0" presId="urn:microsoft.com/office/officeart/2005/8/layout/hierarchy2"/>
    <dgm:cxn modelId="{0786F494-DB13-49E9-BB5C-16041EC80066}" type="presParOf" srcId="{4FF4D463-5C56-47C2-801A-AE3EC072053E}" destId="{FB5F48BF-6D30-44F3-81E8-B313C21BEC79}" srcOrd="1" destOrd="0" presId="urn:microsoft.com/office/officeart/2005/8/layout/hierarchy2"/>
    <dgm:cxn modelId="{F3976DB6-EC01-481D-9675-EF838510FBA1}" type="presParOf" srcId="{FB5F48BF-6D30-44F3-81E8-B313C21BEC79}" destId="{76ADBFC7-16CB-466C-BC32-9534CE07DAF0}" srcOrd="0" destOrd="0" presId="urn:microsoft.com/office/officeart/2005/8/layout/hierarchy2"/>
    <dgm:cxn modelId="{D0D67741-56C3-4052-928C-8CF71161A6EB}" type="presParOf" srcId="{FB5F48BF-6D30-44F3-81E8-B313C21BEC79}" destId="{906A24BD-6552-4914-B713-A2B3A51BF2DE}" srcOrd="1" destOrd="0" presId="urn:microsoft.com/office/officeart/2005/8/layout/hierarchy2"/>
    <dgm:cxn modelId="{2C5A7703-F187-4A4D-91FF-9AD5EFFD73A2}" type="presParOf" srcId="{4FF4D463-5C56-47C2-801A-AE3EC072053E}" destId="{CD738A88-207B-4C8E-ACA0-DBFF07DE0DBC}" srcOrd="2" destOrd="0" presId="urn:microsoft.com/office/officeart/2005/8/layout/hierarchy2"/>
    <dgm:cxn modelId="{6F2843DD-3FAE-47DB-ACCB-151EA6BBEBA1}" type="presParOf" srcId="{CD738A88-207B-4C8E-ACA0-DBFF07DE0DBC}" destId="{6BF29830-075C-42AF-9040-B4471F241E00}" srcOrd="0" destOrd="0" presId="urn:microsoft.com/office/officeart/2005/8/layout/hierarchy2"/>
    <dgm:cxn modelId="{B7ECED9D-F9D4-4CB1-9D57-3C2900CCC605}" type="presParOf" srcId="{CD738A88-207B-4C8E-ACA0-DBFF07DE0DBC}" destId="{A3321A72-CC8F-4526-9300-F8CFF31AE2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C0B0C-1599-4DA9-874C-6FBA94FBF8B3}">
      <dsp:nvSpPr>
        <dsp:cNvPr id="0" name=""/>
        <dsp:cNvSpPr/>
      </dsp:nvSpPr>
      <dsp:spPr>
        <a:xfrm>
          <a:off x="378511" y="100762"/>
          <a:ext cx="403439" cy="3624825"/>
        </a:xfrm>
        <a:prstGeom prst="roundRect">
          <a:avLst>
            <a:gd name="adj" fmla="val 10000"/>
          </a:avLst>
        </a:prstGeom>
        <a:solidFill>
          <a:srgbClr val="0EBA1E"/>
        </a:soli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wordArtVert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390327" y="112578"/>
        <a:ext cx="379807" cy="3601193"/>
      </dsp:txXfrm>
    </dsp:sp>
    <dsp:sp modelId="{6F65CA74-76C5-4548-81A8-CE5F70D3A6EF}">
      <dsp:nvSpPr>
        <dsp:cNvPr id="0" name=""/>
        <dsp:cNvSpPr/>
      </dsp:nvSpPr>
      <dsp:spPr>
        <a:xfrm rot="21300152">
          <a:off x="781207" y="1887266"/>
          <a:ext cx="391477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391477" y="885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967159" y="1886337"/>
        <a:ext cx="19573" cy="19573"/>
      </dsp:txXfrm>
    </dsp:sp>
    <dsp:sp modelId="{C4D6B5FC-21FE-4411-9C7D-AF7FAF48762D}">
      <dsp:nvSpPr>
        <dsp:cNvPr id="0" name=""/>
        <dsp:cNvSpPr/>
      </dsp:nvSpPr>
      <dsp:spPr>
        <a:xfrm>
          <a:off x="1171941" y="105076"/>
          <a:ext cx="1018552" cy="354799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kern="1200" dirty="0">
            <a:solidFill>
              <a:schemeClr val="accent6">
                <a:lumMod val="50000"/>
              </a:schemeClr>
            </a:solidFill>
            <a:effectLst/>
          </a:endParaRPr>
        </a:p>
      </dsp:txBody>
      <dsp:txXfrm>
        <a:off x="1201773" y="134908"/>
        <a:ext cx="958888" cy="3488329"/>
      </dsp:txXfrm>
    </dsp:sp>
    <dsp:sp modelId="{96D8EE2C-5FAE-4D66-BA9E-06F9EC516651}">
      <dsp:nvSpPr>
        <dsp:cNvPr id="0" name=""/>
        <dsp:cNvSpPr/>
      </dsp:nvSpPr>
      <dsp:spPr>
        <a:xfrm rot="17763703">
          <a:off x="1892320" y="1392465"/>
          <a:ext cx="1063650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063650" y="885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397554" y="1374731"/>
        <a:ext cx="53182" cy="53182"/>
      </dsp:txXfrm>
    </dsp:sp>
    <dsp:sp modelId="{B63E864C-E7CE-4555-BF83-ECDF3BF66418}">
      <dsp:nvSpPr>
        <dsp:cNvPr id="0" name=""/>
        <dsp:cNvSpPr/>
      </dsp:nvSpPr>
      <dsp:spPr>
        <a:xfrm>
          <a:off x="2657797" y="25224"/>
          <a:ext cx="2092934" cy="1796695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(4268,6 тыс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710420" y="77847"/>
        <a:ext cx="1987688" cy="1691449"/>
      </dsp:txXfrm>
    </dsp:sp>
    <dsp:sp modelId="{A1FB6AD0-74B1-463D-83EE-6312792242A7}">
      <dsp:nvSpPr>
        <dsp:cNvPr id="0" name=""/>
        <dsp:cNvSpPr/>
      </dsp:nvSpPr>
      <dsp:spPr>
        <a:xfrm rot="20621551">
          <a:off x="4727183" y="750360"/>
          <a:ext cx="1170653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170653" y="885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283243" y="729951"/>
        <a:ext cx="58532" cy="58532"/>
      </dsp:txXfrm>
    </dsp:sp>
    <dsp:sp modelId="{677BEF8E-B75A-4207-B75C-A58405313C1C}">
      <dsp:nvSpPr>
        <dsp:cNvPr id="0" name=""/>
        <dsp:cNvSpPr/>
      </dsp:nvSpPr>
      <dsp:spPr>
        <a:xfrm>
          <a:off x="5874288" y="223592"/>
          <a:ext cx="2877660" cy="742539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 (0,0 тыс.руб.).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96036" y="245340"/>
        <a:ext cx="2834164" cy="699043"/>
      </dsp:txXfrm>
    </dsp:sp>
    <dsp:sp modelId="{82FF9FA2-F665-452A-A9BA-6FF1EDE8AF02}">
      <dsp:nvSpPr>
        <dsp:cNvPr id="0" name=""/>
        <dsp:cNvSpPr/>
      </dsp:nvSpPr>
      <dsp:spPr>
        <a:xfrm rot="1308879">
          <a:off x="4705719" y="1148299"/>
          <a:ext cx="1257165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257165" y="885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302873" y="1125728"/>
        <a:ext cx="62858" cy="62858"/>
      </dsp:txXfrm>
    </dsp:sp>
    <dsp:sp modelId="{9D06CD96-DF01-4CD7-9F5C-505CFD833302}">
      <dsp:nvSpPr>
        <dsp:cNvPr id="0" name=""/>
        <dsp:cNvSpPr/>
      </dsp:nvSpPr>
      <dsp:spPr>
        <a:xfrm>
          <a:off x="5917872" y="1108773"/>
          <a:ext cx="2809893" cy="56393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ситуаций(131,7 тыс. руб.)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34389" y="1125290"/>
        <a:ext cx="2776859" cy="530903"/>
      </dsp:txXfrm>
    </dsp:sp>
    <dsp:sp modelId="{CD2FBED0-4F43-4A23-9B7B-6BBA3F5DD1A7}">
      <dsp:nvSpPr>
        <dsp:cNvPr id="0" name=""/>
        <dsp:cNvSpPr/>
      </dsp:nvSpPr>
      <dsp:spPr>
        <a:xfrm rot="2746122">
          <a:off x="4501377" y="1505471"/>
          <a:ext cx="1648936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648936" y="885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284621" y="1473105"/>
        <a:ext cx="82446" cy="82446"/>
      </dsp:txXfrm>
    </dsp:sp>
    <dsp:sp modelId="{04D346C5-01FF-4444-A7A0-C4205521BE65}">
      <dsp:nvSpPr>
        <dsp:cNvPr id="0" name=""/>
        <dsp:cNvSpPr/>
      </dsp:nvSpPr>
      <dsp:spPr>
        <a:xfrm>
          <a:off x="5900958" y="1821923"/>
          <a:ext cx="2827695" cy="566321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преступности(39,0тыс.руб.)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17545" y="1838510"/>
        <a:ext cx="2794521" cy="533147"/>
      </dsp:txXfrm>
    </dsp:sp>
    <dsp:sp modelId="{2D86C80B-747A-4F4E-830A-D0E492BC47F5}">
      <dsp:nvSpPr>
        <dsp:cNvPr id="0" name=""/>
        <dsp:cNvSpPr/>
      </dsp:nvSpPr>
      <dsp:spPr>
        <a:xfrm rot="4159804">
          <a:off x="3665310" y="2484309"/>
          <a:ext cx="3355161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3355161" y="8857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259011" y="2409287"/>
        <a:ext cx="167758" cy="167758"/>
      </dsp:txXfrm>
    </dsp:sp>
    <dsp:sp modelId="{16DCF74A-043A-4059-BA15-767E0E0CAEC4}">
      <dsp:nvSpPr>
        <dsp:cNvPr id="0" name=""/>
        <dsp:cNvSpPr/>
      </dsp:nvSpPr>
      <dsp:spPr>
        <a:xfrm>
          <a:off x="5935049" y="3620641"/>
          <a:ext cx="2768710" cy="88423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культуры(2682,6 тыс. руб.)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60947" y="3646539"/>
        <a:ext cx="2716914" cy="832441"/>
      </dsp:txXfrm>
    </dsp:sp>
    <dsp:sp modelId="{9FC78266-470C-4C89-963C-B82E522FE349}">
      <dsp:nvSpPr>
        <dsp:cNvPr id="0" name=""/>
        <dsp:cNvSpPr/>
      </dsp:nvSpPr>
      <dsp:spPr>
        <a:xfrm rot="3925228">
          <a:off x="1865571" y="2376136"/>
          <a:ext cx="1112665" cy="17714"/>
        </a:xfrm>
        <a:custGeom>
          <a:avLst/>
          <a:gdLst/>
          <a:ahLst/>
          <a:cxnLst/>
          <a:rect l="0" t="0" r="0" b="0"/>
          <a:pathLst>
            <a:path>
              <a:moveTo>
                <a:pt x="0" y="8857"/>
              </a:moveTo>
              <a:lnTo>
                <a:pt x="1112665" y="885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394087" y="2357176"/>
        <a:ext cx="55633" cy="55633"/>
      </dsp:txXfrm>
    </dsp:sp>
    <dsp:sp modelId="{427C4B16-7527-4090-97B8-5E1FCFA72225}">
      <dsp:nvSpPr>
        <dsp:cNvPr id="0" name=""/>
        <dsp:cNvSpPr/>
      </dsp:nvSpPr>
      <dsp:spPr>
        <a:xfrm>
          <a:off x="2653314" y="2394753"/>
          <a:ext cx="2120229" cy="992321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(302,9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тыс. рублей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682378" y="2423817"/>
        <a:ext cx="2062101" cy="934193"/>
      </dsp:txXfrm>
    </dsp:sp>
    <dsp:sp modelId="{76ADBFC7-16CB-466C-BC32-9534CE07DAF0}">
      <dsp:nvSpPr>
        <dsp:cNvPr id="0" name=""/>
        <dsp:cNvSpPr/>
      </dsp:nvSpPr>
      <dsp:spPr>
        <a:xfrm>
          <a:off x="5906834" y="2559433"/>
          <a:ext cx="2772886" cy="953982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solidFill>
            <a:schemeClr val="accent1">
              <a:lumMod val="60000"/>
              <a:lumOff val="40000"/>
            </a:schemeClr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поселения(1315,3 тыс. руб. ) 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34775" y="2587374"/>
        <a:ext cx="2717004" cy="898100"/>
      </dsp:txXfrm>
    </dsp:sp>
    <dsp:sp modelId="{6BF29830-075C-42AF-9040-B4471F241E00}">
      <dsp:nvSpPr>
        <dsp:cNvPr id="0" name=""/>
        <dsp:cNvSpPr/>
      </dsp:nvSpPr>
      <dsp:spPr>
        <a:xfrm>
          <a:off x="5923222" y="4661871"/>
          <a:ext cx="2746293" cy="588190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 Развитие физической культуры и спорта(70,0тыс.руб.)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940449" y="4679098"/>
        <a:ext cx="2711839" cy="5537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C0B0C-1599-4DA9-874C-6FBA94FBF8B3}">
      <dsp:nvSpPr>
        <dsp:cNvPr id="0" name=""/>
        <dsp:cNvSpPr/>
      </dsp:nvSpPr>
      <dsp:spPr>
        <a:xfrm>
          <a:off x="45973" y="619011"/>
          <a:ext cx="378523" cy="329999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wordArtVert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baseline="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2800" b="1" kern="1200" baseline="0" dirty="0">
            <a:solidFill>
              <a:schemeClr val="accent6">
                <a:lumMod val="50000"/>
              </a:schemeClr>
            </a:solidFill>
          </a:endParaRPr>
        </a:p>
      </dsp:txBody>
      <dsp:txXfrm>
        <a:off x="57060" y="630098"/>
        <a:ext cx="356349" cy="3277824"/>
      </dsp:txXfrm>
    </dsp:sp>
    <dsp:sp modelId="{6F65CA74-76C5-4548-81A8-CE5F70D3A6EF}">
      <dsp:nvSpPr>
        <dsp:cNvPr id="0" name=""/>
        <dsp:cNvSpPr/>
      </dsp:nvSpPr>
      <dsp:spPr>
        <a:xfrm rot="102396">
          <a:off x="424388" y="2268193"/>
          <a:ext cx="484692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484692" y="803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654617" y="2264110"/>
        <a:ext cx="24234" cy="24234"/>
      </dsp:txXfrm>
    </dsp:sp>
    <dsp:sp modelId="{C4D6B5FC-21FE-4411-9C7D-AF7FAF48762D}">
      <dsp:nvSpPr>
        <dsp:cNvPr id="0" name=""/>
        <dsp:cNvSpPr/>
      </dsp:nvSpPr>
      <dsp:spPr>
        <a:xfrm>
          <a:off x="908974" y="619011"/>
          <a:ext cx="1211193" cy="33288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kern="1200" dirty="0">
            <a:solidFill>
              <a:schemeClr val="accent6">
                <a:lumMod val="50000"/>
              </a:schemeClr>
            </a:solidFill>
            <a:effectLst/>
          </a:endParaRPr>
        </a:p>
      </dsp:txBody>
      <dsp:txXfrm>
        <a:off x="944449" y="654486"/>
        <a:ext cx="1140243" cy="3257917"/>
      </dsp:txXfrm>
    </dsp:sp>
    <dsp:sp modelId="{96D8EE2C-5FAE-4D66-BA9E-06F9EC516651}">
      <dsp:nvSpPr>
        <dsp:cNvPr id="0" name=""/>
        <dsp:cNvSpPr/>
      </dsp:nvSpPr>
      <dsp:spPr>
        <a:xfrm rot="17376656">
          <a:off x="1686227" y="1660137"/>
          <a:ext cx="1306322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1306322" y="803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306731" y="1635513"/>
        <a:ext cx="65316" cy="65316"/>
      </dsp:txXfrm>
    </dsp:sp>
    <dsp:sp modelId="{B63E864C-E7CE-4555-BF83-ECDF3BF66418}">
      <dsp:nvSpPr>
        <dsp:cNvPr id="0" name=""/>
        <dsp:cNvSpPr/>
      </dsp:nvSpPr>
      <dsp:spPr>
        <a:xfrm>
          <a:off x="2558610" y="210032"/>
          <a:ext cx="1963673" cy="1685731"/>
        </a:xfrm>
        <a:prstGeom prst="roundRect">
          <a:avLst>
            <a:gd name="adj" fmla="val 10000"/>
          </a:avLst>
        </a:prstGeom>
        <a:solidFill>
          <a:srgbClr val="6DF77D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(2515,6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тыс. рублей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607983" y="259405"/>
        <a:ext cx="1864927" cy="1586985"/>
      </dsp:txXfrm>
    </dsp:sp>
    <dsp:sp modelId="{A1FB6AD0-74B1-463D-83EE-6312792242A7}">
      <dsp:nvSpPr>
        <dsp:cNvPr id="0" name=""/>
        <dsp:cNvSpPr/>
      </dsp:nvSpPr>
      <dsp:spPr>
        <a:xfrm rot="20174496">
          <a:off x="4469292" y="792945"/>
          <a:ext cx="1250583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1250583" y="8034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063319" y="769715"/>
        <a:ext cx="62529" cy="62529"/>
      </dsp:txXfrm>
    </dsp:sp>
    <dsp:sp modelId="{677BEF8E-B75A-4207-B75C-A58405313C1C}">
      <dsp:nvSpPr>
        <dsp:cNvPr id="0" name=""/>
        <dsp:cNvSpPr/>
      </dsp:nvSpPr>
      <dsp:spPr>
        <a:xfrm>
          <a:off x="5666884" y="211711"/>
          <a:ext cx="2976679" cy="674700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«Развитие муниципальной службы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(0,0  тыс. рублей)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686645" y="231472"/>
        <a:ext cx="2937157" cy="635178"/>
      </dsp:txXfrm>
    </dsp:sp>
    <dsp:sp modelId="{82FF9FA2-F665-452A-A9BA-6FF1EDE8AF02}">
      <dsp:nvSpPr>
        <dsp:cNvPr id="0" name=""/>
        <dsp:cNvSpPr/>
      </dsp:nvSpPr>
      <dsp:spPr>
        <a:xfrm rot="1382513">
          <a:off x="4474814" y="1277748"/>
          <a:ext cx="1189996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1189996" y="8034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040063" y="1256032"/>
        <a:ext cx="59499" cy="59499"/>
      </dsp:txXfrm>
    </dsp:sp>
    <dsp:sp modelId="{9D06CD96-DF01-4CD7-9F5C-505CFD833302}">
      <dsp:nvSpPr>
        <dsp:cNvPr id="0" name=""/>
        <dsp:cNvSpPr/>
      </dsp:nvSpPr>
      <dsp:spPr>
        <a:xfrm>
          <a:off x="5617342" y="1017697"/>
          <a:ext cx="3146594" cy="1001938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«Защита населения и территории от чрезвычайных ситуаций, обеспечение пожарной безопасности и безопасности людей на водных объектах (1,0 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646688" y="1047043"/>
        <a:ext cx="3087902" cy="943246"/>
      </dsp:txXfrm>
    </dsp:sp>
    <dsp:sp modelId="{CD2FBED0-4F43-4A23-9B7B-6BBA3F5DD1A7}">
      <dsp:nvSpPr>
        <dsp:cNvPr id="0" name=""/>
        <dsp:cNvSpPr/>
      </dsp:nvSpPr>
      <dsp:spPr>
        <a:xfrm rot="3019980">
          <a:off x="4199959" y="1730880"/>
          <a:ext cx="1782400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1782400" y="8034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046599" y="1694354"/>
        <a:ext cx="89120" cy="89120"/>
      </dsp:txXfrm>
    </dsp:sp>
    <dsp:sp modelId="{04D346C5-01FF-4444-A7A0-C4205521BE65}">
      <dsp:nvSpPr>
        <dsp:cNvPr id="0" name=""/>
        <dsp:cNvSpPr/>
      </dsp:nvSpPr>
      <dsp:spPr>
        <a:xfrm>
          <a:off x="5660034" y="2159258"/>
          <a:ext cx="2943849" cy="531345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 преступности(1,0тыс.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675597" y="2174821"/>
        <a:ext cx="2912723" cy="500219"/>
      </dsp:txXfrm>
    </dsp:sp>
    <dsp:sp modelId="{2D86C80B-747A-4F4E-830A-D0E492BC47F5}">
      <dsp:nvSpPr>
        <dsp:cNvPr id="0" name=""/>
        <dsp:cNvSpPr/>
      </dsp:nvSpPr>
      <dsp:spPr>
        <a:xfrm rot="4211025">
          <a:off x="3444880" y="2578316"/>
          <a:ext cx="3259944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3259944" y="8034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4993354" y="2504851"/>
        <a:ext cx="162997" cy="162997"/>
      </dsp:txXfrm>
    </dsp:sp>
    <dsp:sp modelId="{16DCF74A-043A-4059-BA15-767E0E0CAEC4}">
      <dsp:nvSpPr>
        <dsp:cNvPr id="0" name=""/>
        <dsp:cNvSpPr/>
      </dsp:nvSpPr>
      <dsp:spPr>
        <a:xfrm>
          <a:off x="5627421" y="3743432"/>
          <a:ext cx="3009528" cy="752742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  Развитие культуры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(1861,5 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649468" y="3765479"/>
        <a:ext cx="2965434" cy="708648"/>
      </dsp:txXfrm>
    </dsp:sp>
    <dsp:sp modelId="{9FC78266-470C-4C89-963C-B82E522FE349}">
      <dsp:nvSpPr>
        <dsp:cNvPr id="0" name=""/>
        <dsp:cNvSpPr/>
      </dsp:nvSpPr>
      <dsp:spPr>
        <a:xfrm rot="4066148">
          <a:off x="1728239" y="2859002"/>
          <a:ext cx="1260909" cy="16068"/>
        </a:xfrm>
        <a:custGeom>
          <a:avLst/>
          <a:gdLst/>
          <a:ahLst/>
          <a:cxnLst/>
          <a:rect l="0" t="0" r="0" b="0"/>
          <a:pathLst>
            <a:path>
              <a:moveTo>
                <a:pt x="0" y="8034"/>
              </a:moveTo>
              <a:lnTo>
                <a:pt x="1260909" y="803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327171" y="2835513"/>
        <a:ext cx="63045" cy="63045"/>
      </dsp:txXfrm>
    </dsp:sp>
    <dsp:sp modelId="{427C4B16-7527-4090-97B8-5E1FCFA72225}">
      <dsp:nvSpPr>
        <dsp:cNvPr id="0" name=""/>
        <dsp:cNvSpPr/>
      </dsp:nvSpPr>
      <dsp:spPr>
        <a:xfrm>
          <a:off x="2597219" y="2651051"/>
          <a:ext cx="1989283" cy="1599153"/>
        </a:xfrm>
        <a:prstGeom prst="roundRect">
          <a:avLst>
            <a:gd name="adj" fmla="val 10000"/>
          </a:avLst>
        </a:prstGeom>
        <a:solidFill>
          <a:srgbClr val="6DF77D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799,3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тыс. рублей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644057" y="2697889"/>
        <a:ext cx="1895607" cy="1505477"/>
      </dsp:txXfrm>
    </dsp:sp>
    <dsp:sp modelId="{76ADBFC7-16CB-466C-BC32-9534CE07DAF0}">
      <dsp:nvSpPr>
        <dsp:cNvPr id="0" name=""/>
        <dsp:cNvSpPr/>
      </dsp:nvSpPr>
      <dsp:spPr>
        <a:xfrm rot="10800000" flipV="1">
          <a:off x="5636379" y="2860800"/>
          <a:ext cx="3041072" cy="693336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solidFill>
            <a:schemeClr val="accent1">
              <a:lumMod val="60000"/>
              <a:lumOff val="40000"/>
            </a:schemeClr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 Благоустройство территории Ермаковского сельского поселения(593,7 тыс. рублей) 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-10800000">
        <a:off x="5656686" y="2881107"/>
        <a:ext cx="3000458" cy="652722"/>
      </dsp:txXfrm>
    </dsp:sp>
    <dsp:sp modelId="{6BF29830-075C-42AF-9040-B4471F241E00}">
      <dsp:nvSpPr>
        <dsp:cNvPr id="0" name=""/>
        <dsp:cNvSpPr/>
      </dsp:nvSpPr>
      <dsp:spPr>
        <a:xfrm rot="10800000" flipV="1">
          <a:off x="5627421" y="4607525"/>
          <a:ext cx="3001383" cy="788625"/>
        </a:xfrm>
        <a:prstGeom prst="roundRect">
          <a:avLst>
            <a:gd name="adj" fmla="val 10000"/>
          </a:avLst>
        </a:prstGeom>
        <a:solidFill>
          <a:srgbClr val="0EBA1E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(58,4 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 rot="-10800000">
        <a:off x="5650519" y="4630623"/>
        <a:ext cx="2955187" cy="7424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C0B0C-1599-4DA9-874C-6FBA94FBF8B3}">
      <dsp:nvSpPr>
        <dsp:cNvPr id="0" name=""/>
        <dsp:cNvSpPr/>
      </dsp:nvSpPr>
      <dsp:spPr>
        <a:xfrm>
          <a:off x="0" y="161105"/>
          <a:ext cx="443161" cy="3863522"/>
        </a:xfrm>
        <a:prstGeom prst="roundRect">
          <a:avLst>
            <a:gd name="adj" fmla="val 10000"/>
          </a:avLst>
        </a:prstGeom>
        <a:solidFill>
          <a:srgbClr val="6DF77D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wordArtVert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accent6">
                  <a:lumMod val="50000"/>
                </a:schemeClr>
              </a:solidFill>
            </a:rPr>
            <a:t>БЮДЖЕТ</a:t>
          </a:r>
          <a:endParaRPr lang="ru-RU" sz="3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2980" y="174085"/>
        <a:ext cx="417201" cy="3837562"/>
      </dsp:txXfrm>
    </dsp:sp>
    <dsp:sp modelId="{6F65CA74-76C5-4548-81A8-CE5F70D3A6EF}">
      <dsp:nvSpPr>
        <dsp:cNvPr id="0" name=""/>
        <dsp:cNvSpPr/>
      </dsp:nvSpPr>
      <dsp:spPr>
        <a:xfrm rot="210339">
          <a:off x="442903" y="2091911"/>
          <a:ext cx="276378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276378" y="940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74183" y="2094407"/>
        <a:ext cx="13818" cy="13818"/>
      </dsp:txXfrm>
    </dsp:sp>
    <dsp:sp modelId="{C4D6B5FC-21FE-4411-9C7D-AF7FAF48762D}">
      <dsp:nvSpPr>
        <dsp:cNvPr id="0" name=""/>
        <dsp:cNvSpPr/>
      </dsp:nvSpPr>
      <dsp:spPr>
        <a:xfrm>
          <a:off x="719023" y="161105"/>
          <a:ext cx="1118837" cy="3897322"/>
        </a:xfrm>
        <a:prstGeom prst="roundRect">
          <a:avLst>
            <a:gd name="adj" fmla="val 10000"/>
          </a:avLst>
        </a:prstGeom>
        <a:solidFill>
          <a:srgbClr val="FA6AA1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effectLst/>
            </a:rPr>
            <a:t>Программные  и непрограммные расходы</a:t>
          </a:r>
          <a:endParaRPr lang="ru-RU" sz="2800" b="1" kern="1200" dirty="0">
            <a:solidFill>
              <a:schemeClr val="accent6">
                <a:lumMod val="50000"/>
              </a:schemeClr>
            </a:solidFill>
            <a:effectLst/>
          </a:endParaRPr>
        </a:p>
      </dsp:txBody>
      <dsp:txXfrm>
        <a:off x="751793" y="193875"/>
        <a:ext cx="1053297" cy="3831782"/>
      </dsp:txXfrm>
    </dsp:sp>
    <dsp:sp modelId="{96D8EE2C-5FAE-4D66-BA9E-06F9EC516651}">
      <dsp:nvSpPr>
        <dsp:cNvPr id="0" name=""/>
        <dsp:cNvSpPr/>
      </dsp:nvSpPr>
      <dsp:spPr>
        <a:xfrm rot="17763703">
          <a:off x="1510329" y="1575572"/>
          <a:ext cx="1168376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1168376" y="940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065308" y="1555769"/>
        <a:ext cx="58418" cy="58418"/>
      </dsp:txXfrm>
    </dsp:sp>
    <dsp:sp modelId="{B63E864C-E7CE-4555-BF83-ECDF3BF66418}">
      <dsp:nvSpPr>
        <dsp:cNvPr id="0" name=""/>
        <dsp:cNvSpPr/>
      </dsp:nvSpPr>
      <dsp:spPr>
        <a:xfrm>
          <a:off x="2351174" y="73392"/>
          <a:ext cx="2299000" cy="1973595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Муниципальные программы (2944,4тыс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408979" y="131197"/>
        <a:ext cx="2183390" cy="1857985"/>
      </dsp:txXfrm>
    </dsp:sp>
    <dsp:sp modelId="{A1FB6AD0-74B1-463D-83EE-6312792242A7}">
      <dsp:nvSpPr>
        <dsp:cNvPr id="0" name=""/>
        <dsp:cNvSpPr/>
      </dsp:nvSpPr>
      <dsp:spPr>
        <a:xfrm rot="19903375">
          <a:off x="4579319" y="769495"/>
          <a:ext cx="1187531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1187531" y="9406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43396" y="749213"/>
        <a:ext cx="59376" cy="59376"/>
      </dsp:txXfrm>
    </dsp:sp>
    <dsp:sp modelId="{677BEF8E-B75A-4207-B75C-A58405313C1C}">
      <dsp:nvSpPr>
        <dsp:cNvPr id="0" name=""/>
        <dsp:cNvSpPr/>
      </dsp:nvSpPr>
      <dsp:spPr>
        <a:xfrm>
          <a:off x="5695994" y="89789"/>
          <a:ext cx="3160989" cy="815648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муниципальной службы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(0,0 тыс. рублей)</a:t>
          </a:r>
          <a:endParaRPr lang="ru-RU" sz="18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19884" y="113679"/>
        <a:ext cx="3113209" cy="767868"/>
      </dsp:txXfrm>
    </dsp:sp>
    <dsp:sp modelId="{82FF9FA2-F665-452A-A9BA-6FF1EDE8AF02}">
      <dsp:nvSpPr>
        <dsp:cNvPr id="0" name=""/>
        <dsp:cNvSpPr/>
      </dsp:nvSpPr>
      <dsp:spPr>
        <a:xfrm rot="2156725">
          <a:off x="4525174" y="1436121"/>
          <a:ext cx="1312871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1312871" y="9406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48788" y="1412705"/>
        <a:ext cx="65643" cy="65643"/>
      </dsp:txXfrm>
    </dsp:sp>
    <dsp:sp modelId="{9D06CD96-DF01-4CD7-9F5C-505CFD833302}">
      <dsp:nvSpPr>
        <dsp:cNvPr id="0" name=""/>
        <dsp:cNvSpPr/>
      </dsp:nvSpPr>
      <dsp:spPr>
        <a:xfrm>
          <a:off x="5713045" y="1216116"/>
          <a:ext cx="3143938" cy="1229495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(1,0 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49056" y="1252127"/>
        <a:ext cx="3071916" cy="1157473"/>
      </dsp:txXfrm>
    </dsp:sp>
    <dsp:sp modelId="{CD2FBED0-4F43-4A23-9B7B-6BBA3F5DD1A7}">
      <dsp:nvSpPr>
        <dsp:cNvPr id="0" name=""/>
        <dsp:cNvSpPr/>
      </dsp:nvSpPr>
      <dsp:spPr>
        <a:xfrm rot="3563335">
          <a:off x="4119727" y="1980967"/>
          <a:ext cx="2161599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2161599" y="9406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46486" y="1936333"/>
        <a:ext cx="108079" cy="108079"/>
      </dsp:txXfrm>
    </dsp:sp>
    <dsp:sp modelId="{04D346C5-01FF-4444-A7A0-C4205521BE65}">
      <dsp:nvSpPr>
        <dsp:cNvPr id="0" name=""/>
        <dsp:cNvSpPr/>
      </dsp:nvSpPr>
      <dsp:spPr>
        <a:xfrm>
          <a:off x="5750878" y="2609516"/>
          <a:ext cx="3106105" cy="622080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Обеспечение общественного порядка и противодействие преступности (1,0тыс.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69098" y="2627736"/>
        <a:ext cx="3069665" cy="585640"/>
      </dsp:txXfrm>
    </dsp:sp>
    <dsp:sp modelId="{2D86C80B-747A-4F4E-830A-D0E492BC47F5}">
      <dsp:nvSpPr>
        <dsp:cNvPr id="0" name=""/>
        <dsp:cNvSpPr/>
      </dsp:nvSpPr>
      <dsp:spPr>
        <a:xfrm rot="4262227">
          <a:off x="3439607" y="2746775"/>
          <a:ext cx="3586632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3586632" y="9406"/>
              </a:lnTo>
            </a:path>
          </a:pathLst>
        </a:custGeom>
        <a:noFill/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5143257" y="2666515"/>
        <a:ext cx="179331" cy="179331"/>
      </dsp:txXfrm>
    </dsp:sp>
    <dsp:sp modelId="{16DCF74A-043A-4059-BA15-767E0E0CAEC4}">
      <dsp:nvSpPr>
        <dsp:cNvPr id="0" name=""/>
        <dsp:cNvSpPr/>
      </dsp:nvSpPr>
      <dsp:spPr>
        <a:xfrm>
          <a:off x="5815671" y="4224032"/>
          <a:ext cx="3041312" cy="456280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культуры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(1725,4 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29035" y="4237396"/>
        <a:ext cx="3014584" cy="429552"/>
      </dsp:txXfrm>
    </dsp:sp>
    <dsp:sp modelId="{9FC78266-470C-4C89-963C-B82E522FE349}">
      <dsp:nvSpPr>
        <dsp:cNvPr id="0" name=""/>
        <dsp:cNvSpPr/>
      </dsp:nvSpPr>
      <dsp:spPr>
        <a:xfrm rot="3925228">
          <a:off x="1480946" y="2656093"/>
          <a:ext cx="1222216" cy="18812"/>
        </a:xfrm>
        <a:custGeom>
          <a:avLst/>
          <a:gdLst/>
          <a:ahLst/>
          <a:cxnLst/>
          <a:rect l="0" t="0" r="0" b="0"/>
          <a:pathLst>
            <a:path>
              <a:moveTo>
                <a:pt x="0" y="9406"/>
              </a:moveTo>
              <a:lnTo>
                <a:pt x="1222216" y="9406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accent6">
                <a:lumMod val="50000"/>
              </a:schemeClr>
            </a:solidFill>
          </a:endParaRPr>
        </a:p>
      </dsp:txBody>
      <dsp:txXfrm>
        <a:off x="2061499" y="2634944"/>
        <a:ext cx="61110" cy="61110"/>
      </dsp:txXfrm>
    </dsp:sp>
    <dsp:sp modelId="{427C4B16-7527-4090-97B8-5E1FCFA72225}">
      <dsp:nvSpPr>
        <dsp:cNvPr id="0" name=""/>
        <dsp:cNvSpPr/>
      </dsp:nvSpPr>
      <dsp:spPr>
        <a:xfrm>
          <a:off x="2346249" y="2676220"/>
          <a:ext cx="2328983" cy="1090023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6">
                  <a:lumMod val="50000"/>
                </a:schemeClr>
              </a:solidFill>
            </a:rPr>
            <a:t>Непрограммные расходы 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(</a:t>
          </a:r>
          <a:r>
            <a:rPr lang="ru-RU" sz="1800" b="1" kern="1200" baseline="0" dirty="0" smtClean="0">
              <a:solidFill>
                <a:schemeClr val="accent6">
                  <a:lumMod val="50000"/>
                </a:schemeClr>
              </a:solidFill>
            </a:rPr>
            <a:t>595,9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тыс</a:t>
          </a: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. рублей</a:t>
          </a:r>
          <a:r>
            <a:rPr lang="ru-RU" sz="2000" b="1" kern="1200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ru-RU" sz="20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378175" y="2708146"/>
        <a:ext cx="2265131" cy="1026171"/>
      </dsp:txXfrm>
    </dsp:sp>
    <dsp:sp modelId="{76ADBFC7-16CB-466C-BC32-9534CE07DAF0}">
      <dsp:nvSpPr>
        <dsp:cNvPr id="0" name=""/>
        <dsp:cNvSpPr/>
      </dsp:nvSpPr>
      <dsp:spPr>
        <a:xfrm>
          <a:off x="5811084" y="3358525"/>
          <a:ext cx="3045899" cy="721492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solidFill>
            <a:schemeClr val="accent1">
              <a:lumMod val="60000"/>
              <a:lumOff val="40000"/>
            </a:schemeClr>
          </a:solidFill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Благоустройство территории Ермаковского сельского поселения (1158,7 тыс. рублей) 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832216" y="3379657"/>
        <a:ext cx="3003635" cy="679228"/>
      </dsp:txXfrm>
    </dsp:sp>
    <dsp:sp modelId="{6BF29830-075C-42AF-9040-B4471F241E00}">
      <dsp:nvSpPr>
        <dsp:cNvPr id="0" name=""/>
        <dsp:cNvSpPr/>
      </dsp:nvSpPr>
      <dsp:spPr>
        <a:xfrm>
          <a:off x="5774383" y="4894509"/>
          <a:ext cx="3081770" cy="613941"/>
        </a:xfrm>
        <a:prstGeom prst="roundRect">
          <a:avLst>
            <a:gd name="adj" fmla="val 10000"/>
          </a:avLst>
        </a:prstGeom>
        <a:solidFill>
          <a:srgbClr val="00FF00"/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6">
                  <a:lumMod val="50000"/>
                </a:schemeClr>
              </a:solidFill>
            </a:rPr>
            <a:t>Развитие физической культуры и спорта (58,4 тыс. рублей)</a:t>
          </a:r>
          <a:endParaRPr lang="ru-RU" sz="1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792365" y="4912491"/>
        <a:ext cx="3045806" cy="5779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0.6056</cdr:x>
      <cdr:y>0.33614</cdr:y>
    </cdr:from>
    <cdr:to>
      <cdr:x>0.92865</cdr:x>
      <cdr:y>0.63059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8308" y="571504"/>
          <a:ext cx="553874" cy="5006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0.09227</cdr:x>
      <cdr:y>0.56349</cdr:y>
    </cdr:from>
    <cdr:to>
      <cdr:x>0.40944</cdr:x>
      <cdr:y>0.6876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7599" y="1039084"/>
          <a:ext cx="576060" cy="2288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0.58333</cdr:x>
      <cdr:y>0</cdr:y>
    </cdr:from>
    <cdr:to>
      <cdr:x>1</cdr:x>
      <cdr:y>0.17133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071570" y="-142876"/>
          <a:ext cx="714379" cy="2912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0.47814</cdr:x>
      <cdr:y>0.82616</cdr:y>
    </cdr:from>
    <cdr:to>
      <cdr:x>0.8715</cdr:x>
      <cdr:y>0.98106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868358" y="1523994"/>
          <a:ext cx="714380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0.68337</cdr:x>
      <cdr:y>0</cdr:y>
    </cdr:from>
    <cdr:to>
      <cdr:x>0.99806</cdr:x>
      <cdr:y>0.11429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428760" y="0"/>
          <a:ext cx="657938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0.63812</cdr:x>
      <cdr:y>0.00601</cdr:y>
    </cdr:from>
    <cdr:to>
      <cdr:x>0.95281</cdr:x>
      <cdr:y>0.08347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158893" y="11095"/>
          <a:ext cx="571504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0.05534</cdr:x>
      <cdr:y>0.17915</cdr:y>
    </cdr:from>
    <cdr:to>
      <cdr:x>0.37839</cdr:x>
      <cdr:y>0.31335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2065" y="330185"/>
          <a:ext cx="537458" cy="2473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0.35591</cdr:x>
      <cdr:y>0.14039</cdr:y>
    </cdr:from>
    <cdr:to>
      <cdr:x>0.744</cdr:x>
      <cdr:y>0.25728</cdr:y>
    </cdr:to>
    <cdr:sp macro="" textlink="">
      <cdr:nvSpPr>
        <cdr:cNvPr id="3" name="TextBox 158"/>
        <cdr:cNvSpPr txBox="1"/>
      </cdr:nvSpPr>
      <cdr:spPr>
        <a:xfrm xmlns:a="http://schemas.openxmlformats.org/drawingml/2006/main">
          <a:off x="592131" y="258747"/>
          <a:ext cx="64566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 smtClean="0"/>
        </a:p>
      </cdr:txBody>
    </cdr:sp>
  </cdr:relSizeAnchor>
  <cdr:relSizeAnchor xmlns:cdr="http://schemas.openxmlformats.org/drawingml/2006/chartDrawing">
    <cdr:from>
      <cdr:x>0.28668</cdr:x>
      <cdr:y>0</cdr:y>
    </cdr:from>
    <cdr:to>
      <cdr:x>0.58889</cdr:x>
      <cdr:y>0.11684</cdr:y>
    </cdr:to>
    <cdr:sp macro="" textlink="">
      <cdr:nvSpPr>
        <cdr:cNvPr id="5" name="TextBox 158"/>
        <cdr:cNvSpPr txBox="1"/>
      </cdr:nvSpPr>
      <cdr:spPr>
        <a:xfrm xmlns:a="http://schemas.openxmlformats.org/drawingml/2006/main">
          <a:off x="599827" y="-1027113"/>
          <a:ext cx="632322" cy="23890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0.06428</cdr:x>
      <cdr:y>0.19982</cdr:y>
    </cdr:from>
    <cdr:to>
      <cdr:x>0.44707</cdr:x>
      <cdr:y>0.3161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7960" y="368286"/>
          <a:ext cx="642942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8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0.36201</cdr:x>
      <cdr:y>0.1223</cdr:y>
    </cdr:from>
    <cdr:to>
      <cdr:x>0.7448</cdr:x>
      <cdr:y>0.23919</cdr:y>
    </cdr:to>
    <cdr:sp macro="" textlink="">
      <cdr:nvSpPr>
        <cdr:cNvPr id="3" name="TextBox 158"/>
        <cdr:cNvSpPr txBox="1"/>
      </cdr:nvSpPr>
      <cdr:spPr>
        <a:xfrm xmlns:a="http://schemas.openxmlformats.org/drawingml/2006/main">
          <a:off x="608026" y="225410"/>
          <a:ext cx="642942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0.64364</cdr:x>
      <cdr:y>0.38463</cdr:y>
    </cdr:from>
    <cdr:to>
      <cdr:x>0.94586</cdr:x>
      <cdr:y>0.50147</cdr:y>
    </cdr:to>
    <cdr:sp macro="" textlink="">
      <cdr:nvSpPr>
        <cdr:cNvPr id="4" name="TextBox 158"/>
        <cdr:cNvSpPr txBox="1"/>
      </cdr:nvSpPr>
      <cdr:spPr>
        <a:xfrm xmlns:a="http://schemas.openxmlformats.org/drawingml/2006/main">
          <a:off x="1169054" y="709269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  <cdr:relSizeAnchor xmlns:cdr="http://schemas.openxmlformats.org/drawingml/2006/chartDrawing">
    <cdr:from>
      <cdr:x>0.28203</cdr:x>
      <cdr:y>0.01143</cdr:y>
    </cdr:from>
    <cdr:to>
      <cdr:x>0.58424</cdr:x>
      <cdr:y>0.12827</cdr:y>
    </cdr:to>
    <cdr:sp macro="" textlink="">
      <cdr:nvSpPr>
        <cdr:cNvPr id="5" name="TextBox 158"/>
        <cdr:cNvSpPr txBox="1"/>
      </cdr:nvSpPr>
      <cdr:spPr>
        <a:xfrm xmlns:a="http://schemas.openxmlformats.org/drawingml/2006/main">
          <a:off x="512244" y="21083"/>
          <a:ext cx="548913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Tahoma" pitchFamily="34" charset="0"/>
              <a:ea typeface="+mn-ea"/>
              <a:cs typeface="+mn-cs"/>
            </a:defRPr>
          </a:lvl9pPr>
        </a:lstStyle>
        <a:p xmlns:a="http://schemas.openxmlformats.org/drawingml/2006/main">
          <a:endParaRPr lang="ru-RU" sz="8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0.07906</cdr:x>
      <cdr:y>0.88136</cdr:y>
    </cdr:from>
    <cdr:to>
      <cdr:x>0.1423</cdr:x>
      <cdr:y>0.9537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4454" y="4458586"/>
          <a:ext cx="563493" cy="365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115,3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0D38D4-EC78-4B33-8D0D-A6EE4DDC3B76}" type="datetimeFigureOut">
              <a:rPr lang="ru-RU"/>
              <a:pPr>
                <a:defRPr/>
              </a:pPr>
              <a:t>28.01.2020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80F29F30-1EC8-4F0A-949E-C9B0E5F784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1401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36C8CEE-DB98-4DCC-8DC6-DD37AD88D5E5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0130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195F755-77D9-43C0-A8D9-BE08F0518C7D}" type="slidenum">
              <a:rPr lang="ru-RU" smtClean="0"/>
              <a:pPr eaLnBrk="1" hangingPunct="1"/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04572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42EEFE9-C120-46AA-B34F-9583430F8E18}" type="slidenum">
              <a:rPr lang="ru-RU" smtClean="0"/>
              <a:pPr eaLnBrk="1" hangingPunct="1"/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98487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D7CDCC4-D591-4520-A73D-276C0A7BD5E1}" type="slidenum">
              <a:rPr lang="ru-RU" smtClean="0"/>
              <a:pPr eaLnBrk="1" hangingPunct="1"/>
              <a:t>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96375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E844B424-F2A6-4D96-B7D2-576C1A7106B2}" type="datetimeFigureOut">
              <a:rPr lang="ru-RU" smtClean="0"/>
              <a:pPr>
                <a:defRPr/>
              </a:pPr>
              <a:t>28.01.2020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58211C-2BBE-44CC-BF4B-C6FB0666340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7AC5EF-D0FB-46B0-9CB3-B931E2E9E0F6}" type="datetimeFigureOut">
              <a:rPr lang="ru-RU" smtClean="0"/>
              <a:pPr>
                <a:defRPr/>
              </a:pPr>
              <a:t>28.01.2020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042F-476B-422C-AB2F-4EBFD70F549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ACEE95-7934-4CC2-8DD4-41E998154692}" type="datetimeFigureOut">
              <a:rPr lang="ru-RU" smtClean="0"/>
              <a:pPr>
                <a:defRPr/>
              </a:pPr>
              <a:t>28.01.2020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12E6-41F1-47E9-B4B9-E5FBCDCB2F3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4040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79514" y="2564841"/>
            <a:ext cx="3600450" cy="410464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C1528D-948F-4802-9955-CEB2091971F1}" type="datetimeFigureOut">
              <a:rPr lang="en-US"/>
              <a:pPr>
                <a:defRPr/>
              </a:pPr>
              <a:t>1/28/2020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lnSpc>
                <a:spcPts val="1238"/>
              </a:lnSpc>
              <a:defRPr b="1" smtClean="0">
                <a:solidFill>
                  <a:srgbClr val="888888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C15B30A9-70F4-4417-826D-2F059C1932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71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51CF326C-7F65-48FD-B292-B4F62C27818C}" type="datetimeFigureOut">
              <a:rPr lang="ru-RU" smtClean="0"/>
              <a:pPr>
                <a:defRPr/>
              </a:pPr>
              <a:t>28.01.2020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3F189D-CF5E-4C40-92CA-D683D16B8F5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FBF63437-407F-4E3E-A577-7730302CF8CD}" type="datetimeFigureOut">
              <a:rPr lang="ru-RU" smtClean="0"/>
              <a:pPr>
                <a:defRPr/>
              </a:pPr>
              <a:t>28.01.2020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CF689BF-5285-4C72-9A0F-B0058C8D672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DF9564-3AC5-4FC4-AA7E-8E75923DC10B}" type="datetimeFigureOut">
              <a:rPr lang="ru-RU" smtClean="0"/>
              <a:pPr>
                <a:defRPr/>
              </a:pPr>
              <a:t>28.01.2020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B8251-E9B3-4785-9E5D-0C1A3565D0C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7573CE-03F0-49B5-A5A1-10EC2E79AAE8}" type="datetimeFigureOut">
              <a:rPr lang="ru-RU" smtClean="0"/>
              <a:pPr>
                <a:defRPr/>
              </a:pPr>
              <a:t>28.01.2020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9EBA8-A759-4847-83CE-0536D9479B8B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1C00F1E1-A982-4CDC-A088-6EB697DAADC6}" type="datetimeFigureOut">
              <a:rPr lang="ru-RU" smtClean="0"/>
              <a:pPr>
                <a:defRPr/>
              </a:pPr>
              <a:t>28.01.2020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3739FC-2212-4E0C-9060-28423059422B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BD7A47-4C25-42ED-8389-CEF99B745A8D}" type="datetimeFigureOut">
              <a:rPr lang="ru-RU" smtClean="0"/>
              <a:pPr>
                <a:defRPr/>
              </a:pPr>
              <a:t>28.01.2020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C6387-D2DA-4AFA-AF36-ADD621570A3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4CB4D935-C0DD-44EF-BDB4-9160CF0A053C}" type="datetimeFigureOut">
              <a:rPr lang="ru-RU" smtClean="0"/>
              <a:pPr>
                <a:defRPr/>
              </a:pPr>
              <a:t>28.01.2020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28EFFE-0769-450C-BA79-3BCB8D7A7499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D21C048A-FA02-4FD8-AB84-9BEDA24BB9BF}" type="datetimeFigureOut">
              <a:rPr lang="ru-RU" smtClean="0"/>
              <a:pPr>
                <a:defRPr/>
              </a:pPr>
              <a:t>28.01.2020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27DB31-E5ED-4E8A-8445-80085BA99AC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31A51B-C28C-40FF-B8CE-636122E1482E}" type="datetimeFigureOut">
              <a:rPr lang="ru-RU" smtClean="0"/>
              <a:pPr>
                <a:defRPr/>
              </a:pPr>
              <a:t>28.01.2020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A6E89D-535F-4BD8-B4D9-0BF8E4A8D9D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  <p:sldLayoutId id="2147484219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9.pn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image" Target="../media/image19.pn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5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2.emf"/><Relationship Id="rId5" Type="http://schemas.openxmlformats.org/officeDocument/2006/relationships/package" Target="../embeddings/Microsoft_Excel_Worksheet9.xlsx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367458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i="1" dirty="0" smtClean="0"/>
              <a:t/>
            </a:r>
            <a:br>
              <a:rPr lang="ru-RU" sz="4800" i="1" dirty="0" smtClean="0"/>
            </a:br>
            <a:endParaRPr lang="ru-RU" sz="3600" i="1" dirty="0"/>
          </a:p>
        </p:txBody>
      </p:sp>
      <p:pic>
        <p:nvPicPr>
          <p:cNvPr id="6" name="Содержимое 5" descr="phoca_thumb_l_SAM_751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1988840"/>
            <a:ext cx="9144000" cy="4869160"/>
          </a:xfrm>
        </p:spPr>
      </p:pic>
      <p:sp>
        <p:nvSpPr>
          <p:cNvPr id="4" name="Скругленный прямоугольник 3"/>
          <p:cNvSpPr/>
          <p:nvPr/>
        </p:nvSpPr>
        <p:spPr>
          <a:xfrm rot="10800000" flipV="1">
            <a:off x="0" y="-3812"/>
            <a:ext cx="9144000" cy="212660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2060"/>
                </a:solidFill>
              </a:rPr>
              <a:t>«Бюджет </a:t>
            </a:r>
            <a:r>
              <a:rPr lang="ru-RU" sz="3200" b="1" dirty="0">
                <a:solidFill>
                  <a:srgbClr val="002060"/>
                </a:solidFill>
              </a:rPr>
              <a:t>Ермаковского сельского поселения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2060"/>
                </a:solidFill>
              </a:rPr>
              <a:t>на </a:t>
            </a:r>
            <a:r>
              <a:rPr lang="ru-RU" sz="3200" b="1" dirty="0" smtClean="0">
                <a:solidFill>
                  <a:srgbClr val="002060"/>
                </a:solidFill>
              </a:rPr>
              <a:t>2020 год и на плановый период 2021 и 2022 годов»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038225"/>
            <a:ext cx="9144000" cy="5819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6627" name="Скругленный прямоугольник 1"/>
          <p:cNvGrpSpPr>
            <a:grpSpLocks/>
          </p:cNvGrpSpPr>
          <p:nvPr/>
        </p:nvGrpSpPr>
        <p:grpSpPr bwMode="auto">
          <a:xfrm>
            <a:off x="-108520" y="-99392"/>
            <a:ext cx="9433048" cy="1394792"/>
            <a:chOff x="77" y="-17"/>
            <a:chExt cx="5637" cy="781"/>
          </a:xfrm>
        </p:grpSpPr>
        <p:pic>
          <p:nvPicPr>
            <p:cNvPr id="26632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" y="-17"/>
              <a:ext cx="5637" cy="7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3" name="Text Box 4"/>
            <p:cNvSpPr txBox="1">
              <a:spLocks noChangeArrowheads="1"/>
            </p:cNvSpPr>
            <p:nvPr/>
          </p:nvSpPr>
          <p:spPr bwMode="auto">
            <a:xfrm>
              <a:off x="111" y="-17"/>
              <a:ext cx="5553" cy="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b="1" dirty="0">
                  <a:latin typeface="Times New Roman" pitchFamily="18" charset="0"/>
                  <a:cs typeface="Times New Roman" pitchFamily="18" charset="0"/>
                </a:rPr>
                <a:t>Расходы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 бюджета Ермаковского сельского поселения </a:t>
              </a:r>
              <a:r>
                <a:rPr lang="ru-RU" sz="2400" b="1" dirty="0">
                  <a:latin typeface="Times New Roman" pitchFamily="18" charset="0"/>
                  <a:cs typeface="Times New Roman" pitchFamily="18" charset="0"/>
                </a:rPr>
                <a:t>по программному принципу на </a:t>
              </a:r>
              <a:r>
                <a:rPr lang="ru-RU" sz="2400" b="1" dirty="0" smtClean="0">
                  <a:latin typeface="Times New Roman" pitchFamily="18" charset="0"/>
                  <a:cs typeface="Times New Roman" pitchFamily="18" charset="0"/>
                </a:rPr>
                <a:t>2020 год</a:t>
              </a:r>
              <a:endParaRPr lang="ru-RU" sz="2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71334356"/>
              </p:ext>
            </p:extLst>
          </p:nvPr>
        </p:nvGraphicFramePr>
        <p:xfrm>
          <a:off x="0" y="1289050"/>
          <a:ext cx="9097838" cy="5569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680464" y="2108516"/>
            <a:ext cx="1225550" cy="20891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703545" y="2057535"/>
            <a:ext cx="1225550" cy="403225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46765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8675" name="Скругленный прямоугольник 1"/>
          <p:cNvGrpSpPr>
            <a:grpSpLocks/>
          </p:cNvGrpSpPr>
          <p:nvPr/>
        </p:nvGrpSpPr>
        <p:grpSpPr bwMode="auto">
          <a:xfrm>
            <a:off x="-108520" y="-387424"/>
            <a:ext cx="9373170" cy="1656183"/>
            <a:chOff x="-38" y="-128"/>
            <a:chExt cx="5836" cy="877"/>
          </a:xfrm>
        </p:grpSpPr>
        <p:pic>
          <p:nvPicPr>
            <p:cNvPr id="28679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" y="-65"/>
              <a:ext cx="58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0" name="Text Box 4"/>
            <p:cNvSpPr txBox="1">
              <a:spLocks noChangeArrowheads="1"/>
            </p:cNvSpPr>
            <p:nvPr/>
          </p:nvSpPr>
          <p:spPr bwMode="auto">
            <a:xfrm>
              <a:off x="-9" y="-128"/>
              <a:ext cx="5770" cy="725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b="1" dirty="0">
                  <a:latin typeface="Constantia" pitchFamily="18" charset="0"/>
                </a:rPr>
                <a:t>Расходы </a:t>
              </a:r>
              <a:r>
                <a:rPr lang="ru-RU" sz="2400" b="1" dirty="0" smtClean="0">
                  <a:latin typeface="Constantia" pitchFamily="18" charset="0"/>
                </a:rPr>
                <a:t>бюджета  </a:t>
              </a:r>
              <a:r>
                <a:rPr lang="ru-RU" sz="2400" b="1" dirty="0">
                  <a:latin typeface="Constantia" pitchFamily="18" charset="0"/>
                </a:rPr>
                <a:t>Ермаковского сельского поселения по программному принципу</a:t>
              </a:r>
              <a:r>
                <a:rPr lang="ru-RU" sz="2400" b="1" dirty="0">
                  <a:latin typeface="Arial" charset="0"/>
                </a:rPr>
                <a:t> </a:t>
              </a:r>
              <a:r>
                <a:rPr lang="ru-RU" sz="2400" b="1" dirty="0">
                  <a:latin typeface="Times New Roman" pitchFamily="18" charset="0"/>
                </a:rPr>
                <a:t>на </a:t>
              </a:r>
              <a:r>
                <a:rPr lang="ru-RU" sz="2400" b="1" dirty="0" smtClean="0">
                  <a:latin typeface="Times New Roman" pitchFamily="18" charset="0"/>
                </a:rPr>
                <a:t>2021 </a:t>
              </a:r>
              <a:r>
                <a:rPr lang="ru-RU" sz="2400" b="1" dirty="0">
                  <a:latin typeface="Times New Roman" pitchFamily="18" charset="0"/>
                </a:rPr>
                <a:t>год</a:t>
              </a:r>
              <a:endParaRPr lang="ru-RU" sz="2400" b="1" dirty="0">
                <a:latin typeface="Arial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9962461"/>
              </p:ext>
            </p:extLst>
          </p:nvPr>
        </p:nvGraphicFramePr>
        <p:xfrm>
          <a:off x="210116" y="981712"/>
          <a:ext cx="8856984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738285" y="2033781"/>
            <a:ext cx="1166371" cy="243988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736871" y="2033781"/>
            <a:ext cx="1167785" cy="423988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34990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9699" name="Скругленный прямоугольник 1"/>
          <p:cNvGrpSpPr>
            <a:grpSpLocks/>
          </p:cNvGrpSpPr>
          <p:nvPr/>
        </p:nvGrpSpPr>
        <p:grpSpPr bwMode="auto">
          <a:xfrm>
            <a:off x="-60325" y="-103188"/>
            <a:ext cx="9264650" cy="1292226"/>
            <a:chOff x="-38" y="-65"/>
            <a:chExt cx="5836" cy="814"/>
          </a:xfrm>
        </p:grpSpPr>
        <p:pic>
          <p:nvPicPr>
            <p:cNvPr id="29703" name="Скругленный прямоугольник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" y="-65"/>
              <a:ext cx="58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4" name="Text Box 4"/>
            <p:cNvSpPr txBox="1">
              <a:spLocks noChangeArrowheads="1"/>
            </p:cNvSpPr>
            <p:nvPr/>
          </p:nvSpPr>
          <p:spPr bwMode="auto">
            <a:xfrm>
              <a:off x="28" y="28"/>
              <a:ext cx="5704" cy="5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800" b="1" dirty="0">
                  <a:latin typeface="Constantia" pitchFamily="18" charset="0"/>
                </a:rPr>
                <a:t>Расходы </a:t>
              </a:r>
              <a:r>
                <a:rPr lang="ru-RU" sz="2800" b="1" dirty="0" smtClean="0">
                  <a:latin typeface="Constantia" pitchFamily="18" charset="0"/>
                </a:rPr>
                <a:t> бюджета Ермаковского поселения по </a:t>
              </a:r>
              <a:r>
                <a:rPr lang="ru-RU" sz="2800" b="1" dirty="0">
                  <a:latin typeface="Constantia" pitchFamily="18" charset="0"/>
                </a:rPr>
                <a:t>программному принципу</a:t>
              </a:r>
              <a:r>
                <a:rPr lang="ru-RU" sz="2800" b="1" dirty="0">
                  <a:latin typeface="Arial" charset="0"/>
                </a:rPr>
                <a:t> </a:t>
              </a:r>
              <a:r>
                <a:rPr lang="ru-RU" sz="2800" b="1" dirty="0">
                  <a:latin typeface="Times New Roman" pitchFamily="18" charset="0"/>
                </a:rPr>
                <a:t>на </a:t>
              </a:r>
              <a:r>
                <a:rPr lang="ru-RU" sz="2800" b="1" dirty="0" smtClean="0">
                  <a:latin typeface="Times New Roman" pitchFamily="18" charset="0"/>
                </a:rPr>
                <a:t>2022 </a:t>
              </a:r>
              <a:r>
                <a:rPr lang="ru-RU" sz="2800" b="1" dirty="0">
                  <a:latin typeface="Times New Roman" pitchFamily="18" charset="0"/>
                </a:rPr>
                <a:t>год</a:t>
              </a:r>
              <a:endParaRPr lang="ru-RU" sz="2800" b="1" dirty="0">
                <a:latin typeface="Arial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16273464"/>
              </p:ext>
            </p:extLst>
          </p:nvPr>
        </p:nvGraphicFramePr>
        <p:xfrm>
          <a:off x="247204" y="1054770"/>
          <a:ext cx="8856984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4902278" y="2192393"/>
            <a:ext cx="1123261" cy="239873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902278" y="2132856"/>
            <a:ext cx="1117638" cy="417646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648894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841" y="1"/>
            <a:ext cx="9134823" cy="1500166"/>
          </a:xfrm>
          <a:gradFill>
            <a:gsLst>
              <a:gs pos="0">
                <a:srgbClr val="0000FF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Бюджеа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 Ермаковского сельского поселения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на 2020-2022 годы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направлен на решение следующих ключевых задач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195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-335" y="1500166"/>
            <a:ext cx="9143999" cy="1235875"/>
          </a:xfrm>
          <a:prstGeom prst="roundRect">
            <a:avLst/>
          </a:prstGeom>
          <a:solidFill>
            <a:srgbClr val="6699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Обеспечение   устойчивости и сбалансированности  бюджетной системы в целях гарантированного исполнения действующих и принимаемых расходных обязательств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841" y="2736041"/>
            <a:ext cx="9143999" cy="1002982"/>
          </a:xfrm>
          <a:prstGeom prst="roundRect">
            <a:avLst/>
          </a:prstGeom>
          <a:solidFill>
            <a:srgbClr val="00CCFF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Повышение объективности и качества бюджетного планирования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841" y="3789040"/>
            <a:ext cx="9143999" cy="1512168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Соответствие финансовых возможностей Ермаковского сельского поселения ключевым направлениям  развития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5301208"/>
            <a:ext cx="9143999" cy="1428750"/>
          </a:xfrm>
          <a:prstGeom prst="round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повышение эффективности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управления бюджетными ресурсами будут способствовать меры по обеспечению открытости и прозрачности бюджета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47700" y="981075"/>
            <a:ext cx="2052638" cy="1322388"/>
          </a:xfrm>
          <a:prstGeom prst="roundRect">
            <a:avLst/>
          </a:prstGeom>
          <a:solidFill>
            <a:srgbClr val="D8FC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9459" name="Скругленный прямоугольник 3"/>
          <p:cNvGrpSpPr>
            <a:grpSpLocks/>
          </p:cNvGrpSpPr>
          <p:nvPr/>
        </p:nvGrpSpPr>
        <p:grpSpPr bwMode="auto">
          <a:xfrm>
            <a:off x="-109081" y="-9525"/>
            <a:ext cx="9252983" cy="915905"/>
            <a:chOff x="-368" y="-6"/>
            <a:chExt cx="6156" cy="812"/>
          </a:xfrm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pic>
          <p:nvPicPr>
            <p:cNvPr id="1948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8" y="40"/>
              <a:ext cx="5568" cy="67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0" name="Text Box 4"/>
            <p:cNvSpPr txBox="1">
              <a:spLocks noChangeArrowheads="1"/>
            </p:cNvSpPr>
            <p:nvPr/>
          </p:nvSpPr>
          <p:spPr bwMode="auto">
            <a:xfrm>
              <a:off x="-368" y="-6"/>
              <a:ext cx="6156" cy="8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3600" i="1" dirty="0">
                  <a:latin typeface="Verdana" pitchFamily="34" charset="0"/>
                </a:rPr>
                <a:t>Основные понятия</a:t>
              </a:r>
            </a:p>
          </p:txBody>
        </p:sp>
      </p:grpSp>
      <p:sp>
        <p:nvSpPr>
          <p:cNvPr id="19460" name="TextBox 12"/>
          <p:cNvSpPr txBox="1">
            <a:spLocks noChangeArrowheads="1"/>
          </p:cNvSpPr>
          <p:nvPr/>
        </p:nvSpPr>
        <p:spPr bwMode="auto">
          <a:xfrm>
            <a:off x="684213" y="981075"/>
            <a:ext cx="201612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600" dirty="0">
                <a:latin typeface="Constantia" pitchFamily="18" charset="0"/>
              </a:rPr>
              <a:t>Поступающие в бюджет денежные средства являются </a:t>
            </a:r>
            <a:r>
              <a:rPr lang="ru-RU" sz="1600" b="1" dirty="0">
                <a:latin typeface="Constantia" pitchFamily="18" charset="0"/>
              </a:rPr>
              <a:t>ДОХОДАМИ БЮДЖЕТА</a:t>
            </a:r>
            <a:endParaRPr lang="ru-RU" sz="1600" dirty="0">
              <a:latin typeface="Constantia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 rot="2358155">
            <a:off x="788988" y="2243138"/>
            <a:ext cx="206375" cy="73183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9149427">
            <a:off x="2649538" y="2225675"/>
            <a:ext cx="182562" cy="77787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21108180">
            <a:off x="1703388" y="2355850"/>
            <a:ext cx="222250" cy="65087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0" y="3068638"/>
            <a:ext cx="1295400" cy="3527425"/>
          </a:xfrm>
          <a:prstGeom prst="roundRect">
            <a:avLst/>
          </a:prstGeom>
          <a:solidFill>
            <a:srgbClr val="EDF4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НАЛОГИ</a:t>
            </a:r>
            <a:r>
              <a:rPr lang="ru-RU" sz="1200" dirty="0">
                <a:solidFill>
                  <a:schemeClr val="tx1"/>
                </a:solidFill>
                <a:latin typeface="Constantia" pitchFamily="18" charset="0"/>
              </a:rPr>
              <a:t> – часть доходов граждан и организаций, которые они обязаны заплатить государству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(например, налог на доходы физических лиц,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налог на имущество физических лиц, земельный налог и др.)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390650" y="3014663"/>
            <a:ext cx="1150938" cy="3527425"/>
          </a:xfrm>
          <a:prstGeom prst="roundRect">
            <a:avLst/>
          </a:prstGeom>
          <a:solidFill>
            <a:srgbClr val="F29A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  <a:latin typeface="Constantia" pitchFamily="18" charset="0"/>
              </a:rPr>
              <a:t>НЕНАЛОГОВЫЕ ДОХОДЫ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– платежи в виде штрафов, санкций за нарушение законодательства, платежи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 от пользования имущества, находящегося в государственной и муниципальной собственности</a:t>
            </a:r>
            <a:endParaRPr lang="ru-RU" sz="10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00338" y="2997200"/>
            <a:ext cx="1511300" cy="3527425"/>
          </a:xfrm>
          <a:prstGeom prst="roundRect">
            <a:avLst/>
          </a:prstGeom>
          <a:solidFill>
            <a:srgbClr val="DAC1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БЕЗВОЗМЕЗД-НЫЕ</a:t>
            </a:r>
            <a:r>
              <a:rPr lang="ru-RU" sz="1200" b="1" dirty="0">
                <a:solidFill>
                  <a:schemeClr val="bg1"/>
                </a:solidFill>
                <a:latin typeface="Constantia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Constantia" pitchFamily="18" charset="0"/>
              </a:rPr>
              <a:t>ПОСТУПЛЕ-НИЯ </a:t>
            </a:r>
            <a:r>
              <a:rPr lang="ru-RU" sz="1200" dirty="0">
                <a:solidFill>
                  <a:schemeClr val="tx1"/>
                </a:solidFill>
                <a:latin typeface="Constantia" pitchFamily="18" charset="0"/>
              </a:rPr>
              <a:t>– средства, которые поступают в бюджет безвозмездно </a:t>
            </a:r>
            <a:r>
              <a:rPr lang="ru-RU" sz="1000" dirty="0">
                <a:solidFill>
                  <a:schemeClr val="tx1"/>
                </a:solidFill>
                <a:latin typeface="Constantia" pitchFamily="18" charset="0"/>
              </a:rPr>
              <a:t>(денежные средства, поступающие из вышестоящего бюджета (например, </a:t>
            </a:r>
            <a:r>
              <a:rPr lang="ru-RU" sz="1000" dirty="0" smtClean="0">
                <a:solidFill>
                  <a:schemeClr val="tx1"/>
                </a:solidFill>
                <a:latin typeface="Constantia" pitchFamily="18" charset="0"/>
              </a:rPr>
              <a:t>субвенции бюджетам бюджетной системы РФ; иные межбюджетные трансферты</a:t>
            </a:r>
            <a:endParaRPr lang="ru-RU" sz="10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9467" name="Прямоугольник 24"/>
          <p:cNvSpPr>
            <a:spLocks noChangeArrowheads="1"/>
          </p:cNvSpPr>
          <p:nvPr/>
        </p:nvSpPr>
        <p:spPr bwMode="auto">
          <a:xfrm>
            <a:off x="5721548" y="1227364"/>
            <a:ext cx="3422354" cy="1077218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/>
            <a:endParaRPr lang="ru-RU" sz="1600" dirty="0" smtClean="0">
              <a:latin typeface="Constantia" pitchFamily="18" charset="0"/>
            </a:endParaRPr>
          </a:p>
          <a:p>
            <a:pPr algn="ctr"/>
            <a:r>
              <a:rPr lang="ru-RU" sz="1600" dirty="0" smtClean="0">
                <a:latin typeface="Constantia" pitchFamily="18" charset="0"/>
              </a:rPr>
              <a:t>Выплачиваемые </a:t>
            </a:r>
            <a:r>
              <a:rPr lang="ru-RU" sz="1600" dirty="0">
                <a:latin typeface="Constantia" pitchFamily="18" charset="0"/>
              </a:rPr>
              <a:t>из бюджета денежные средства </a:t>
            </a:r>
            <a:r>
              <a:rPr lang="ru-RU" sz="1600" dirty="0" smtClean="0">
                <a:latin typeface="Constantia" pitchFamily="18" charset="0"/>
              </a:rPr>
              <a:t>называются</a:t>
            </a:r>
          </a:p>
          <a:p>
            <a:pPr algn="ctr"/>
            <a:r>
              <a:rPr lang="ru-RU" sz="1600" dirty="0" smtClean="0">
                <a:latin typeface="Constantia" pitchFamily="18" charset="0"/>
              </a:rPr>
              <a:t> </a:t>
            </a:r>
            <a:r>
              <a:rPr lang="ru-RU" sz="1600" b="1" dirty="0">
                <a:latin typeface="Constantia" pitchFamily="18" charset="0"/>
              </a:rPr>
              <a:t>РАСХОДАМИ БЮДЖЕТА</a:t>
            </a:r>
          </a:p>
        </p:txBody>
      </p:sp>
      <p:pic>
        <p:nvPicPr>
          <p:cNvPr id="19468" name="Рисунок 25" descr="чиновник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749" y="3754004"/>
            <a:ext cx="1665715" cy="83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9" name="Прямоугольник 26"/>
          <p:cNvSpPr>
            <a:spLocks noChangeArrowheads="1"/>
          </p:cNvSpPr>
          <p:nvPr/>
        </p:nvSpPr>
        <p:spPr bwMode="auto">
          <a:xfrm>
            <a:off x="7082749" y="4613078"/>
            <a:ext cx="16657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общегосударственные вопросы </a:t>
            </a:r>
          </a:p>
        </p:txBody>
      </p:sp>
      <p:sp>
        <p:nvSpPr>
          <p:cNvPr id="19471" name="Прямоугольник 29"/>
          <p:cNvSpPr>
            <a:spLocks noChangeArrowheads="1"/>
          </p:cNvSpPr>
          <p:nvPr/>
        </p:nvSpPr>
        <p:spPr bwMode="auto">
          <a:xfrm>
            <a:off x="4374158" y="4766966"/>
            <a:ext cx="11525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культуру, </a:t>
            </a:r>
            <a:r>
              <a:rPr lang="ru-RU" sz="1000" b="1" dirty="0" err="1">
                <a:latin typeface="Constantia" pitchFamily="18" charset="0"/>
              </a:rPr>
              <a:t>кинемато</a:t>
            </a:r>
            <a:r>
              <a:rPr lang="ru-RU" sz="1000" b="1" dirty="0">
                <a:latin typeface="Constantia" pitchFamily="18" charset="0"/>
              </a:rPr>
              <a:t>-графию</a:t>
            </a:r>
          </a:p>
        </p:txBody>
      </p:sp>
      <p:pic>
        <p:nvPicPr>
          <p:cNvPr id="19472" name="Рисунок 30" descr="культура 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836" y="3034426"/>
            <a:ext cx="1422719" cy="967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3" name="Прямоугольник 31"/>
          <p:cNvSpPr>
            <a:spLocks noChangeArrowheads="1"/>
          </p:cNvSpPr>
          <p:nvPr/>
        </p:nvSpPr>
        <p:spPr bwMode="auto">
          <a:xfrm>
            <a:off x="7182854" y="6341626"/>
            <a:ext cx="13802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atin typeface="Constantia" pitchFamily="18" charset="0"/>
              </a:rPr>
              <a:t>На национальную оборону</a:t>
            </a:r>
            <a:endParaRPr lang="ru-RU" sz="1000" b="1" dirty="0">
              <a:latin typeface="Constantia" pitchFamily="18" charset="0"/>
            </a:endParaRPr>
          </a:p>
        </p:txBody>
      </p:sp>
      <p:sp>
        <p:nvSpPr>
          <p:cNvPr id="19477" name="Прямоугольник 35"/>
          <p:cNvSpPr>
            <a:spLocks noChangeArrowheads="1"/>
          </p:cNvSpPr>
          <p:nvPr/>
        </p:nvSpPr>
        <p:spPr bwMode="auto">
          <a:xfrm>
            <a:off x="7082749" y="3356738"/>
            <a:ext cx="18757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жилищно-коммунальное хозяйство</a:t>
            </a:r>
          </a:p>
        </p:txBody>
      </p:sp>
      <p:sp>
        <p:nvSpPr>
          <p:cNvPr id="19480" name="Прямоугольник 38"/>
          <p:cNvSpPr>
            <a:spLocks noChangeArrowheads="1"/>
          </p:cNvSpPr>
          <p:nvPr/>
        </p:nvSpPr>
        <p:spPr bwMode="auto">
          <a:xfrm>
            <a:off x="4385398" y="5961526"/>
            <a:ext cx="14541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национальную </a:t>
            </a:r>
            <a:r>
              <a:rPr lang="ru-RU" sz="1000" b="1" dirty="0" smtClean="0">
                <a:latin typeface="Constantia" pitchFamily="18" charset="0"/>
              </a:rPr>
              <a:t>безопасность и правоохранительную деятельность </a:t>
            </a:r>
            <a:endParaRPr lang="ru-RU" sz="1000" b="1" dirty="0">
              <a:latin typeface="Constantia" pitchFamily="18" charset="0"/>
            </a:endParaRPr>
          </a:p>
        </p:txBody>
      </p:sp>
      <p:pic>
        <p:nvPicPr>
          <p:cNvPr id="19481" name="Рисунок 39" descr="библиотекарь 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693" y="3883521"/>
            <a:ext cx="1105004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3" name="Прямоугольник 42"/>
          <p:cNvSpPr>
            <a:spLocks noChangeArrowheads="1"/>
          </p:cNvSpPr>
          <p:nvPr/>
        </p:nvSpPr>
        <p:spPr bwMode="auto">
          <a:xfrm>
            <a:off x="5812572" y="3875047"/>
            <a:ext cx="11581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Constantia" pitchFamily="18" charset="0"/>
              </a:rPr>
              <a:t>на </a:t>
            </a:r>
            <a:r>
              <a:rPr lang="ru-RU" sz="1000" b="1" dirty="0" err="1">
                <a:latin typeface="Constantia" pitchFamily="18" charset="0"/>
              </a:rPr>
              <a:t>физичес</a:t>
            </a:r>
            <a:r>
              <a:rPr lang="ru-RU" sz="1000" b="1" dirty="0">
                <a:latin typeface="Constantia" pitchFamily="18" charset="0"/>
              </a:rPr>
              <a:t>-кую культуру и спорт</a:t>
            </a:r>
          </a:p>
        </p:txBody>
      </p:sp>
      <p:pic>
        <p:nvPicPr>
          <p:cNvPr id="19484" name="Рисунок 43" descr="деньги 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234" y="4430238"/>
            <a:ext cx="719138" cy="96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85" name="Прямоугольник 44"/>
          <p:cNvSpPr>
            <a:spLocks noChangeArrowheads="1"/>
          </p:cNvSpPr>
          <p:nvPr/>
        </p:nvSpPr>
        <p:spPr bwMode="auto">
          <a:xfrm>
            <a:off x="6068606" y="5499861"/>
            <a:ext cx="8175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latin typeface="Constantia" pitchFamily="18" charset="0"/>
              </a:rPr>
              <a:t>На  социальную политику</a:t>
            </a:r>
            <a:endParaRPr lang="ru-RU" sz="1000" b="1" dirty="0">
              <a:latin typeface="Constantia" pitchFamily="18" charset="0"/>
            </a:endParaRPr>
          </a:p>
        </p:txBody>
      </p:sp>
      <p:pic>
        <p:nvPicPr>
          <p:cNvPr id="30" name="Рисунок 29" descr="63585447539027898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10782" y="920770"/>
            <a:ext cx="2734108" cy="1755775"/>
          </a:xfrm>
          <a:prstGeom prst="rect">
            <a:avLst/>
          </a:prstGeom>
        </p:spPr>
      </p:pic>
      <p:pic>
        <p:nvPicPr>
          <p:cNvPr id="31" name="Рисунок 30" descr="513be2e904b26eb11882226fdb1b0a8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103327" y="2493386"/>
            <a:ext cx="1587868" cy="821946"/>
          </a:xfrm>
          <a:prstGeom prst="rect">
            <a:avLst/>
          </a:prstGeom>
        </p:spPr>
      </p:pic>
      <p:pic>
        <p:nvPicPr>
          <p:cNvPr id="32" name="Рисунок 31" descr="img1974760_Selskoe_hozyaystvo_v_Germanii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338064" y="5293082"/>
            <a:ext cx="857224" cy="636372"/>
          </a:xfrm>
          <a:prstGeom prst="rect">
            <a:avLst/>
          </a:prstGeom>
        </p:spPr>
      </p:pic>
      <p:pic>
        <p:nvPicPr>
          <p:cNvPr id="33" name="Рисунок 32" descr="Agric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078260" y="5357038"/>
            <a:ext cx="750099" cy="500066"/>
          </a:xfrm>
          <a:prstGeom prst="rect">
            <a:avLst/>
          </a:prstGeom>
        </p:spPr>
      </p:pic>
      <p:pic>
        <p:nvPicPr>
          <p:cNvPr id="34" name="Рисунок 33" descr="1508224963_img_2037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862080" y="2452446"/>
            <a:ext cx="1108652" cy="1199375"/>
          </a:xfrm>
          <a:prstGeom prst="rect">
            <a:avLst/>
          </a:prstGeom>
        </p:spPr>
      </p:pic>
      <p:pic>
        <p:nvPicPr>
          <p:cNvPr id="35" name="Рисунок 34" descr="https://i1.sndcdn.com/artworks-000163705988-4kbupz-t500x500.jp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256" y="5293082"/>
            <a:ext cx="1641467" cy="1048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5205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5766" y="0"/>
            <a:ext cx="9144000" cy="172561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96" y="0"/>
            <a:ext cx="9108504" cy="1914525"/>
          </a:xfrm>
          <a:solidFill>
            <a:srgbClr val="CC6600"/>
          </a:solidFill>
        </p:spPr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Основные направления бюджетной политики и основные направления  налоговой политики на 2020 год и </a:t>
            </a:r>
            <a:b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 плановый период </a:t>
            </a:r>
            <a:b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000" dirty="0" smtClean="0">
                <a:solidFill>
                  <a:srgbClr val="D337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2021 и 2022 годов	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15766" y="1725611"/>
            <a:ext cx="9144000" cy="5303243"/>
          </a:xfrm>
          <a:solidFill>
            <a:srgbClr val="FFC000"/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9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Главной целью бюджетной политики Ермаковского сельского поселения является обеспечение устойчивости бюджета поселения, выполнение принятых обязательств перед гражданами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Создание благоприятных  условий для осуществления жизнедеятельности населения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Эффективное управление расходами будет обеспечиваться посредством реализации муниципальных программ поселения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Оптимизация расходов бюджета поселения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Снижение задолженности по платежам в бюджет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Повышения бюджетной обеспеченности, мобилизации дополнительных источников доходов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Своевременного исполнения расходных обязательств, недопущения возникновения просроченной кредиторской задолженности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Повышения качества управления муниципальными финансами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9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7861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Скругленный прямоугольник 1"/>
          <p:cNvGrpSpPr>
            <a:grpSpLocks/>
          </p:cNvGrpSpPr>
          <p:nvPr/>
        </p:nvGrpSpPr>
        <p:grpSpPr bwMode="auto">
          <a:xfrm>
            <a:off x="-180529" y="-243409"/>
            <a:ext cx="9442769" cy="2376265"/>
            <a:chOff x="29" y="143"/>
            <a:chExt cx="5568" cy="572"/>
          </a:xfrm>
        </p:grpSpPr>
        <p:pic>
          <p:nvPicPr>
            <p:cNvPr id="25646" name="Скругленный прямоугольник 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" y="179"/>
              <a:ext cx="5568" cy="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47" name="Text Box 3"/>
            <p:cNvSpPr txBox="1">
              <a:spLocks noChangeArrowheads="1"/>
            </p:cNvSpPr>
            <p:nvPr/>
          </p:nvSpPr>
          <p:spPr bwMode="auto">
            <a:xfrm>
              <a:off x="144" y="143"/>
              <a:ext cx="5449" cy="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Основные характеристики 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 бюджета </a:t>
              </a:r>
              <a:r>
                <a:rPr lang="ru-RU" sz="2400" dirty="0">
                  <a:latin typeface="Times New Roman" pitchFamily="18" charset="0"/>
                  <a:cs typeface="Times New Roman" pitchFamily="18" charset="0"/>
                </a:rPr>
                <a:t>Ермаковского сельского поселения</a:t>
              </a:r>
            </a:p>
          </p:txBody>
        </p:sp>
      </p:grpSp>
      <p:sp>
        <p:nvSpPr>
          <p:cNvPr id="25603" name="TextBox 8"/>
          <p:cNvSpPr txBox="1">
            <a:spLocks noChangeArrowheads="1"/>
          </p:cNvSpPr>
          <p:nvPr/>
        </p:nvSpPr>
        <p:spPr bwMode="auto">
          <a:xfrm>
            <a:off x="6378576" y="3416300"/>
            <a:ext cx="1439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>
              <a:latin typeface="Constantia" pitchFamily="18" charset="0"/>
            </a:endParaRPr>
          </a:p>
        </p:txBody>
      </p:sp>
      <p:graphicFrame>
        <p:nvGraphicFramePr>
          <p:cNvPr id="1438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372242"/>
              </p:ext>
            </p:extLst>
          </p:nvPr>
        </p:nvGraphicFramePr>
        <p:xfrm>
          <a:off x="95249" y="3644900"/>
          <a:ext cx="9006712" cy="3168476"/>
        </p:xfrm>
        <a:graphic>
          <a:graphicData uri="http://schemas.openxmlformats.org/drawingml/2006/table">
            <a:tbl>
              <a:tblPr/>
              <a:tblGrid>
                <a:gridCol w="1743700"/>
                <a:gridCol w="1525936"/>
                <a:gridCol w="1306574"/>
                <a:gridCol w="1340200"/>
                <a:gridCol w="1346603"/>
                <a:gridCol w="1743699"/>
              </a:tblGrid>
              <a:tr h="904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Оценка 2019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2020 год 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2021год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2022 год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</a:tr>
              <a:tr h="634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8611,7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8043,5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8624,5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7694,0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8106,1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</a:tr>
              <a:tr h="723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8402,5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8357,6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9124,5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7694,0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8106,1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</a:tr>
              <a:tr h="904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Профицит(+)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209,2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-314,1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-500,0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</a:tr>
            </a:tbl>
          </a:graphicData>
        </a:graphic>
      </p:graphicFrame>
      <p:pic>
        <p:nvPicPr>
          <p:cNvPr id="25643" name="Picture 55" descr="W:\!Бузмаков\!\Бюджет для граждан\999886619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4" y="1490944"/>
            <a:ext cx="2286016" cy="1925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45" name="TextBox 8"/>
          <p:cNvSpPr txBox="1">
            <a:spLocks noChangeArrowheads="1"/>
          </p:cNvSpPr>
          <p:nvPr/>
        </p:nvSpPr>
        <p:spPr bwMode="auto">
          <a:xfrm>
            <a:off x="7566210" y="3316785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12" name="Рисунок 11" descr="бюджет1901-1153x63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499" y="1500174"/>
            <a:ext cx="2431449" cy="2000834"/>
          </a:xfrm>
          <a:prstGeom prst="rect">
            <a:avLst/>
          </a:prstGeom>
        </p:spPr>
      </p:pic>
      <p:pic>
        <p:nvPicPr>
          <p:cNvPr id="13" name="Рисунок 12" descr="406f929b1a7c0731024d5e978d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40731" y="1562932"/>
            <a:ext cx="2071670" cy="1825788"/>
          </a:xfrm>
          <a:prstGeom prst="rect">
            <a:avLst/>
          </a:prstGeom>
        </p:spPr>
      </p:pic>
      <p:pic>
        <p:nvPicPr>
          <p:cNvPr id="14" name="Рисунок 13" descr="f9e71d88db4046d59910b863394d02c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88824" y="1500174"/>
            <a:ext cx="2054614" cy="200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33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75" y="33399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079500"/>
          </a:xfrm>
          <a:solidFill>
            <a:srgbClr val="FF0000"/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ru-RU" sz="19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Объем доходов  бюджета Ермаковского сельского поселения</a:t>
            </a:r>
          </a:p>
        </p:txBody>
      </p:sp>
      <p:graphicFrame>
        <p:nvGraphicFramePr>
          <p:cNvPr id="1643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857321"/>
              </p:ext>
            </p:extLst>
          </p:nvPr>
        </p:nvGraphicFramePr>
        <p:xfrm>
          <a:off x="539750" y="4530705"/>
          <a:ext cx="8280400" cy="2213018"/>
        </p:xfrm>
        <a:graphic>
          <a:graphicData uri="http://schemas.openxmlformats.org/drawingml/2006/table">
            <a:tbl>
              <a:tblPr/>
              <a:tblGrid>
                <a:gridCol w="2303463"/>
                <a:gridCol w="1223962"/>
                <a:gridCol w="1225550"/>
                <a:gridCol w="1150938"/>
                <a:gridCol w="1152525"/>
                <a:gridCol w="1223962"/>
              </a:tblGrid>
              <a:tr h="6016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Отчет 2018 года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Оценка 2019 года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6684,9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6980,0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6931,1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7119,1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7404,1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305,1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207,1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15,7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22,8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1621,8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856,3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1677,7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552,4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679,2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8611,8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8043,4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8624,5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7694,0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8106,1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8905376"/>
              </p:ext>
            </p:extLst>
          </p:nvPr>
        </p:nvGraphicFramePr>
        <p:xfrm>
          <a:off x="714348" y="980728"/>
          <a:ext cx="7848600" cy="3549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73" name="TextBox 2"/>
          <p:cNvSpPr txBox="1">
            <a:spLocks noChangeArrowheads="1"/>
          </p:cNvSpPr>
          <p:nvPr/>
        </p:nvSpPr>
        <p:spPr bwMode="auto">
          <a:xfrm>
            <a:off x="7399338" y="4022725"/>
            <a:ext cx="1760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97887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object 2"/>
          <p:cNvSpPr>
            <a:spLocks noGrp="1"/>
          </p:cNvSpPr>
          <p:nvPr>
            <p:ph type="title"/>
          </p:nvPr>
        </p:nvSpPr>
        <p:spPr/>
        <p:txBody>
          <a:bodyPr tIns="60324">
            <a:spAutoFit/>
          </a:bodyPr>
          <a:lstStyle/>
          <a:p>
            <a:pPr marL="598488"/>
            <a:r>
              <a:rPr lang="ru-RU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ОБЪЕМ И СТРУКТУРА НАЛОГОВЫХ ДОХОДОВ</a:t>
            </a:r>
          </a:p>
        </p:txBody>
      </p:sp>
      <p:sp>
        <p:nvSpPr>
          <p:cNvPr id="2054" name="object 3"/>
          <p:cNvSpPr>
            <a:spLocks noChangeArrowheads="1"/>
          </p:cNvSpPr>
          <p:nvPr/>
        </p:nvSpPr>
        <p:spPr bwMode="auto">
          <a:xfrm>
            <a:off x="436147" y="865169"/>
            <a:ext cx="2714644" cy="5857874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dirty="0"/>
          </a:p>
        </p:txBody>
      </p:sp>
      <p:sp>
        <p:nvSpPr>
          <p:cNvPr id="2055" name="object 4"/>
          <p:cNvSpPr>
            <a:spLocks noChangeArrowheads="1"/>
          </p:cNvSpPr>
          <p:nvPr/>
        </p:nvSpPr>
        <p:spPr bwMode="auto">
          <a:xfrm>
            <a:off x="6040438" y="727868"/>
            <a:ext cx="2884488" cy="5929313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6" name="object 9"/>
          <p:cNvSpPr>
            <a:spLocks noChangeArrowheads="1"/>
          </p:cNvSpPr>
          <p:nvPr/>
        </p:nvSpPr>
        <p:spPr bwMode="auto">
          <a:xfrm>
            <a:off x="3122252" y="692150"/>
            <a:ext cx="2884487" cy="5929312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7" name="object 22"/>
          <p:cNvSpPr>
            <a:spLocks/>
          </p:cNvSpPr>
          <p:nvPr/>
        </p:nvSpPr>
        <p:spPr bwMode="auto">
          <a:xfrm>
            <a:off x="163513" y="692150"/>
            <a:ext cx="2897187" cy="288925"/>
          </a:xfrm>
          <a:custGeom>
            <a:avLst/>
            <a:gdLst>
              <a:gd name="T0" fmla="*/ 0 w 2896235"/>
              <a:gd name="T1" fmla="*/ 293150 h 288290"/>
              <a:gd name="T2" fmla="*/ 2903605 w 2896235"/>
              <a:gd name="T3" fmla="*/ 293150 h 288290"/>
              <a:gd name="T4" fmla="*/ 2903605 w 2896235"/>
              <a:gd name="T5" fmla="*/ 0 h 288290"/>
              <a:gd name="T6" fmla="*/ 0 w 2896235"/>
              <a:gd name="T7" fmla="*/ 0 h 288290"/>
              <a:gd name="T8" fmla="*/ 0 w 289623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96235"/>
              <a:gd name="T16" fmla="*/ 0 h 288290"/>
              <a:gd name="T17" fmla="*/ 2896235 w 289623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96235" h="288290">
                <a:moveTo>
                  <a:pt x="0" y="288036"/>
                </a:moveTo>
                <a:lnTo>
                  <a:pt x="2895981" y="288036"/>
                </a:lnTo>
                <a:lnTo>
                  <a:pt x="2895981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8" name="object 23"/>
          <p:cNvSpPr>
            <a:spLocks/>
          </p:cNvSpPr>
          <p:nvPr/>
        </p:nvSpPr>
        <p:spPr bwMode="auto">
          <a:xfrm>
            <a:off x="3100388" y="692150"/>
            <a:ext cx="2879725" cy="288925"/>
          </a:xfrm>
          <a:custGeom>
            <a:avLst/>
            <a:gdLst>
              <a:gd name="T0" fmla="*/ 0 w 2880360"/>
              <a:gd name="T1" fmla="*/ 293150 h 288290"/>
              <a:gd name="T2" fmla="*/ 2875284 w 2880360"/>
              <a:gd name="T3" fmla="*/ 293150 h 288290"/>
              <a:gd name="T4" fmla="*/ 2875284 w 2880360"/>
              <a:gd name="T5" fmla="*/ 0 h 288290"/>
              <a:gd name="T6" fmla="*/ 0 w 2880360"/>
              <a:gd name="T7" fmla="*/ 0 h 288290"/>
              <a:gd name="T8" fmla="*/ 0 w 2880360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0360"/>
              <a:gd name="T16" fmla="*/ 0 h 288290"/>
              <a:gd name="T17" fmla="*/ 2880360 w 2880360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0360" h="288290">
                <a:moveTo>
                  <a:pt x="0" y="288036"/>
                </a:moveTo>
                <a:lnTo>
                  <a:pt x="2880360" y="288036"/>
                </a:lnTo>
                <a:lnTo>
                  <a:pt x="288036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9" name="object 24"/>
          <p:cNvSpPr txBox="1">
            <a:spLocks noChangeArrowheads="1"/>
          </p:cNvSpPr>
          <p:nvPr/>
        </p:nvSpPr>
        <p:spPr bwMode="auto">
          <a:xfrm>
            <a:off x="1176338" y="684213"/>
            <a:ext cx="3800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2020год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	</a:t>
            </a:r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2021год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060" name="object 25"/>
          <p:cNvSpPr>
            <a:spLocks/>
          </p:cNvSpPr>
          <p:nvPr/>
        </p:nvSpPr>
        <p:spPr bwMode="auto">
          <a:xfrm>
            <a:off x="6072198" y="714356"/>
            <a:ext cx="2908300" cy="288925"/>
          </a:xfrm>
          <a:custGeom>
            <a:avLst/>
            <a:gdLst>
              <a:gd name="T0" fmla="*/ 0 w 2907665"/>
              <a:gd name="T1" fmla="*/ 293150 h 288290"/>
              <a:gd name="T2" fmla="*/ 2912621 w 2907665"/>
              <a:gd name="T3" fmla="*/ 293150 h 288290"/>
              <a:gd name="T4" fmla="*/ 2912621 w 2907665"/>
              <a:gd name="T5" fmla="*/ 0 h 288290"/>
              <a:gd name="T6" fmla="*/ 0 w 2907665"/>
              <a:gd name="T7" fmla="*/ 0 h 288290"/>
              <a:gd name="T8" fmla="*/ 0 w 290766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7665"/>
              <a:gd name="T16" fmla="*/ 0 h 288290"/>
              <a:gd name="T17" fmla="*/ 2907665 w 290766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7665" h="288290">
                <a:moveTo>
                  <a:pt x="0" y="288036"/>
                </a:moveTo>
                <a:lnTo>
                  <a:pt x="2907537" y="288036"/>
                </a:lnTo>
                <a:lnTo>
                  <a:pt x="290753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1" name="object 26"/>
          <p:cNvSpPr txBox="1">
            <a:spLocks noChangeArrowheads="1"/>
          </p:cNvSpPr>
          <p:nvPr/>
        </p:nvSpPr>
        <p:spPr bwMode="auto">
          <a:xfrm>
            <a:off x="7032625" y="684213"/>
            <a:ext cx="8699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2022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2062" name="object 53"/>
          <p:cNvSpPr>
            <a:spLocks/>
          </p:cNvSpPr>
          <p:nvPr/>
        </p:nvSpPr>
        <p:spPr bwMode="auto">
          <a:xfrm>
            <a:off x="395288" y="3141663"/>
            <a:ext cx="2520950" cy="431800"/>
          </a:xfrm>
          <a:custGeom>
            <a:avLst/>
            <a:gdLst>
              <a:gd name="T0" fmla="*/ 0 w 2520315"/>
              <a:gd name="T1" fmla="*/ 427002 h 432435"/>
              <a:gd name="T2" fmla="*/ 2525401 w 2520315"/>
              <a:gd name="T3" fmla="*/ 42700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3" name="object 54"/>
          <p:cNvSpPr txBox="1">
            <a:spLocks noChangeArrowheads="1"/>
          </p:cNvSpPr>
          <p:nvPr/>
        </p:nvSpPr>
        <p:spPr bwMode="auto">
          <a:xfrm>
            <a:off x="1044575" y="3181350"/>
            <a:ext cx="1871663" cy="39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Налог</a:t>
            </a:r>
            <a:r>
              <a:rPr lang="ru-RU" sz="1100" b="1" dirty="0">
                <a:latin typeface="Calibri" pitchFamily="34" charset="0"/>
              </a:rPr>
              <a:t> на доходы  физических лиц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064" name="object 55"/>
          <p:cNvSpPr>
            <a:spLocks/>
          </p:cNvSpPr>
          <p:nvPr/>
        </p:nvSpPr>
        <p:spPr bwMode="auto">
          <a:xfrm>
            <a:off x="320647" y="3644899"/>
            <a:ext cx="2595591" cy="45322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 sz="1100"/>
          </a:p>
        </p:txBody>
      </p:sp>
      <p:sp>
        <p:nvSpPr>
          <p:cNvPr id="2065" name="object 56"/>
          <p:cNvSpPr txBox="1">
            <a:spLocks noChangeArrowheads="1"/>
          </p:cNvSpPr>
          <p:nvPr/>
        </p:nvSpPr>
        <p:spPr bwMode="auto">
          <a:xfrm>
            <a:off x="1044575" y="3686175"/>
            <a:ext cx="174147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050" b="1" dirty="0">
                <a:latin typeface="Calibri" pitchFamily="34" charset="0"/>
              </a:rPr>
              <a:t>Единый сельскохозяйственный налог</a:t>
            </a:r>
          </a:p>
        </p:txBody>
      </p:sp>
      <p:sp>
        <p:nvSpPr>
          <p:cNvPr id="2066" name="object 58"/>
          <p:cNvSpPr txBox="1">
            <a:spLocks noChangeArrowheads="1"/>
          </p:cNvSpPr>
          <p:nvPr/>
        </p:nvSpPr>
        <p:spPr bwMode="auto">
          <a:xfrm>
            <a:off x="963613" y="4137025"/>
            <a:ext cx="1952625" cy="43088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Налог на имущество физических лиц 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067" name="object 59"/>
          <p:cNvSpPr>
            <a:spLocks/>
          </p:cNvSpPr>
          <p:nvPr/>
        </p:nvSpPr>
        <p:spPr bwMode="auto">
          <a:xfrm>
            <a:off x="395288" y="4652963"/>
            <a:ext cx="2520950" cy="43338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68" name="object 60"/>
          <p:cNvSpPr txBox="1">
            <a:spLocks noChangeArrowheads="1"/>
          </p:cNvSpPr>
          <p:nvPr/>
        </p:nvSpPr>
        <p:spPr bwMode="auto">
          <a:xfrm>
            <a:off x="1071538" y="4714884"/>
            <a:ext cx="18875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Земельный налог</a:t>
            </a:r>
          </a:p>
        </p:txBody>
      </p:sp>
      <p:sp>
        <p:nvSpPr>
          <p:cNvPr id="2073" name="object 65"/>
          <p:cNvSpPr>
            <a:spLocks/>
          </p:cNvSpPr>
          <p:nvPr/>
        </p:nvSpPr>
        <p:spPr bwMode="auto">
          <a:xfrm>
            <a:off x="396875" y="5258594"/>
            <a:ext cx="2520950" cy="431800"/>
          </a:xfrm>
          <a:custGeom>
            <a:avLst/>
            <a:gdLst>
              <a:gd name="T0" fmla="*/ 0 w 2520315"/>
              <a:gd name="T1" fmla="*/ 427011 h 432434"/>
              <a:gd name="T2" fmla="*/ 2525401 w 2520315"/>
              <a:gd name="T3" fmla="*/ 427011 h 432434"/>
              <a:gd name="T4" fmla="*/ 2525401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4" name="object 66"/>
          <p:cNvSpPr txBox="1">
            <a:spLocks noChangeArrowheads="1"/>
          </p:cNvSpPr>
          <p:nvPr/>
        </p:nvSpPr>
        <p:spPr bwMode="auto">
          <a:xfrm>
            <a:off x="1142976" y="5286388"/>
            <a:ext cx="18891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Государственная </a:t>
            </a:r>
            <a:r>
              <a:rPr lang="ru-RU" sz="1400" b="1" dirty="0" smtClean="0">
                <a:latin typeface="Calibri" pitchFamily="34" charset="0"/>
              </a:rPr>
              <a:t>пошлина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075" name="object 67"/>
          <p:cNvSpPr>
            <a:spLocks/>
          </p:cNvSpPr>
          <p:nvPr/>
        </p:nvSpPr>
        <p:spPr bwMode="auto">
          <a:xfrm>
            <a:off x="323850" y="3141663"/>
            <a:ext cx="71438" cy="431800"/>
          </a:xfrm>
          <a:custGeom>
            <a:avLst/>
            <a:gdLst>
              <a:gd name="T0" fmla="*/ 0 w 72389"/>
              <a:gd name="T1" fmla="*/ 427002 h 432435"/>
              <a:gd name="T2" fmla="*/ 64779 w 72389"/>
              <a:gd name="T3" fmla="*/ 42700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6" name="object 68"/>
          <p:cNvSpPr>
            <a:spLocks/>
          </p:cNvSpPr>
          <p:nvPr/>
        </p:nvSpPr>
        <p:spPr bwMode="auto">
          <a:xfrm>
            <a:off x="323850" y="3644900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7" name="object 69"/>
          <p:cNvSpPr>
            <a:spLocks/>
          </p:cNvSpPr>
          <p:nvPr/>
        </p:nvSpPr>
        <p:spPr bwMode="auto">
          <a:xfrm>
            <a:off x="323850" y="4149725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78" name="object 70"/>
          <p:cNvSpPr>
            <a:spLocks/>
          </p:cNvSpPr>
          <p:nvPr/>
        </p:nvSpPr>
        <p:spPr bwMode="auto">
          <a:xfrm>
            <a:off x="323850" y="4652963"/>
            <a:ext cx="71438" cy="43338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81" name="object 73"/>
          <p:cNvSpPr>
            <a:spLocks/>
          </p:cNvSpPr>
          <p:nvPr/>
        </p:nvSpPr>
        <p:spPr bwMode="auto">
          <a:xfrm>
            <a:off x="303873" y="5250416"/>
            <a:ext cx="71438" cy="431800"/>
          </a:xfrm>
          <a:custGeom>
            <a:avLst/>
            <a:gdLst>
              <a:gd name="T0" fmla="*/ 0 w 72389"/>
              <a:gd name="T1" fmla="*/ 427011 h 432434"/>
              <a:gd name="T2" fmla="*/ 64779 w 72389"/>
              <a:gd name="T3" fmla="*/ 427011 h 432434"/>
              <a:gd name="T4" fmla="*/ 64779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82" name="object 74"/>
          <p:cNvSpPr txBox="1">
            <a:spLocks noChangeArrowheads="1"/>
          </p:cNvSpPr>
          <p:nvPr/>
        </p:nvSpPr>
        <p:spPr bwMode="auto">
          <a:xfrm>
            <a:off x="474663" y="3140075"/>
            <a:ext cx="56832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637,4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err="1" smtClean="0">
                <a:latin typeface="Calibri" pitchFamily="34" charset="0"/>
              </a:rPr>
              <a:t>тыс.руб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083" name="object 75"/>
          <p:cNvSpPr txBox="1">
            <a:spLocks noChangeArrowheads="1"/>
          </p:cNvSpPr>
          <p:nvPr/>
        </p:nvSpPr>
        <p:spPr bwMode="auto">
          <a:xfrm>
            <a:off x="469900" y="3617913"/>
            <a:ext cx="55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200" b="1" dirty="0" smtClean="0">
                <a:latin typeface="Calibri" pitchFamily="34" charset="0"/>
              </a:rPr>
              <a:t>2083,4</a:t>
            </a:r>
            <a:r>
              <a:rPr lang="ru-RU" sz="1200" dirty="0" smtClean="0">
                <a:latin typeface="Calibri" pitchFamily="34" charset="0"/>
              </a:rPr>
              <a:t> тыс.руб</a:t>
            </a:r>
            <a:r>
              <a:rPr lang="ru-RU" sz="1200" dirty="0">
                <a:latin typeface="Calibri" pitchFamily="34" charset="0"/>
              </a:rPr>
              <a:t>.</a:t>
            </a:r>
          </a:p>
        </p:txBody>
      </p:sp>
      <p:sp>
        <p:nvSpPr>
          <p:cNvPr id="2084" name="object 76"/>
          <p:cNvSpPr txBox="1">
            <a:spLocks noChangeArrowheads="1"/>
          </p:cNvSpPr>
          <p:nvPr/>
        </p:nvSpPr>
        <p:spPr bwMode="auto">
          <a:xfrm>
            <a:off x="428596" y="4143380"/>
            <a:ext cx="558800" cy="477054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dirty="0" smtClean="0">
                <a:latin typeface="Calibri" pitchFamily="34" charset="0"/>
              </a:rPr>
              <a:t>226,1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085" name="object 77"/>
          <p:cNvSpPr txBox="1">
            <a:spLocks noChangeArrowheads="1"/>
          </p:cNvSpPr>
          <p:nvPr/>
        </p:nvSpPr>
        <p:spPr bwMode="auto">
          <a:xfrm>
            <a:off x="477838" y="4637088"/>
            <a:ext cx="5206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3974,2т</a:t>
            </a:r>
            <a:r>
              <a:rPr lang="ru-RU" sz="1100" dirty="0" smtClean="0">
                <a:latin typeface="Calibri" pitchFamily="34" charset="0"/>
              </a:rPr>
              <a:t>ыс.руб.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088" name="object 80"/>
          <p:cNvSpPr txBox="1">
            <a:spLocks noChangeArrowheads="1"/>
          </p:cNvSpPr>
          <p:nvPr/>
        </p:nvSpPr>
        <p:spPr bwMode="auto">
          <a:xfrm>
            <a:off x="469900" y="5284259"/>
            <a:ext cx="51276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200" b="1" dirty="0" smtClean="0">
                <a:latin typeface="Calibri" pitchFamily="34" charset="0"/>
              </a:rPr>
              <a:t>10,0</a:t>
            </a:r>
            <a:endParaRPr lang="ru-RU" sz="12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089" name="object 81"/>
          <p:cNvSpPr txBox="1">
            <a:spLocks noChangeArrowheads="1"/>
          </p:cNvSpPr>
          <p:nvPr/>
        </p:nvSpPr>
        <p:spPr bwMode="auto">
          <a:xfrm>
            <a:off x="2000232" y="1155700"/>
            <a:ext cx="998556" cy="1010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6931,1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тыс.рублей- </a:t>
            </a: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80,4%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общем  объеме доходов</a:t>
            </a:r>
          </a:p>
        </p:txBody>
      </p:sp>
      <p:sp>
        <p:nvSpPr>
          <p:cNvPr id="2090" name="object 82"/>
          <p:cNvSpPr txBox="1">
            <a:spLocks noChangeArrowheads="1"/>
          </p:cNvSpPr>
          <p:nvPr/>
        </p:nvSpPr>
        <p:spPr bwMode="auto">
          <a:xfrm>
            <a:off x="4768850" y="1155700"/>
            <a:ext cx="1089034" cy="131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7119,1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тыс.рублей- </a:t>
            </a: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92,5%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общем  объеме доходов</a:t>
            </a:r>
          </a:p>
        </p:txBody>
      </p:sp>
      <p:sp>
        <p:nvSpPr>
          <p:cNvPr id="2091" name="object 83"/>
          <p:cNvSpPr txBox="1">
            <a:spLocks noChangeArrowheads="1"/>
          </p:cNvSpPr>
          <p:nvPr/>
        </p:nvSpPr>
        <p:spPr bwMode="auto">
          <a:xfrm>
            <a:off x="7858148" y="1174750"/>
            <a:ext cx="976290" cy="131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7404,1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тыс.рублей- </a:t>
            </a: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91,3%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общем  объеме доходов</a:t>
            </a:r>
          </a:p>
        </p:txBody>
      </p:sp>
      <p:sp>
        <p:nvSpPr>
          <p:cNvPr id="2092" name="object 84"/>
          <p:cNvSpPr>
            <a:spLocks/>
          </p:cNvSpPr>
          <p:nvPr/>
        </p:nvSpPr>
        <p:spPr bwMode="auto">
          <a:xfrm>
            <a:off x="3391809" y="3141663"/>
            <a:ext cx="2519362" cy="431800"/>
          </a:xfrm>
          <a:custGeom>
            <a:avLst/>
            <a:gdLst>
              <a:gd name="T0" fmla="*/ 0 w 2520315"/>
              <a:gd name="T1" fmla="*/ 427002 h 432435"/>
              <a:gd name="T2" fmla="*/ 2512703 w 2520315"/>
              <a:gd name="T3" fmla="*/ 42700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3" name="object 86"/>
          <p:cNvSpPr>
            <a:spLocks/>
          </p:cNvSpPr>
          <p:nvPr/>
        </p:nvSpPr>
        <p:spPr bwMode="auto">
          <a:xfrm>
            <a:off x="3348038" y="3644900"/>
            <a:ext cx="2519362" cy="431800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 sz="1400" dirty="0"/>
          </a:p>
        </p:txBody>
      </p:sp>
      <p:sp>
        <p:nvSpPr>
          <p:cNvPr id="2094" name="object 88"/>
          <p:cNvSpPr>
            <a:spLocks/>
          </p:cNvSpPr>
          <p:nvPr/>
        </p:nvSpPr>
        <p:spPr bwMode="auto">
          <a:xfrm>
            <a:off x="3348038" y="4149725"/>
            <a:ext cx="2519362" cy="431800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5" name="object 90"/>
          <p:cNvSpPr>
            <a:spLocks/>
          </p:cNvSpPr>
          <p:nvPr/>
        </p:nvSpPr>
        <p:spPr bwMode="auto">
          <a:xfrm>
            <a:off x="3348038" y="4652963"/>
            <a:ext cx="2519362" cy="433387"/>
          </a:xfrm>
          <a:custGeom>
            <a:avLst/>
            <a:gdLst>
              <a:gd name="T0" fmla="*/ 0 w 2520315"/>
              <a:gd name="T1" fmla="*/ 439722 h 432435"/>
              <a:gd name="T2" fmla="*/ 2512703 w 2520315"/>
              <a:gd name="T3" fmla="*/ 43972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8" name="object 96"/>
          <p:cNvSpPr>
            <a:spLocks/>
          </p:cNvSpPr>
          <p:nvPr/>
        </p:nvSpPr>
        <p:spPr bwMode="auto">
          <a:xfrm>
            <a:off x="3316288" y="5259652"/>
            <a:ext cx="2519362" cy="431800"/>
          </a:xfrm>
          <a:custGeom>
            <a:avLst/>
            <a:gdLst>
              <a:gd name="T0" fmla="*/ 0 w 2520315"/>
              <a:gd name="T1" fmla="*/ 427011 h 432434"/>
              <a:gd name="T2" fmla="*/ 2512703 w 2520315"/>
              <a:gd name="T3" fmla="*/ 427011 h 432434"/>
              <a:gd name="T4" fmla="*/ 2512703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99" name="object 98"/>
          <p:cNvSpPr>
            <a:spLocks/>
          </p:cNvSpPr>
          <p:nvPr/>
        </p:nvSpPr>
        <p:spPr bwMode="auto">
          <a:xfrm>
            <a:off x="3276600" y="3141663"/>
            <a:ext cx="71438" cy="431800"/>
          </a:xfrm>
          <a:custGeom>
            <a:avLst/>
            <a:gdLst>
              <a:gd name="T0" fmla="*/ 0 w 72389"/>
              <a:gd name="T1" fmla="*/ 427002 h 432435"/>
              <a:gd name="T2" fmla="*/ 64779 w 72389"/>
              <a:gd name="T3" fmla="*/ 42700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0" name="object 99"/>
          <p:cNvSpPr>
            <a:spLocks/>
          </p:cNvSpPr>
          <p:nvPr/>
        </p:nvSpPr>
        <p:spPr bwMode="auto">
          <a:xfrm>
            <a:off x="3278801" y="3611539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1" name="object 100"/>
          <p:cNvSpPr>
            <a:spLocks/>
          </p:cNvSpPr>
          <p:nvPr/>
        </p:nvSpPr>
        <p:spPr bwMode="auto">
          <a:xfrm>
            <a:off x="3276600" y="4149725"/>
            <a:ext cx="71438" cy="431800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2" name="object 101"/>
          <p:cNvSpPr>
            <a:spLocks/>
          </p:cNvSpPr>
          <p:nvPr/>
        </p:nvSpPr>
        <p:spPr bwMode="auto">
          <a:xfrm>
            <a:off x="3276600" y="4652963"/>
            <a:ext cx="71438" cy="43338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5" name="object 104"/>
          <p:cNvSpPr>
            <a:spLocks/>
          </p:cNvSpPr>
          <p:nvPr/>
        </p:nvSpPr>
        <p:spPr bwMode="auto">
          <a:xfrm>
            <a:off x="3240881" y="5259652"/>
            <a:ext cx="71438" cy="431800"/>
          </a:xfrm>
          <a:custGeom>
            <a:avLst/>
            <a:gdLst>
              <a:gd name="T0" fmla="*/ 0 w 72389"/>
              <a:gd name="T1" fmla="*/ 427011 h 432434"/>
              <a:gd name="T2" fmla="*/ 64779 w 72389"/>
              <a:gd name="T3" fmla="*/ 427011 h 432434"/>
              <a:gd name="T4" fmla="*/ 64779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06" name="object 105"/>
          <p:cNvSpPr txBox="1">
            <a:spLocks noChangeArrowheads="1"/>
          </p:cNvSpPr>
          <p:nvPr/>
        </p:nvSpPr>
        <p:spPr bwMode="auto">
          <a:xfrm>
            <a:off x="3427413" y="3140075"/>
            <a:ext cx="65087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662,9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</a:t>
            </a:r>
            <a:r>
              <a:rPr lang="ru-RU" sz="800" dirty="0" smtClean="0">
                <a:latin typeface="Calibri" pitchFamily="34" charset="0"/>
              </a:rPr>
              <a:t>.. </a:t>
            </a:r>
            <a:r>
              <a:rPr lang="ru-RU" sz="1200" dirty="0" smtClean="0">
                <a:latin typeface="Calibri" pitchFamily="34" charset="0"/>
              </a:rPr>
              <a:t>руб</a:t>
            </a:r>
            <a:r>
              <a:rPr lang="ru-RU" sz="800" dirty="0" smtClean="0">
                <a:latin typeface="Calibri" pitchFamily="34" charset="0"/>
              </a:rPr>
              <a:t>.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07" name="object 106"/>
          <p:cNvSpPr txBox="1">
            <a:spLocks noChangeArrowheads="1"/>
          </p:cNvSpPr>
          <p:nvPr/>
        </p:nvSpPr>
        <p:spPr bwMode="auto">
          <a:xfrm>
            <a:off x="3487730" y="3617913"/>
            <a:ext cx="5540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200" b="1" dirty="0" smtClean="0">
                <a:latin typeface="Calibri" pitchFamily="34" charset="0"/>
              </a:rPr>
              <a:t>2166,7 </a:t>
            </a: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08" name="object 107"/>
          <p:cNvSpPr txBox="1">
            <a:spLocks noChangeArrowheads="1"/>
          </p:cNvSpPr>
          <p:nvPr/>
        </p:nvSpPr>
        <p:spPr bwMode="auto">
          <a:xfrm>
            <a:off x="3428992" y="4127500"/>
            <a:ext cx="55404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235,1</a:t>
            </a:r>
            <a:endParaRPr lang="ru-RU" sz="1400" b="1" dirty="0">
              <a:latin typeface="Calibri" pitchFamily="34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ru-RU" sz="1200" dirty="0" err="1" smtClean="0">
                <a:latin typeface="Calibri" pitchFamily="34" charset="0"/>
              </a:rPr>
              <a:t>тыс</a:t>
            </a:r>
            <a:r>
              <a:rPr lang="ru-RU" sz="1200" dirty="0" smtClean="0">
                <a:latin typeface="Calibri" pitchFamily="34" charset="0"/>
              </a:rPr>
              <a:t> 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09" name="object 108"/>
          <p:cNvSpPr txBox="1">
            <a:spLocks noChangeArrowheads="1"/>
          </p:cNvSpPr>
          <p:nvPr/>
        </p:nvSpPr>
        <p:spPr bwMode="auto">
          <a:xfrm>
            <a:off x="3430588" y="4637088"/>
            <a:ext cx="558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4044,0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12" name="object 111"/>
          <p:cNvSpPr txBox="1">
            <a:spLocks noChangeArrowheads="1"/>
          </p:cNvSpPr>
          <p:nvPr/>
        </p:nvSpPr>
        <p:spPr bwMode="auto">
          <a:xfrm>
            <a:off x="3422650" y="5242984"/>
            <a:ext cx="51276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10,4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</a:t>
            </a:r>
            <a:r>
              <a:rPr lang="ru-RU" sz="800" dirty="0" smtClean="0">
                <a:latin typeface="Calibri" pitchFamily="34" charset="0"/>
              </a:rPr>
              <a:t>.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13" name="object 112"/>
          <p:cNvSpPr>
            <a:spLocks/>
          </p:cNvSpPr>
          <p:nvPr/>
        </p:nvSpPr>
        <p:spPr bwMode="auto">
          <a:xfrm>
            <a:off x="6227763" y="3141663"/>
            <a:ext cx="2520950" cy="431800"/>
          </a:xfrm>
          <a:custGeom>
            <a:avLst/>
            <a:gdLst>
              <a:gd name="T0" fmla="*/ 0 w 2520315"/>
              <a:gd name="T1" fmla="*/ 427002 h 432435"/>
              <a:gd name="T2" fmla="*/ 2525401 w 2520315"/>
              <a:gd name="T3" fmla="*/ 42700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3"/>
                </a:moveTo>
                <a:lnTo>
                  <a:pt x="2520316" y="432053"/>
                </a:lnTo>
                <a:lnTo>
                  <a:pt x="2520316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4" name="object 114"/>
          <p:cNvSpPr>
            <a:spLocks/>
          </p:cNvSpPr>
          <p:nvPr/>
        </p:nvSpPr>
        <p:spPr bwMode="auto">
          <a:xfrm>
            <a:off x="6227763" y="3644900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5" name="object 116"/>
          <p:cNvSpPr>
            <a:spLocks/>
          </p:cNvSpPr>
          <p:nvPr/>
        </p:nvSpPr>
        <p:spPr bwMode="auto">
          <a:xfrm>
            <a:off x="6227763" y="4149725"/>
            <a:ext cx="2520950" cy="431800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6" name="object 118"/>
          <p:cNvSpPr>
            <a:spLocks/>
          </p:cNvSpPr>
          <p:nvPr/>
        </p:nvSpPr>
        <p:spPr bwMode="auto">
          <a:xfrm>
            <a:off x="6227763" y="4652963"/>
            <a:ext cx="2520950" cy="43338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19" name="object 124"/>
          <p:cNvSpPr>
            <a:spLocks/>
          </p:cNvSpPr>
          <p:nvPr/>
        </p:nvSpPr>
        <p:spPr bwMode="auto">
          <a:xfrm>
            <a:off x="6231996" y="5250416"/>
            <a:ext cx="2520950" cy="431800"/>
          </a:xfrm>
          <a:custGeom>
            <a:avLst/>
            <a:gdLst>
              <a:gd name="T0" fmla="*/ 0 w 2520315"/>
              <a:gd name="T1" fmla="*/ 427011 h 432434"/>
              <a:gd name="T2" fmla="*/ 2525401 w 2520315"/>
              <a:gd name="T3" fmla="*/ 427011 h 432434"/>
              <a:gd name="T4" fmla="*/ 2525401 w 2520315"/>
              <a:gd name="T5" fmla="*/ 0 h 432434"/>
              <a:gd name="T6" fmla="*/ 0 w 2520315"/>
              <a:gd name="T7" fmla="*/ 0 h 432434"/>
              <a:gd name="T8" fmla="*/ 0 w 2520315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4"/>
              <a:gd name="T17" fmla="*/ 2520315 w 2520315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4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6600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0" name="object 126"/>
          <p:cNvSpPr>
            <a:spLocks/>
          </p:cNvSpPr>
          <p:nvPr/>
        </p:nvSpPr>
        <p:spPr bwMode="auto">
          <a:xfrm>
            <a:off x="6156325" y="3141663"/>
            <a:ext cx="73025" cy="431800"/>
          </a:xfrm>
          <a:custGeom>
            <a:avLst/>
            <a:gdLst>
              <a:gd name="T0" fmla="*/ 0 w 72389"/>
              <a:gd name="T1" fmla="*/ 427002 h 432435"/>
              <a:gd name="T2" fmla="*/ 77227 w 72389"/>
              <a:gd name="T3" fmla="*/ 42700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3"/>
                </a:moveTo>
                <a:lnTo>
                  <a:pt x="72007" y="432053"/>
                </a:lnTo>
                <a:lnTo>
                  <a:pt x="72007" y="0"/>
                </a:lnTo>
                <a:lnTo>
                  <a:pt x="0" y="0"/>
                </a:lnTo>
                <a:lnTo>
                  <a:pt x="0" y="432053"/>
                </a:lnTo>
                <a:close/>
              </a:path>
            </a:pathLst>
          </a:custGeom>
          <a:solidFill>
            <a:srgbClr val="7ED1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1" name="object 127"/>
          <p:cNvSpPr>
            <a:spLocks/>
          </p:cNvSpPr>
          <p:nvPr/>
        </p:nvSpPr>
        <p:spPr bwMode="auto">
          <a:xfrm>
            <a:off x="6156325" y="3644900"/>
            <a:ext cx="73025" cy="431800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EA157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2" name="object 128"/>
          <p:cNvSpPr>
            <a:spLocks/>
          </p:cNvSpPr>
          <p:nvPr/>
        </p:nvSpPr>
        <p:spPr bwMode="auto">
          <a:xfrm>
            <a:off x="6156325" y="4149725"/>
            <a:ext cx="73025" cy="431800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3" name="object 129"/>
          <p:cNvSpPr>
            <a:spLocks/>
          </p:cNvSpPr>
          <p:nvPr/>
        </p:nvSpPr>
        <p:spPr bwMode="auto">
          <a:xfrm>
            <a:off x="6156325" y="4652963"/>
            <a:ext cx="73025" cy="433387"/>
          </a:xfrm>
          <a:custGeom>
            <a:avLst/>
            <a:gdLst>
              <a:gd name="T0" fmla="*/ 0 w 72389"/>
              <a:gd name="T1" fmla="*/ 439722 h 432435"/>
              <a:gd name="T2" fmla="*/ 77227 w 72389"/>
              <a:gd name="T3" fmla="*/ 43972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6" name="object 132"/>
          <p:cNvSpPr>
            <a:spLocks/>
          </p:cNvSpPr>
          <p:nvPr/>
        </p:nvSpPr>
        <p:spPr bwMode="auto">
          <a:xfrm>
            <a:off x="6154738" y="5259652"/>
            <a:ext cx="73025" cy="431800"/>
          </a:xfrm>
          <a:custGeom>
            <a:avLst/>
            <a:gdLst>
              <a:gd name="T0" fmla="*/ 0 w 72389"/>
              <a:gd name="T1" fmla="*/ 427011 h 432434"/>
              <a:gd name="T2" fmla="*/ 77227 w 72389"/>
              <a:gd name="T3" fmla="*/ 427011 h 432434"/>
              <a:gd name="T4" fmla="*/ 77227 w 72389"/>
              <a:gd name="T5" fmla="*/ 0 h 432434"/>
              <a:gd name="T6" fmla="*/ 0 w 72389"/>
              <a:gd name="T7" fmla="*/ 0 h 432434"/>
              <a:gd name="T8" fmla="*/ 0 w 72389"/>
              <a:gd name="T9" fmla="*/ 427011 h 4324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4"/>
              <a:gd name="T17" fmla="*/ 72389 w 72389"/>
              <a:gd name="T18" fmla="*/ 432434 h 4324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4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27" name="object 133"/>
          <p:cNvSpPr txBox="1">
            <a:spLocks noChangeArrowheads="1"/>
          </p:cNvSpPr>
          <p:nvPr/>
        </p:nvSpPr>
        <p:spPr bwMode="auto">
          <a:xfrm>
            <a:off x="6308725" y="3140075"/>
            <a:ext cx="65087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689,4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err="1" smtClean="0">
                <a:latin typeface="Calibri" pitchFamily="34" charset="0"/>
              </a:rPr>
              <a:t>тыс.руб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28" name="object 140"/>
          <p:cNvSpPr txBox="1">
            <a:spLocks noChangeArrowheads="1"/>
          </p:cNvSpPr>
          <p:nvPr/>
        </p:nvSpPr>
        <p:spPr bwMode="auto">
          <a:xfrm>
            <a:off x="8961438" y="6602413"/>
            <a:ext cx="103187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ts val="1238"/>
              </a:lnSpc>
            </a:pPr>
            <a:r>
              <a:rPr lang="ru-RU" sz="1200">
                <a:solidFill>
                  <a:srgbClr val="888888"/>
                </a:solidFill>
                <a:latin typeface="Calibri" pitchFamily="34" charset="0"/>
              </a:rPr>
              <a:t>9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2129" name="object 134"/>
          <p:cNvSpPr txBox="1">
            <a:spLocks noChangeArrowheads="1"/>
          </p:cNvSpPr>
          <p:nvPr/>
        </p:nvSpPr>
        <p:spPr bwMode="auto">
          <a:xfrm>
            <a:off x="6302375" y="3617913"/>
            <a:ext cx="56038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2253,4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400" dirty="0" smtClean="0">
                <a:latin typeface="Calibri" pitchFamily="34" charset="0"/>
              </a:rPr>
              <a:t>т</a:t>
            </a:r>
            <a:r>
              <a:rPr lang="ru-RU" sz="1050" dirty="0" smtClean="0">
                <a:latin typeface="Calibri" pitchFamily="34" charset="0"/>
              </a:rPr>
              <a:t>ыс.ру</a:t>
            </a:r>
            <a:r>
              <a:rPr lang="ru-RU" sz="1400" dirty="0" smtClean="0">
                <a:latin typeface="Calibri" pitchFamily="34" charset="0"/>
              </a:rPr>
              <a:t>б</a:t>
            </a:r>
            <a:r>
              <a:rPr lang="ru-RU" sz="800" dirty="0" smtClean="0">
                <a:latin typeface="Calibri" pitchFamily="34" charset="0"/>
              </a:rPr>
              <a:t>.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0" name="object 135"/>
          <p:cNvSpPr txBox="1">
            <a:spLocks noChangeArrowheads="1"/>
          </p:cNvSpPr>
          <p:nvPr/>
        </p:nvSpPr>
        <p:spPr bwMode="auto">
          <a:xfrm>
            <a:off x="6305550" y="4127500"/>
            <a:ext cx="558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244,5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31" name="object 136"/>
          <p:cNvSpPr txBox="1">
            <a:spLocks noChangeArrowheads="1"/>
          </p:cNvSpPr>
          <p:nvPr/>
        </p:nvSpPr>
        <p:spPr bwMode="auto">
          <a:xfrm>
            <a:off x="6310313" y="4637088"/>
            <a:ext cx="560387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4205,8</a:t>
            </a:r>
            <a:endParaRPr lang="ru-RU" sz="1400" b="1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2134" name="object 139"/>
          <p:cNvSpPr txBox="1">
            <a:spLocks noChangeArrowheads="1"/>
          </p:cNvSpPr>
          <p:nvPr/>
        </p:nvSpPr>
        <p:spPr bwMode="auto">
          <a:xfrm>
            <a:off x="6310313" y="5231896"/>
            <a:ext cx="51276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11,0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800" dirty="0" smtClean="0">
                <a:latin typeface="Calibri" pitchFamily="34" charset="0"/>
              </a:rPr>
              <a:t>тыс.рублей</a:t>
            </a:r>
            <a:endParaRPr lang="ru-RU" sz="800" dirty="0">
              <a:latin typeface="Calibri" pitchFamily="34" charset="0"/>
            </a:endParaRPr>
          </a:p>
        </p:txBody>
      </p:sp>
      <p:sp>
        <p:nvSpPr>
          <p:cNvPr id="2135" name="object 54"/>
          <p:cNvSpPr txBox="1">
            <a:spLocks noChangeArrowheads="1"/>
          </p:cNvSpPr>
          <p:nvPr/>
        </p:nvSpPr>
        <p:spPr bwMode="auto">
          <a:xfrm>
            <a:off x="3963988" y="3187700"/>
            <a:ext cx="1870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100" b="1" dirty="0">
                <a:latin typeface="Calibri" pitchFamily="34" charset="0"/>
              </a:rPr>
              <a:t>Налог на доходы  физических лиц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6" name="object 54"/>
          <p:cNvSpPr txBox="1">
            <a:spLocks noChangeArrowheads="1"/>
          </p:cNvSpPr>
          <p:nvPr/>
        </p:nvSpPr>
        <p:spPr bwMode="auto">
          <a:xfrm>
            <a:off x="6864350" y="3187700"/>
            <a:ext cx="1871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100" b="1" dirty="0">
                <a:latin typeface="Calibri" pitchFamily="34" charset="0"/>
              </a:rPr>
              <a:t>Налог на доходы  физических лиц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7" name="object 56"/>
          <p:cNvSpPr txBox="1">
            <a:spLocks noChangeArrowheads="1"/>
          </p:cNvSpPr>
          <p:nvPr/>
        </p:nvSpPr>
        <p:spPr bwMode="auto">
          <a:xfrm>
            <a:off x="3965575" y="3692525"/>
            <a:ext cx="187007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050" b="1" dirty="0" smtClean="0">
                <a:latin typeface="Calibri" pitchFamily="34" charset="0"/>
              </a:rPr>
              <a:t>Единый сельскохозяйственный налог</a:t>
            </a:r>
            <a:endParaRPr lang="ru-RU" sz="1050" dirty="0">
              <a:latin typeface="Calibri" pitchFamily="34" charset="0"/>
            </a:endParaRPr>
          </a:p>
        </p:txBody>
      </p:sp>
      <p:sp>
        <p:nvSpPr>
          <p:cNvPr id="2138" name="object 56"/>
          <p:cNvSpPr txBox="1">
            <a:spLocks noChangeArrowheads="1"/>
          </p:cNvSpPr>
          <p:nvPr/>
        </p:nvSpPr>
        <p:spPr bwMode="auto">
          <a:xfrm>
            <a:off x="6878638" y="3675063"/>
            <a:ext cx="1870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100" b="1" dirty="0" smtClean="0">
                <a:latin typeface="Calibri" pitchFamily="34" charset="0"/>
              </a:rPr>
              <a:t>Единый сельскохозяйственный налог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39" name="object 58"/>
          <p:cNvSpPr txBox="1">
            <a:spLocks noChangeArrowheads="1"/>
          </p:cNvSpPr>
          <p:nvPr/>
        </p:nvSpPr>
        <p:spPr bwMode="auto">
          <a:xfrm>
            <a:off x="3963988" y="4146550"/>
            <a:ext cx="18716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Налог на имущество физических лиц  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140" name="object 58"/>
          <p:cNvSpPr txBox="1">
            <a:spLocks noChangeArrowheads="1"/>
          </p:cNvSpPr>
          <p:nvPr/>
        </p:nvSpPr>
        <p:spPr bwMode="auto">
          <a:xfrm>
            <a:off x="6877050" y="4149725"/>
            <a:ext cx="1873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Налог на имущество физических лиц  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141" name="object 60"/>
          <p:cNvSpPr txBox="1">
            <a:spLocks noChangeArrowheads="1"/>
          </p:cNvSpPr>
          <p:nvPr/>
        </p:nvSpPr>
        <p:spPr bwMode="auto">
          <a:xfrm>
            <a:off x="3983038" y="4638675"/>
            <a:ext cx="1887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Земельный налог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142" name="object 60"/>
          <p:cNvSpPr txBox="1">
            <a:spLocks noChangeArrowheads="1"/>
          </p:cNvSpPr>
          <p:nvPr/>
        </p:nvSpPr>
        <p:spPr bwMode="auto">
          <a:xfrm>
            <a:off x="6864350" y="4664075"/>
            <a:ext cx="18875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Земельный налог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2147" name="object 66"/>
          <p:cNvSpPr txBox="1">
            <a:spLocks noChangeArrowheads="1"/>
          </p:cNvSpPr>
          <p:nvPr/>
        </p:nvSpPr>
        <p:spPr bwMode="auto">
          <a:xfrm>
            <a:off x="6864350" y="5353315"/>
            <a:ext cx="188753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100" b="1" dirty="0">
                <a:latin typeface="Calibri" pitchFamily="34" charset="0"/>
              </a:rPr>
              <a:t>Государственная </a:t>
            </a:r>
            <a:r>
              <a:rPr lang="ru-RU" sz="1100" b="1" dirty="0" smtClean="0">
                <a:latin typeface="Calibri" pitchFamily="34" charset="0"/>
              </a:rPr>
              <a:t>пошлина</a:t>
            </a:r>
            <a:endParaRPr lang="ru-RU" sz="1100" dirty="0">
              <a:latin typeface="Calibri" pitchFamily="34" charset="0"/>
            </a:endParaRPr>
          </a:p>
        </p:txBody>
      </p:sp>
      <p:sp>
        <p:nvSpPr>
          <p:cNvPr id="2148" name="object 66"/>
          <p:cNvSpPr txBox="1">
            <a:spLocks noChangeArrowheads="1"/>
          </p:cNvSpPr>
          <p:nvPr/>
        </p:nvSpPr>
        <p:spPr bwMode="auto">
          <a:xfrm>
            <a:off x="3983038" y="5311270"/>
            <a:ext cx="18891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>
                <a:latin typeface="Calibri" pitchFamily="34" charset="0"/>
              </a:rPr>
              <a:t>Государственная </a:t>
            </a:r>
            <a:r>
              <a:rPr lang="ru-RU" sz="1400" b="1" dirty="0" smtClean="0">
                <a:latin typeface="Calibri" pitchFamily="34" charset="0"/>
              </a:rPr>
              <a:t>пошлина</a:t>
            </a:r>
            <a:endParaRPr lang="ru-RU" sz="1400" dirty="0">
              <a:latin typeface="Calibri" pitchFamily="34" charset="0"/>
            </a:endParaRPr>
          </a:p>
        </p:txBody>
      </p:sp>
      <p:graphicFrame>
        <p:nvGraphicFramePr>
          <p:cNvPr id="2" name="Диаграмма 1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2569722"/>
              </p:ext>
            </p:extLst>
          </p:nvPr>
        </p:nvGraphicFramePr>
        <p:xfrm>
          <a:off x="214282" y="1000108"/>
          <a:ext cx="2000264" cy="200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49" name="TextBox 155"/>
          <p:cNvSpPr txBox="1">
            <a:spLocks noChangeArrowheads="1"/>
          </p:cNvSpPr>
          <p:nvPr/>
        </p:nvSpPr>
        <p:spPr bwMode="auto">
          <a:xfrm>
            <a:off x="571472" y="2643182"/>
            <a:ext cx="4921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0" name="TextBox 156"/>
          <p:cNvSpPr txBox="1">
            <a:spLocks noChangeArrowheads="1"/>
          </p:cNvSpPr>
          <p:nvPr/>
        </p:nvSpPr>
        <p:spPr bwMode="auto">
          <a:xfrm>
            <a:off x="323850" y="1495425"/>
            <a:ext cx="533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1" name="TextBox 157"/>
          <p:cNvSpPr txBox="1">
            <a:spLocks noChangeArrowheads="1"/>
          </p:cNvSpPr>
          <p:nvPr/>
        </p:nvSpPr>
        <p:spPr bwMode="auto">
          <a:xfrm>
            <a:off x="220663" y="1149350"/>
            <a:ext cx="5175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2" name="TextBox 158"/>
          <p:cNvSpPr txBox="1">
            <a:spLocks noChangeArrowheads="1"/>
          </p:cNvSpPr>
          <p:nvPr/>
        </p:nvSpPr>
        <p:spPr bwMode="auto">
          <a:xfrm>
            <a:off x="963613" y="1041400"/>
            <a:ext cx="5127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2153" name="TextBox 159"/>
          <p:cNvSpPr txBox="1">
            <a:spLocks noChangeArrowheads="1"/>
          </p:cNvSpPr>
          <p:nvPr/>
        </p:nvSpPr>
        <p:spPr bwMode="auto">
          <a:xfrm>
            <a:off x="544513" y="973138"/>
            <a:ext cx="5048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graphicFrame>
        <p:nvGraphicFramePr>
          <p:cNvPr id="3" name="Диаграмма 160"/>
          <p:cNvGraphicFramePr>
            <a:graphicFrameLocks/>
          </p:cNvGraphicFramePr>
          <p:nvPr/>
        </p:nvGraphicFramePr>
        <p:xfrm>
          <a:off x="2928926" y="928670"/>
          <a:ext cx="2000264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Диаграмма 161"/>
          <p:cNvGraphicFramePr>
            <a:graphicFrameLocks/>
          </p:cNvGraphicFramePr>
          <p:nvPr/>
        </p:nvGraphicFramePr>
        <p:xfrm>
          <a:off x="6000760" y="1142984"/>
          <a:ext cx="2143140" cy="1714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154" name="TextBox 162"/>
          <p:cNvSpPr txBox="1">
            <a:spLocks noChangeArrowheads="1"/>
          </p:cNvSpPr>
          <p:nvPr/>
        </p:nvSpPr>
        <p:spPr bwMode="auto">
          <a:xfrm>
            <a:off x="20094" y="-3194"/>
            <a:ext cx="9144000" cy="708025"/>
          </a:xfrm>
          <a:prstGeom prst="rect">
            <a:avLst/>
          </a:prstGeom>
          <a:solidFill>
            <a:srgbClr val="FF0066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Объем и структура налоговых доходов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бюджета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Ермаковского сельского поселения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14282" y="2428868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100" dirty="0"/>
          </a:p>
        </p:txBody>
      </p:sp>
      <p:sp>
        <p:nvSpPr>
          <p:cNvPr id="87" name="TextBox 86"/>
          <p:cNvSpPr txBox="1"/>
          <p:nvPr/>
        </p:nvSpPr>
        <p:spPr>
          <a:xfrm>
            <a:off x="7500958" y="2285992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28,1%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1852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object 2"/>
          <p:cNvSpPr>
            <a:spLocks noGrp="1"/>
          </p:cNvSpPr>
          <p:nvPr>
            <p:ph type="title"/>
          </p:nvPr>
        </p:nvSpPr>
        <p:spPr>
          <a:xfrm>
            <a:off x="0" y="148835"/>
            <a:ext cx="9144000" cy="368690"/>
          </a:xfrm>
          <a:solidFill>
            <a:srgbClr val="92D050"/>
          </a:solidFill>
        </p:spPr>
        <p:txBody>
          <a:bodyPr wrap="square" tIns="60324">
            <a:spAutoFit/>
          </a:bodyPr>
          <a:lstStyle/>
          <a:p>
            <a:pPr marL="598488" algn="ctr"/>
            <a:r>
              <a:rPr lang="ru-RU" sz="20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Объем и структура безвозмездных поступлений</a:t>
            </a:r>
          </a:p>
        </p:txBody>
      </p:sp>
      <p:sp>
        <p:nvSpPr>
          <p:cNvPr id="4102" name="object 3"/>
          <p:cNvSpPr>
            <a:spLocks noChangeArrowheads="1"/>
          </p:cNvSpPr>
          <p:nvPr/>
        </p:nvSpPr>
        <p:spPr bwMode="auto">
          <a:xfrm>
            <a:off x="166688" y="700088"/>
            <a:ext cx="2919521" cy="592931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3" name="object 4"/>
          <p:cNvSpPr>
            <a:spLocks noChangeArrowheads="1"/>
          </p:cNvSpPr>
          <p:nvPr/>
        </p:nvSpPr>
        <p:spPr bwMode="auto">
          <a:xfrm>
            <a:off x="6045994" y="699521"/>
            <a:ext cx="2884488" cy="5869511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4" name="object 9"/>
          <p:cNvSpPr>
            <a:spLocks noChangeArrowheads="1"/>
          </p:cNvSpPr>
          <p:nvPr/>
        </p:nvSpPr>
        <p:spPr bwMode="auto">
          <a:xfrm>
            <a:off x="3126582" y="692150"/>
            <a:ext cx="2884487" cy="5929312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5" name="object 22"/>
          <p:cNvSpPr>
            <a:spLocks/>
          </p:cNvSpPr>
          <p:nvPr/>
        </p:nvSpPr>
        <p:spPr bwMode="auto">
          <a:xfrm>
            <a:off x="163513" y="692150"/>
            <a:ext cx="2897187" cy="288925"/>
          </a:xfrm>
          <a:custGeom>
            <a:avLst/>
            <a:gdLst>
              <a:gd name="T0" fmla="*/ 0 w 2896235"/>
              <a:gd name="T1" fmla="*/ 293150 h 288290"/>
              <a:gd name="T2" fmla="*/ 2903605 w 2896235"/>
              <a:gd name="T3" fmla="*/ 293150 h 288290"/>
              <a:gd name="T4" fmla="*/ 2903605 w 2896235"/>
              <a:gd name="T5" fmla="*/ 0 h 288290"/>
              <a:gd name="T6" fmla="*/ 0 w 2896235"/>
              <a:gd name="T7" fmla="*/ 0 h 288290"/>
              <a:gd name="T8" fmla="*/ 0 w 289623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96235"/>
              <a:gd name="T16" fmla="*/ 0 h 288290"/>
              <a:gd name="T17" fmla="*/ 2896235 w 289623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96235" h="288290">
                <a:moveTo>
                  <a:pt x="0" y="288036"/>
                </a:moveTo>
                <a:lnTo>
                  <a:pt x="2895981" y="288036"/>
                </a:lnTo>
                <a:lnTo>
                  <a:pt x="2895981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6" name="object 23"/>
          <p:cNvSpPr>
            <a:spLocks/>
          </p:cNvSpPr>
          <p:nvPr/>
        </p:nvSpPr>
        <p:spPr bwMode="auto">
          <a:xfrm>
            <a:off x="3100388" y="692150"/>
            <a:ext cx="2879725" cy="288925"/>
          </a:xfrm>
          <a:custGeom>
            <a:avLst/>
            <a:gdLst>
              <a:gd name="T0" fmla="*/ 0 w 2880360"/>
              <a:gd name="T1" fmla="*/ 293150 h 288290"/>
              <a:gd name="T2" fmla="*/ 2875284 w 2880360"/>
              <a:gd name="T3" fmla="*/ 293150 h 288290"/>
              <a:gd name="T4" fmla="*/ 2875284 w 2880360"/>
              <a:gd name="T5" fmla="*/ 0 h 288290"/>
              <a:gd name="T6" fmla="*/ 0 w 2880360"/>
              <a:gd name="T7" fmla="*/ 0 h 288290"/>
              <a:gd name="T8" fmla="*/ 0 w 2880360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0360"/>
              <a:gd name="T16" fmla="*/ 0 h 288290"/>
              <a:gd name="T17" fmla="*/ 2880360 w 2880360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0360" h="288290">
                <a:moveTo>
                  <a:pt x="0" y="288036"/>
                </a:moveTo>
                <a:lnTo>
                  <a:pt x="2880360" y="288036"/>
                </a:lnTo>
                <a:lnTo>
                  <a:pt x="288036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7" name="object 24"/>
          <p:cNvSpPr txBox="1">
            <a:spLocks noChangeArrowheads="1"/>
          </p:cNvSpPr>
          <p:nvPr/>
        </p:nvSpPr>
        <p:spPr bwMode="auto">
          <a:xfrm>
            <a:off x="1176338" y="684213"/>
            <a:ext cx="3800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40050" algn="l"/>
              </a:tabLs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2020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	</a:t>
            </a:r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2021 </a:t>
            </a:r>
            <a:r>
              <a:rPr lang="ru-RU" b="1" dirty="0">
                <a:solidFill>
                  <a:srgbClr val="FFFFFF"/>
                </a:solidFill>
                <a:latin typeface="Calibri" pitchFamily="34" charset="0"/>
              </a:rPr>
              <a:t>год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4108" name="object 25"/>
          <p:cNvSpPr>
            <a:spLocks/>
          </p:cNvSpPr>
          <p:nvPr/>
        </p:nvSpPr>
        <p:spPr bwMode="auto">
          <a:xfrm>
            <a:off x="6055519" y="699522"/>
            <a:ext cx="2857595" cy="250596"/>
          </a:xfrm>
          <a:custGeom>
            <a:avLst/>
            <a:gdLst>
              <a:gd name="T0" fmla="*/ 0 w 2907665"/>
              <a:gd name="T1" fmla="*/ 293150 h 288290"/>
              <a:gd name="T2" fmla="*/ 2912621 w 2907665"/>
              <a:gd name="T3" fmla="*/ 293150 h 288290"/>
              <a:gd name="T4" fmla="*/ 2912621 w 2907665"/>
              <a:gd name="T5" fmla="*/ 0 h 288290"/>
              <a:gd name="T6" fmla="*/ 0 w 2907665"/>
              <a:gd name="T7" fmla="*/ 0 h 288290"/>
              <a:gd name="T8" fmla="*/ 0 w 2907665"/>
              <a:gd name="T9" fmla="*/ 293150 h 288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7665"/>
              <a:gd name="T16" fmla="*/ 0 h 288290"/>
              <a:gd name="T17" fmla="*/ 2907665 w 2907665"/>
              <a:gd name="T18" fmla="*/ 288290 h 288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7665" h="288290">
                <a:moveTo>
                  <a:pt x="0" y="288036"/>
                </a:moveTo>
                <a:lnTo>
                  <a:pt x="2907537" y="288036"/>
                </a:lnTo>
                <a:lnTo>
                  <a:pt x="2907537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C010AB"/>
          </a:solidFill>
          <a:ln>
            <a:noFill/>
          </a:ln>
          <a:extLst/>
        </p:spPr>
        <p:txBody>
          <a:bodyPr lIns="0" tIns="0" rIns="0" bIns="0"/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latin typeface="Calibri" pitchFamily="34" charset="0"/>
              </a:rPr>
              <a:t>2022 год</a:t>
            </a:r>
            <a:endParaRPr lang="ru-RU" dirty="0"/>
          </a:p>
        </p:txBody>
      </p:sp>
      <p:sp>
        <p:nvSpPr>
          <p:cNvPr id="4114" name="object 57"/>
          <p:cNvSpPr>
            <a:spLocks/>
          </p:cNvSpPr>
          <p:nvPr/>
        </p:nvSpPr>
        <p:spPr bwMode="auto">
          <a:xfrm>
            <a:off x="395288" y="3302792"/>
            <a:ext cx="2520950" cy="90090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15" name="object 58"/>
          <p:cNvSpPr txBox="1">
            <a:spLocks noChangeArrowheads="1"/>
          </p:cNvSpPr>
          <p:nvPr/>
        </p:nvSpPr>
        <p:spPr bwMode="auto">
          <a:xfrm>
            <a:off x="1025525" y="3350009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4116" name="object 59"/>
          <p:cNvSpPr>
            <a:spLocks/>
          </p:cNvSpPr>
          <p:nvPr/>
        </p:nvSpPr>
        <p:spPr bwMode="auto">
          <a:xfrm>
            <a:off x="395288" y="4652963"/>
            <a:ext cx="2520950" cy="93627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17" name="object 60"/>
          <p:cNvSpPr txBox="1">
            <a:spLocks noChangeArrowheads="1"/>
          </p:cNvSpPr>
          <p:nvPr/>
        </p:nvSpPr>
        <p:spPr bwMode="auto">
          <a:xfrm>
            <a:off x="1011238" y="4675981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120" name="object 69"/>
          <p:cNvSpPr>
            <a:spLocks/>
          </p:cNvSpPr>
          <p:nvPr/>
        </p:nvSpPr>
        <p:spPr bwMode="auto">
          <a:xfrm>
            <a:off x="267342" y="3294854"/>
            <a:ext cx="127945" cy="908846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21" name="object 70"/>
          <p:cNvSpPr>
            <a:spLocks/>
          </p:cNvSpPr>
          <p:nvPr/>
        </p:nvSpPr>
        <p:spPr bwMode="auto">
          <a:xfrm>
            <a:off x="267342" y="4652963"/>
            <a:ext cx="127946" cy="93627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24" name="object 76"/>
          <p:cNvSpPr txBox="1">
            <a:spLocks noChangeArrowheads="1"/>
          </p:cNvSpPr>
          <p:nvPr/>
        </p:nvSpPr>
        <p:spPr bwMode="auto">
          <a:xfrm>
            <a:off x="357158" y="3286124"/>
            <a:ext cx="642942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81,6</a:t>
            </a:r>
            <a:endParaRPr lang="ru-RU" sz="1400" dirty="0">
              <a:latin typeface="Calibri" pitchFamily="34" charset="0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ru-RU" sz="1200" dirty="0" err="1" smtClean="0">
                <a:latin typeface="Calibri" pitchFamily="34" charset="0"/>
              </a:rPr>
              <a:t>тыс.руб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25" name="object 77"/>
          <p:cNvSpPr txBox="1">
            <a:spLocks noChangeArrowheads="1"/>
          </p:cNvSpPr>
          <p:nvPr/>
        </p:nvSpPr>
        <p:spPr bwMode="auto">
          <a:xfrm>
            <a:off x="477838" y="4637088"/>
            <a:ext cx="558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1596,1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26" name="object 81"/>
          <p:cNvSpPr txBox="1">
            <a:spLocks noChangeArrowheads="1"/>
          </p:cNvSpPr>
          <p:nvPr/>
        </p:nvSpPr>
        <p:spPr bwMode="auto">
          <a:xfrm>
            <a:off x="2000232" y="1155700"/>
            <a:ext cx="857256" cy="1225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1677,7</a:t>
            </a:r>
            <a:endParaRPr lang="ru-RU" sz="1400" dirty="0">
              <a:latin typeface="Calibri" pitchFamily="34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100" dirty="0" smtClean="0">
                <a:latin typeface="Calibri" pitchFamily="34" charset="0"/>
              </a:rPr>
              <a:t>тыс.руб.</a:t>
            </a:r>
            <a:r>
              <a:rPr lang="ru-RU" sz="1200" dirty="0" smtClean="0">
                <a:latin typeface="Calibri" pitchFamily="34" charset="0"/>
              </a:rPr>
              <a:t> </a:t>
            </a:r>
            <a:endParaRPr lang="ru-RU" sz="1200" dirty="0">
              <a:latin typeface="Calibri" pitchFamily="34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600" b="1" dirty="0" smtClean="0">
                <a:latin typeface="Calibri" pitchFamily="34" charset="0"/>
              </a:rPr>
              <a:t>19,4% </a:t>
            </a:r>
            <a:r>
              <a:rPr lang="ru-RU" sz="12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27" name="object 82"/>
          <p:cNvSpPr txBox="1">
            <a:spLocks noChangeArrowheads="1"/>
          </p:cNvSpPr>
          <p:nvPr/>
        </p:nvSpPr>
        <p:spPr bwMode="auto">
          <a:xfrm>
            <a:off x="5143504" y="1155700"/>
            <a:ext cx="782634" cy="131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Calibri" pitchFamily="34" charset="0"/>
              </a:rPr>
              <a:t>552,4</a:t>
            </a:r>
          </a:p>
          <a:p>
            <a:pPr algn="ctr" eaLnBrk="1" hangingPunct="1">
              <a:spcBef>
                <a:spcPts val="50"/>
              </a:spcBef>
            </a:pPr>
            <a:r>
              <a:rPr lang="ru-RU" sz="1400" dirty="0" smtClean="0">
                <a:latin typeface="Calibri" pitchFamily="34" charset="0"/>
              </a:rPr>
              <a:t>тыс.руб. </a:t>
            </a:r>
            <a:endParaRPr lang="ru-RU" sz="1400" dirty="0">
              <a:latin typeface="Calibri" pitchFamily="34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Calibri" pitchFamily="34" charset="0"/>
              </a:rPr>
              <a:t>7,2% </a:t>
            </a:r>
            <a:r>
              <a:rPr lang="ru-RU" sz="1400" dirty="0">
                <a:latin typeface="Calibri" pitchFamily="34" charset="0"/>
              </a:rPr>
              <a:t>в общем  объеме доходов</a:t>
            </a:r>
          </a:p>
        </p:txBody>
      </p:sp>
      <p:sp>
        <p:nvSpPr>
          <p:cNvPr id="4128" name="object 83"/>
          <p:cNvSpPr txBox="1">
            <a:spLocks noChangeArrowheads="1"/>
          </p:cNvSpPr>
          <p:nvPr/>
        </p:nvSpPr>
        <p:spPr bwMode="auto">
          <a:xfrm>
            <a:off x="8001024" y="1174750"/>
            <a:ext cx="833414" cy="131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679,2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тыс.руб.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5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8,4%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общем  объеме доходов</a:t>
            </a:r>
          </a:p>
        </p:txBody>
      </p:sp>
      <p:sp>
        <p:nvSpPr>
          <p:cNvPr id="4131" name="object 88"/>
          <p:cNvSpPr>
            <a:spLocks/>
          </p:cNvSpPr>
          <p:nvPr/>
        </p:nvSpPr>
        <p:spPr bwMode="auto">
          <a:xfrm>
            <a:off x="3365115" y="3334222"/>
            <a:ext cx="2519362" cy="869477"/>
          </a:xfrm>
          <a:custGeom>
            <a:avLst/>
            <a:gdLst>
              <a:gd name="T0" fmla="*/ 0 w 2520315"/>
              <a:gd name="T1" fmla="*/ 427003 h 432435"/>
              <a:gd name="T2" fmla="*/ 2512703 w 2520315"/>
              <a:gd name="T3" fmla="*/ 427003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2" name="object 90"/>
          <p:cNvSpPr>
            <a:spLocks/>
          </p:cNvSpPr>
          <p:nvPr/>
        </p:nvSpPr>
        <p:spPr bwMode="auto">
          <a:xfrm>
            <a:off x="3348038" y="4652963"/>
            <a:ext cx="2519362" cy="936277"/>
          </a:xfrm>
          <a:custGeom>
            <a:avLst/>
            <a:gdLst>
              <a:gd name="T0" fmla="*/ 0 w 2520315"/>
              <a:gd name="T1" fmla="*/ 439722 h 432435"/>
              <a:gd name="T2" fmla="*/ 2512703 w 2520315"/>
              <a:gd name="T3" fmla="*/ 439722 h 432435"/>
              <a:gd name="T4" fmla="*/ 2512703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5" name="object 100"/>
          <p:cNvSpPr>
            <a:spLocks/>
          </p:cNvSpPr>
          <p:nvPr/>
        </p:nvSpPr>
        <p:spPr bwMode="auto">
          <a:xfrm>
            <a:off x="3276600" y="3340365"/>
            <a:ext cx="88515" cy="863335"/>
          </a:xfrm>
          <a:custGeom>
            <a:avLst/>
            <a:gdLst>
              <a:gd name="T0" fmla="*/ 0 w 72389"/>
              <a:gd name="T1" fmla="*/ 427003 h 432435"/>
              <a:gd name="T2" fmla="*/ 64779 w 72389"/>
              <a:gd name="T3" fmla="*/ 427003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6" name="object 101"/>
          <p:cNvSpPr>
            <a:spLocks/>
          </p:cNvSpPr>
          <p:nvPr/>
        </p:nvSpPr>
        <p:spPr bwMode="auto">
          <a:xfrm>
            <a:off x="3276600" y="4652963"/>
            <a:ext cx="71438" cy="936277"/>
          </a:xfrm>
          <a:custGeom>
            <a:avLst/>
            <a:gdLst>
              <a:gd name="T0" fmla="*/ 0 w 72389"/>
              <a:gd name="T1" fmla="*/ 439722 h 432435"/>
              <a:gd name="T2" fmla="*/ 64779 w 72389"/>
              <a:gd name="T3" fmla="*/ 439722 h 432435"/>
              <a:gd name="T4" fmla="*/ 64779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39" name="object 107"/>
          <p:cNvSpPr txBox="1">
            <a:spLocks noChangeArrowheads="1"/>
          </p:cNvSpPr>
          <p:nvPr/>
        </p:nvSpPr>
        <p:spPr bwMode="auto">
          <a:xfrm>
            <a:off x="3348038" y="3458067"/>
            <a:ext cx="558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83,1</a:t>
            </a:r>
            <a:endParaRPr lang="ru-RU" sz="1400" dirty="0">
              <a:latin typeface="Calibri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40" name="object 108"/>
          <p:cNvSpPr txBox="1">
            <a:spLocks noChangeArrowheads="1"/>
          </p:cNvSpPr>
          <p:nvPr/>
        </p:nvSpPr>
        <p:spPr bwMode="auto">
          <a:xfrm>
            <a:off x="3430588" y="4637088"/>
            <a:ext cx="569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469,3  </a:t>
            </a: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43" name="object 116"/>
          <p:cNvSpPr>
            <a:spLocks/>
          </p:cNvSpPr>
          <p:nvPr/>
        </p:nvSpPr>
        <p:spPr bwMode="auto">
          <a:xfrm>
            <a:off x="6144311" y="3334222"/>
            <a:ext cx="2520950" cy="869477"/>
          </a:xfrm>
          <a:custGeom>
            <a:avLst/>
            <a:gdLst>
              <a:gd name="T0" fmla="*/ 0 w 2520315"/>
              <a:gd name="T1" fmla="*/ 427003 h 432435"/>
              <a:gd name="T2" fmla="*/ 2525401 w 2520315"/>
              <a:gd name="T3" fmla="*/ 427003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4" name="object 118"/>
          <p:cNvSpPr>
            <a:spLocks/>
          </p:cNvSpPr>
          <p:nvPr/>
        </p:nvSpPr>
        <p:spPr bwMode="auto">
          <a:xfrm>
            <a:off x="6227763" y="4652963"/>
            <a:ext cx="2520950" cy="936277"/>
          </a:xfrm>
          <a:custGeom>
            <a:avLst/>
            <a:gdLst>
              <a:gd name="T0" fmla="*/ 0 w 2520315"/>
              <a:gd name="T1" fmla="*/ 439722 h 432435"/>
              <a:gd name="T2" fmla="*/ 2525401 w 2520315"/>
              <a:gd name="T3" fmla="*/ 439722 h 432435"/>
              <a:gd name="T4" fmla="*/ 2525401 w 2520315"/>
              <a:gd name="T5" fmla="*/ 0 h 432435"/>
              <a:gd name="T6" fmla="*/ 0 w 2520315"/>
              <a:gd name="T7" fmla="*/ 0 h 432435"/>
              <a:gd name="T8" fmla="*/ 0 w 2520315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0315"/>
              <a:gd name="T16" fmla="*/ 0 h 432435"/>
              <a:gd name="T17" fmla="*/ 2520315 w 2520315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0315" h="432435">
                <a:moveTo>
                  <a:pt x="0" y="432054"/>
                </a:moveTo>
                <a:lnTo>
                  <a:pt x="2520316" y="432054"/>
                </a:lnTo>
                <a:lnTo>
                  <a:pt x="2520316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7" name="object 128"/>
          <p:cNvSpPr>
            <a:spLocks/>
          </p:cNvSpPr>
          <p:nvPr/>
        </p:nvSpPr>
        <p:spPr bwMode="auto">
          <a:xfrm>
            <a:off x="6144311" y="3321445"/>
            <a:ext cx="101816" cy="882254"/>
          </a:xfrm>
          <a:custGeom>
            <a:avLst/>
            <a:gdLst>
              <a:gd name="T0" fmla="*/ 0 w 72389"/>
              <a:gd name="T1" fmla="*/ 427003 h 432435"/>
              <a:gd name="T2" fmla="*/ 77227 w 72389"/>
              <a:gd name="T3" fmla="*/ 427003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27003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FDB8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48" name="object 129"/>
          <p:cNvSpPr>
            <a:spLocks/>
          </p:cNvSpPr>
          <p:nvPr/>
        </p:nvSpPr>
        <p:spPr bwMode="auto">
          <a:xfrm>
            <a:off x="6156325" y="4652963"/>
            <a:ext cx="89802" cy="936277"/>
          </a:xfrm>
          <a:custGeom>
            <a:avLst/>
            <a:gdLst>
              <a:gd name="T0" fmla="*/ 0 w 72389"/>
              <a:gd name="T1" fmla="*/ 439722 h 432435"/>
              <a:gd name="T2" fmla="*/ 77227 w 72389"/>
              <a:gd name="T3" fmla="*/ 439722 h 432435"/>
              <a:gd name="T4" fmla="*/ 77227 w 72389"/>
              <a:gd name="T5" fmla="*/ 0 h 432435"/>
              <a:gd name="T6" fmla="*/ 0 w 72389"/>
              <a:gd name="T7" fmla="*/ 0 h 432435"/>
              <a:gd name="T8" fmla="*/ 0 w 72389"/>
              <a:gd name="T9" fmla="*/ 439722 h 4324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389"/>
              <a:gd name="T16" fmla="*/ 0 h 432435"/>
              <a:gd name="T17" fmla="*/ 72389 w 72389"/>
              <a:gd name="T18" fmla="*/ 432435 h 4324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389" h="432435">
                <a:moveTo>
                  <a:pt x="0" y="432054"/>
                </a:moveTo>
                <a:lnTo>
                  <a:pt x="72007" y="432054"/>
                </a:lnTo>
                <a:lnTo>
                  <a:pt x="72007" y="0"/>
                </a:lnTo>
                <a:lnTo>
                  <a:pt x="0" y="0"/>
                </a:lnTo>
                <a:lnTo>
                  <a:pt x="0" y="432054"/>
                </a:lnTo>
                <a:close/>
              </a:path>
            </a:pathLst>
          </a:custGeom>
          <a:solidFill>
            <a:srgbClr val="00A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50" name="object 140"/>
          <p:cNvSpPr txBox="1">
            <a:spLocks noChangeArrowheads="1"/>
          </p:cNvSpPr>
          <p:nvPr/>
        </p:nvSpPr>
        <p:spPr bwMode="auto">
          <a:xfrm>
            <a:off x="8961438" y="6602413"/>
            <a:ext cx="103187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ts val="1238"/>
              </a:lnSpc>
            </a:pPr>
            <a:r>
              <a:rPr lang="ru-RU" sz="1200">
                <a:solidFill>
                  <a:srgbClr val="888888"/>
                </a:solidFill>
                <a:latin typeface="Calibri" pitchFamily="34" charset="0"/>
              </a:rPr>
              <a:t>9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4152" name="object 135"/>
          <p:cNvSpPr txBox="1">
            <a:spLocks noChangeArrowheads="1"/>
          </p:cNvSpPr>
          <p:nvPr/>
        </p:nvSpPr>
        <p:spPr bwMode="auto">
          <a:xfrm>
            <a:off x="6246127" y="3441699"/>
            <a:ext cx="55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200" b="1" dirty="0" smtClean="0">
                <a:latin typeface="Calibri" pitchFamily="34" charset="0"/>
              </a:rPr>
              <a:t>88,2 </a:t>
            </a:r>
            <a:r>
              <a:rPr lang="ru-RU" sz="1200" dirty="0" smtClean="0">
                <a:latin typeface="Calibri" pitchFamily="34" charset="0"/>
              </a:rPr>
              <a:t>тыс.руб.</a:t>
            </a:r>
            <a:endParaRPr lang="ru-RU" sz="1200" dirty="0">
              <a:latin typeface="Calibri" pitchFamily="34" charset="0"/>
            </a:endParaRPr>
          </a:p>
        </p:txBody>
      </p:sp>
      <p:sp>
        <p:nvSpPr>
          <p:cNvPr id="4153" name="object 136"/>
          <p:cNvSpPr txBox="1">
            <a:spLocks noChangeArrowheads="1"/>
          </p:cNvSpPr>
          <p:nvPr/>
        </p:nvSpPr>
        <p:spPr bwMode="auto">
          <a:xfrm>
            <a:off x="6310313" y="4637088"/>
            <a:ext cx="56038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1400" b="1" dirty="0" smtClean="0">
                <a:latin typeface="Calibri" pitchFamily="34" charset="0"/>
              </a:rPr>
              <a:t>591,0</a:t>
            </a:r>
          </a:p>
          <a:p>
            <a:pPr eaLnBrk="1" hangingPunct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ыс.руб.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Диаграмма 1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858249"/>
              </p:ext>
            </p:extLst>
          </p:nvPr>
        </p:nvGraphicFramePr>
        <p:xfrm>
          <a:off x="0" y="928670"/>
          <a:ext cx="2214545" cy="2434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155" name="TextBox 157"/>
          <p:cNvSpPr txBox="1">
            <a:spLocks noChangeArrowheads="1"/>
          </p:cNvSpPr>
          <p:nvPr/>
        </p:nvSpPr>
        <p:spPr bwMode="auto">
          <a:xfrm>
            <a:off x="214282" y="1571612"/>
            <a:ext cx="6429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800" b="1" dirty="0"/>
          </a:p>
        </p:txBody>
      </p:sp>
      <p:sp>
        <p:nvSpPr>
          <p:cNvPr id="4162" name="object 58"/>
          <p:cNvSpPr txBox="1">
            <a:spLocks noChangeArrowheads="1"/>
          </p:cNvSpPr>
          <p:nvPr/>
        </p:nvSpPr>
        <p:spPr bwMode="auto">
          <a:xfrm>
            <a:off x="3855244" y="3383756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4163" name="object 58"/>
          <p:cNvSpPr txBox="1">
            <a:spLocks noChangeArrowheads="1"/>
          </p:cNvSpPr>
          <p:nvPr/>
        </p:nvSpPr>
        <p:spPr bwMode="auto">
          <a:xfrm>
            <a:off x="6845300" y="3383755"/>
            <a:ext cx="1873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Субвенции бюджетам бюджетной системы Российской Федерации</a:t>
            </a:r>
            <a:endParaRPr lang="ru-RU" sz="1400" dirty="0">
              <a:latin typeface="Calibri" pitchFamily="34" charset="0"/>
            </a:endParaRPr>
          </a:p>
        </p:txBody>
      </p:sp>
      <p:graphicFrame>
        <p:nvGraphicFramePr>
          <p:cNvPr id="3" name="Диаграмма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6226692"/>
              </p:ext>
            </p:extLst>
          </p:nvPr>
        </p:nvGraphicFramePr>
        <p:xfrm>
          <a:off x="3051175" y="1027113"/>
          <a:ext cx="2092329" cy="2044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Диаграмма 1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4144892"/>
              </p:ext>
            </p:extLst>
          </p:nvPr>
        </p:nvGraphicFramePr>
        <p:xfrm>
          <a:off x="6000760" y="1000108"/>
          <a:ext cx="1916039" cy="2198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164" name="object 60"/>
          <p:cNvSpPr txBox="1">
            <a:spLocks noChangeArrowheads="1"/>
          </p:cNvSpPr>
          <p:nvPr/>
        </p:nvSpPr>
        <p:spPr bwMode="auto">
          <a:xfrm>
            <a:off x="3967163" y="4675188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165" name="object 60"/>
          <p:cNvSpPr txBox="1">
            <a:spLocks noChangeArrowheads="1"/>
          </p:cNvSpPr>
          <p:nvPr/>
        </p:nvSpPr>
        <p:spPr bwMode="auto">
          <a:xfrm>
            <a:off x="6831013" y="4683125"/>
            <a:ext cx="18875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 indent="-127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Calibri" pitchFamily="34" charset="0"/>
              </a:rPr>
              <a:t>Иные межбюджетные трансферты</a:t>
            </a:r>
            <a:endParaRPr lang="ru-RU" sz="1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37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4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788159"/>
          </a:xfrm>
          <a:gradFill>
            <a:gsLst>
              <a:gs pos="0">
                <a:srgbClr val="C0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Расходы  бюджета Ермаковского сельского поселения по разделам бюджетной классификации расходов бюджетов</a:t>
            </a:r>
          </a:p>
        </p:txBody>
      </p:sp>
      <p:graphicFrame>
        <p:nvGraphicFramePr>
          <p:cNvPr id="2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7716569"/>
              </p:ext>
            </p:extLst>
          </p:nvPr>
        </p:nvGraphicFramePr>
        <p:xfrm>
          <a:off x="233623" y="1357298"/>
          <a:ext cx="8910377" cy="5058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530959" y="788158"/>
            <a:ext cx="109239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9124,5 тыс. </a:t>
            </a:r>
            <a:r>
              <a:rPr lang="ru-RU" sz="1400" b="1" dirty="0"/>
              <a:t>рублей</a:t>
            </a:r>
          </a:p>
        </p:txBody>
      </p:sp>
      <p:sp>
        <p:nvSpPr>
          <p:cNvPr id="5126" name="TextBox 8"/>
          <p:cNvSpPr txBox="1">
            <a:spLocks noChangeArrowheads="1"/>
          </p:cNvSpPr>
          <p:nvPr/>
        </p:nvSpPr>
        <p:spPr bwMode="auto">
          <a:xfrm>
            <a:off x="2434407" y="788158"/>
            <a:ext cx="96650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7694,0 тыс. рублей</a:t>
            </a:r>
            <a:endParaRPr lang="ru-RU" sz="1400" b="1" dirty="0"/>
          </a:p>
        </p:txBody>
      </p:sp>
      <p:sp>
        <p:nvSpPr>
          <p:cNvPr id="5127" name="TextBox 9"/>
          <p:cNvSpPr txBox="1">
            <a:spLocks noChangeArrowheads="1"/>
          </p:cNvSpPr>
          <p:nvPr/>
        </p:nvSpPr>
        <p:spPr bwMode="auto">
          <a:xfrm>
            <a:off x="4211960" y="790782"/>
            <a:ext cx="107937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sz="1400" b="1" dirty="0" smtClean="0"/>
              <a:t>8106,1 тыс. </a:t>
            </a:r>
            <a:r>
              <a:rPr lang="ru-RU" sz="1400" b="1" dirty="0"/>
              <a:t>рублей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300906"/>
              </p:ext>
            </p:extLst>
          </p:nvPr>
        </p:nvGraphicFramePr>
        <p:xfrm>
          <a:off x="3976817" y="6110428"/>
          <a:ext cx="1224136" cy="477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Лист" r:id="rId5" imgW="619049" imgH="199949" progId="Excel.Sheet.12">
                  <p:embed/>
                </p:oleObj>
              </mc:Choice>
              <mc:Fallback>
                <p:oleObj name="Лист" r:id="rId5" imgW="619049" imgH="199949" progId="Excel.Sheet.12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6817" y="6110428"/>
                        <a:ext cx="1224136" cy="47719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6" name="Group 12"/>
          <p:cNvGrpSpPr>
            <a:grpSpLocks noChangeAspect="1"/>
          </p:cNvGrpSpPr>
          <p:nvPr/>
        </p:nvGrpSpPr>
        <p:grpSpPr bwMode="auto">
          <a:xfrm>
            <a:off x="428625" y="6072188"/>
            <a:ext cx="1500189" cy="477837"/>
            <a:chOff x="270" y="3825"/>
            <a:chExt cx="945" cy="301"/>
          </a:xfrm>
        </p:grpSpPr>
        <p:sp>
          <p:nvSpPr>
            <p:cNvPr id="1035" name="AutoShape 11"/>
            <p:cNvSpPr>
              <a:spLocks noChangeAspect="1" noChangeArrowheads="1" noTextEdit="1"/>
            </p:cNvSpPr>
            <p:nvPr/>
          </p:nvSpPr>
          <p:spPr bwMode="auto">
            <a:xfrm>
              <a:off x="270" y="3825"/>
              <a:ext cx="781" cy="301"/>
            </a:xfrm>
            <a:prstGeom prst="rect">
              <a:avLst/>
            </a:prstGeom>
            <a:solidFill>
              <a:srgbClr val="E75C0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06" y="3854"/>
              <a:ext cx="909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2020 год</a:t>
              </a:r>
              <a:endPara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270" y="3825"/>
              <a:ext cx="769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270" y="3825"/>
              <a:ext cx="769" cy="14"/>
            </a:xfrm>
            <a:prstGeom prst="rect">
              <a:avLst/>
            </a:prstGeom>
            <a:solidFill>
              <a:srgbClr val="D4D4D4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270" y="4112"/>
              <a:ext cx="769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270" y="4112"/>
              <a:ext cx="769" cy="14"/>
            </a:xfrm>
            <a:prstGeom prst="rect">
              <a:avLst/>
            </a:prstGeom>
            <a:solidFill>
              <a:srgbClr val="D4D4D4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>
              <a:off x="270" y="3825"/>
              <a:ext cx="1" cy="30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270" y="3825"/>
              <a:ext cx="12" cy="301"/>
            </a:xfrm>
            <a:prstGeom prst="rect">
              <a:avLst/>
            </a:prstGeom>
            <a:solidFill>
              <a:srgbClr val="D4D4D4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1039" y="3825"/>
              <a:ext cx="1" cy="30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 flipH="1">
              <a:off x="1137" y="3825"/>
              <a:ext cx="78" cy="301"/>
            </a:xfrm>
            <a:prstGeom prst="rect">
              <a:avLst/>
            </a:prstGeom>
            <a:solidFill>
              <a:srgbClr val="D4D4D4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48" name="Group 24"/>
          <p:cNvGrpSpPr>
            <a:grpSpLocks noChangeAspect="1"/>
          </p:cNvGrpSpPr>
          <p:nvPr/>
        </p:nvGrpSpPr>
        <p:grpSpPr bwMode="auto">
          <a:xfrm>
            <a:off x="2130425" y="6119813"/>
            <a:ext cx="1368425" cy="458787"/>
            <a:chOff x="1342" y="3855"/>
            <a:chExt cx="862" cy="289"/>
          </a:xfrm>
        </p:grpSpPr>
        <p:sp>
          <p:nvSpPr>
            <p:cNvPr id="1047" name="AutoShape 23"/>
            <p:cNvSpPr>
              <a:spLocks noChangeAspect="1" noChangeArrowheads="1" noTextEdit="1"/>
            </p:cNvSpPr>
            <p:nvPr/>
          </p:nvSpPr>
          <p:spPr bwMode="auto">
            <a:xfrm>
              <a:off x="1342" y="3855"/>
              <a:ext cx="862" cy="289"/>
            </a:xfrm>
            <a:prstGeom prst="rect">
              <a:avLst/>
            </a:prstGeom>
            <a:solidFill>
              <a:srgbClr val="FE86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1382" y="3883"/>
              <a:ext cx="76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2021 год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1342" y="3855"/>
              <a:ext cx="849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1" name="Rectangle 27"/>
            <p:cNvSpPr>
              <a:spLocks noChangeArrowheads="1"/>
            </p:cNvSpPr>
            <p:nvPr/>
          </p:nvSpPr>
          <p:spPr bwMode="auto">
            <a:xfrm>
              <a:off x="1342" y="3855"/>
              <a:ext cx="849" cy="14"/>
            </a:xfrm>
            <a:prstGeom prst="rect">
              <a:avLst/>
            </a:prstGeom>
            <a:solidFill>
              <a:srgbClr val="D4D4D4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1342" y="4130"/>
              <a:ext cx="849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>
              <a:off x="1342" y="4130"/>
              <a:ext cx="849" cy="14"/>
            </a:xfrm>
            <a:prstGeom prst="rect">
              <a:avLst/>
            </a:prstGeom>
            <a:solidFill>
              <a:srgbClr val="D4D4D4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1342" y="3855"/>
              <a:ext cx="1" cy="289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" name="Rectangle 31"/>
            <p:cNvSpPr>
              <a:spLocks noChangeArrowheads="1"/>
            </p:cNvSpPr>
            <p:nvPr/>
          </p:nvSpPr>
          <p:spPr bwMode="auto">
            <a:xfrm>
              <a:off x="1342" y="3855"/>
              <a:ext cx="13" cy="289"/>
            </a:xfrm>
            <a:prstGeom prst="rect">
              <a:avLst/>
            </a:prstGeom>
            <a:solidFill>
              <a:srgbClr val="D4D4D4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>
              <a:off x="2191" y="3855"/>
              <a:ext cx="1" cy="289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7" name="Rectangle 33"/>
            <p:cNvSpPr>
              <a:spLocks noChangeArrowheads="1"/>
            </p:cNvSpPr>
            <p:nvPr/>
          </p:nvSpPr>
          <p:spPr bwMode="auto">
            <a:xfrm>
              <a:off x="2191" y="3855"/>
              <a:ext cx="13" cy="289"/>
            </a:xfrm>
            <a:prstGeom prst="rect">
              <a:avLst/>
            </a:prstGeom>
            <a:solidFill>
              <a:srgbClr val="D4D4D4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42074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1783</TotalTime>
  <Words>919</Words>
  <Application>Microsoft Office PowerPoint</Application>
  <PresentationFormat>Экран (4:3)</PresentationFormat>
  <Paragraphs>232</Paragraphs>
  <Slides>12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Arial</vt:lpstr>
      <vt:lpstr>Calibri</vt:lpstr>
      <vt:lpstr>Century Schoolbook</vt:lpstr>
      <vt:lpstr>Constantia</vt:lpstr>
      <vt:lpstr>Tahoma</vt:lpstr>
      <vt:lpstr>Times New Roman</vt:lpstr>
      <vt:lpstr>Verdana</vt:lpstr>
      <vt:lpstr>Wingdings</vt:lpstr>
      <vt:lpstr>Wingdings 2</vt:lpstr>
      <vt:lpstr>Эркер</vt:lpstr>
      <vt:lpstr>Лист</vt:lpstr>
      <vt:lpstr> </vt:lpstr>
      <vt:lpstr> Бюджеа Ермаковского сельского поселения на 2020-2022 годы направлен на решение следующих ключевых задач:</vt:lpstr>
      <vt:lpstr>Презентация PowerPoint</vt:lpstr>
      <vt:lpstr>Основные направления бюджетной политики и основные направления  налоговой политики на 2020 год и  на плановый период  2021 и 2022 годов </vt:lpstr>
      <vt:lpstr>Презентация PowerPoint</vt:lpstr>
      <vt:lpstr>Объем доходов  бюджета Ермаковского сельского поселения</vt:lpstr>
      <vt:lpstr>ОБЪЕМ И СТРУКТУРА НАЛОГОВЫХ ДОХОДОВ</vt:lpstr>
      <vt:lpstr>Объем и структура безвозмездных поступлений</vt:lpstr>
      <vt:lpstr>Расходы  бюджета Ермаковского сельского поселения по разделам бюджетной классификации расходов бюджетов</vt:lpstr>
      <vt:lpstr>Презентация PowerPoint</vt:lpstr>
      <vt:lpstr>Презентация PowerPoint</vt:lpstr>
      <vt:lpstr>Презентация PowerPoint</vt:lpstr>
    </vt:vector>
  </TitlesOfParts>
  <Company>Финансовый отдел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Новации в расходах районного бюджета на 2013 год и на плановый период 2014 и 2015 годов</dc:title>
  <dc:creator>Ира</dc:creator>
  <cp:lastModifiedBy>Ermak</cp:lastModifiedBy>
  <cp:revision>439</cp:revision>
  <cp:lastPrinted>2018-02-13T07:43:25Z</cp:lastPrinted>
  <dcterms:created xsi:type="dcterms:W3CDTF">2012-11-13T07:23:35Z</dcterms:created>
  <dcterms:modified xsi:type="dcterms:W3CDTF">2020-01-28T05:41:48Z</dcterms:modified>
</cp:coreProperties>
</file>