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notesMasterIdLst>
    <p:notesMasterId r:id="rId14"/>
  </p:notesMasterIdLst>
  <p:sldIdLst>
    <p:sldId id="257" r:id="rId2"/>
    <p:sldId id="256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BA1E"/>
    <a:srgbClr val="3399FF"/>
    <a:srgbClr val="00FF00"/>
    <a:srgbClr val="009900"/>
    <a:srgbClr val="3333FF"/>
    <a:srgbClr val="CC6600"/>
    <a:srgbClr val="996633"/>
    <a:srgbClr val="CC99FF"/>
    <a:srgbClr val="FF6600"/>
    <a:srgbClr val="C01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 varScale="1">
        <p:scale>
          <a:sx n="121" d="100"/>
          <a:sy n="121" d="100"/>
        </p:scale>
        <p:origin x="13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8479,2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1621.8</c:v>
                </c:pt>
                <c:pt idx="1">
                  <c:v>783.2</c:v>
                </c:pt>
                <c:pt idx="2">
                  <c:v>1677.7</c:v>
                </c:pt>
                <c:pt idx="3">
                  <c:v>552.4</c:v>
                </c:pt>
                <c:pt idx="4">
                  <c:v>679.2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305.10000000000002</c:v>
                </c:pt>
                <c:pt idx="1">
                  <c:v>207.1</c:v>
                </c:pt>
                <c:pt idx="2">
                  <c:v>25.7</c:v>
                </c:pt>
                <c:pt idx="3">
                  <c:v>32.9</c:v>
                </c:pt>
                <c:pt idx="4">
                  <c:v>33.799999999999997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доходы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6684.9</c:v>
                </c:pt>
                <c:pt idx="1">
                  <c:v>6674.1</c:v>
                </c:pt>
                <c:pt idx="2">
                  <c:v>6921.1</c:v>
                </c:pt>
                <c:pt idx="3">
                  <c:v>7108.7</c:v>
                </c:pt>
                <c:pt idx="4">
                  <c:v>7393.1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3181616"/>
        <c:axId val="503182008"/>
        <c:axId val="0"/>
      </c:bar3DChart>
      <c:catAx>
        <c:axId val="50318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3182008"/>
        <c:crosses val="autoZero"/>
        <c:auto val="1"/>
        <c:lblAlgn val="ctr"/>
        <c:lblOffset val="100"/>
        <c:noMultiLvlLbl val="0"/>
      </c:catAx>
      <c:valAx>
        <c:axId val="5031820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503181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10352342320865"/>
          <c:y val="0.19828343792051398"/>
          <c:w val="0.33818767199554733"/>
          <c:h val="0.633954461276097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05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9.1999999999999993</c:v>
                </c:pt>
                <c:pt idx="1">
                  <c:v>30.1</c:v>
                </c:pt>
                <c:pt idx="2">
                  <c:v>3.3</c:v>
                </c:pt>
                <c:pt idx="3">
                  <c:v>57.3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31770895611622"/>
          <c:y val="0.20527730339595174"/>
          <c:w val="0.74136458208776757"/>
          <c:h val="0.6199213703791099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9.3000000000000007</c:v>
                </c:pt>
                <c:pt idx="1">
                  <c:v>30.4</c:v>
                </c:pt>
                <c:pt idx="2">
                  <c:v>3.3</c:v>
                </c:pt>
                <c:pt idx="3">
                  <c:v>56.8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19">
          <a:noFill/>
        </a:ln>
      </c:spPr>
    </c:plotArea>
    <c:plotVisOnly val="1"/>
    <c:dispBlanksAs val="zero"/>
    <c:showDLblsOverMax val="0"/>
  </c:chart>
  <c:txPr>
    <a:bodyPr/>
    <a:lstStyle/>
    <a:p>
      <a:pPr>
        <a:defRPr sz="1801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16083916083919E-2"/>
          <c:y val="8.3476493149199721E-2"/>
          <c:w val="0.84615384615384615"/>
          <c:h val="0.8330464716006884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9.3000000000000007</c:v>
                </c:pt>
                <c:pt idx="1">
                  <c:v>30.4</c:v>
                </c:pt>
                <c:pt idx="2">
                  <c:v>3.3</c:v>
                </c:pt>
                <c:pt idx="3">
                  <c:v>56.8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751830846319081"/>
          <c:y val="7.5796706397090213E-2"/>
          <c:w val="0.78580309454325203"/>
          <c:h val="0.77429672375925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</c:spPr>
          <c:explosion val="25"/>
          <c:dPt>
            <c:idx val="1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92,4%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7571662791999318E-2"/>
                  <c:y val="1.3497572334045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4.9000000000000004</c:v>
                </c:pt>
                <c:pt idx="1">
                  <c:v>95.1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7.6923076923076927E-2"/>
          <c:y val="8.3117617345247446E-2"/>
          <c:w val="0.92307692307692257"/>
          <c:h val="0.90956097026347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explosion val="7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0.15</c:v>
                </c:pt>
                <c:pt idx="1">
                  <c:v>0.85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6.3666762524144854E-2"/>
          <c:y val="6.5788587948264976E-2"/>
          <c:w val="0.92307692307692257"/>
          <c:h val="0.909560476765081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0.13</c:v>
                </c:pt>
                <c:pt idx="1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506089024067107E-3"/>
          <c:y val="3.4880109876793838E-2"/>
          <c:w val="0.58150143366548912"/>
          <c:h val="0.9637895425098483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</c:v>
                </c:pt>
                <c:pt idx="1">
                  <c:v>58.4</c:v>
                </c:pt>
                <c:pt idx="2">
                  <c:v>58.4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Социальная  политика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132</c:v>
                </c:pt>
                <c:pt idx="1">
                  <c:v>132</c:v>
                </c:pt>
                <c:pt idx="2">
                  <c:v>132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10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Культура,  кинематография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2682.6</c:v>
                </c:pt>
                <c:pt idx="1">
                  <c:v>1861.5</c:v>
                </c:pt>
                <c:pt idx="2">
                  <c:v>1725.4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rgbClr val="7389C7"/>
            </a:solidFill>
          </c:spPr>
          <c:invertIfNegative val="0"/>
          <c:dLbls>
            <c:dLbl>
              <c:idx val="0"/>
              <c:layout>
                <c:manualLayout>
                  <c:x val="-2.8109627547435001E-3"/>
                  <c:y val="-0.457685247601590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4584,3</a:t>
                    </a:r>
                  </a:p>
                  <a:p>
                    <a:endParaRPr lang="en-US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21925509486995E-3"/>
                  <c:y val="-0.531505448827653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3987,6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109627547435001E-3"/>
                  <c:y val="-0.5251780030082774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4025,7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69.3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4.21829721291789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109627547435001E-3"/>
                  <c:y val="-2.1091486064589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6.3274458193768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1315.3</c:v>
                </c:pt>
                <c:pt idx="1">
                  <c:v>593.70000000000005</c:v>
                </c:pt>
                <c:pt idx="2">
                  <c:v>1158.7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73E2F1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179.6</c:v>
                </c:pt>
                <c:pt idx="1">
                  <c:v>11.2</c:v>
                </c:pt>
                <c:pt idx="2">
                  <c:v>11.5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81.400000000000006</c:v>
                </c:pt>
                <c:pt idx="1">
                  <c:v>82.9</c:v>
                </c:pt>
                <c:pt idx="2">
                  <c:v>88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Лист1!$J$2:$J$4</c:f>
              <c:numCache>
                <c:formatCode>General</c:formatCode>
                <c:ptCount val="3"/>
                <c:pt idx="0">
                  <c:v>4584.3</c:v>
                </c:pt>
                <c:pt idx="1">
                  <c:v>4949.3</c:v>
                </c:pt>
                <c:pt idx="2">
                  <c:v>4927.1000000000004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Лист1!$K$2:$K$4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509328"/>
        <c:axId val="195621688"/>
      </c:barChart>
      <c:catAx>
        <c:axId val="194509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5621688"/>
        <c:crosses val="autoZero"/>
        <c:auto val="1"/>
        <c:lblAlgn val="ctr"/>
        <c:lblOffset val="100"/>
        <c:noMultiLvlLbl val="0"/>
      </c:catAx>
      <c:valAx>
        <c:axId val="1956216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94509328"/>
        <c:crosses val="autoZero"/>
        <c:crossBetween val="between"/>
      </c:valAx>
      <c:spPr>
        <a:noFill/>
        <a:ln>
          <a:solidFill>
            <a:schemeClr val="accent1">
              <a:shade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9905691981383058"/>
          <c:y val="3.5146973851481696E-2"/>
          <c:w val="0.32914982160687478"/>
          <c:h val="0.87440921864783683"/>
        </c:manualLayout>
      </c:layout>
      <c:overlay val="0"/>
      <c:spPr>
        <a:gradFill>
          <a:gsLst>
            <a:gs pos="0">
              <a:schemeClr val="bg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>
          <a:innerShdw blurRad="63500" dist="50800" dir="8100000">
            <a:prstClr val="black">
              <a:alpha val="50000"/>
            </a:prstClr>
          </a:innerShdw>
        </a:effectLst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image" Target="../media/image2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EBA1E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5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(4238,6 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(0,0 тыс.руб.).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ситуаций(131,7 тыс. 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преступности(39,0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тыс.руб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поселения(1315,3 тыс. руб. 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(498,1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культуры(2682,6 тыс. 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61353" custLinFactNeighborX="-28864" custLinFactNeighborY="-2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02891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161330" custLinFactY="100000" custLinFactNeighborX="37383" custLinFactNeighborY="1728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74055" custLinFactX="200000" custLinFactY="-100000" custLinFactNeighborX="275460" custLinFactNeighborY="-151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76955" custLinFactNeighborY="-57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7D03660B-A174-4C05-A499-900700E5FA22}" type="presOf" srcId="{8960AB01-C4CA-481D-9E77-2C07EA4B72EF}" destId="{932C1383-C048-48C4-B2FE-4B7BBF37AC55}" srcOrd="1" destOrd="0" presId="urn:microsoft.com/office/officeart/2005/8/layout/hierarchy2"/>
    <dgm:cxn modelId="{2C0DAFE3-58BF-48DC-A06F-3EAFC90D1F7E}" type="presOf" srcId="{47F1F2CB-3710-4BBF-B40F-83D052FAA2F5}" destId="{CA622FF3-8229-41CB-8817-D60DA6F5ADB4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B7839C1-5BEB-4091-ADEC-2E3ADD1B76AD}" type="presOf" srcId="{7C813FBF-58CF-4A73-87FA-DF37F9325225}" destId="{427C4B16-7527-4090-97B8-5E1FCFA72225}" srcOrd="0" destOrd="0" presId="urn:microsoft.com/office/officeart/2005/8/layout/hierarchy2"/>
    <dgm:cxn modelId="{265FB390-CD4F-4EE2-8E8F-8EB47C8758A4}" type="presOf" srcId="{87EE8C6D-4643-4EC1-AFB2-43D48F0BB048}" destId="{4FF4D463-5C56-47C2-801A-AE3EC072053E}" srcOrd="0" destOrd="0" presId="urn:microsoft.com/office/officeart/2005/8/layout/hierarchy2"/>
    <dgm:cxn modelId="{AB9D062F-AF55-48B9-9FD3-1BA740D6CCBB}" type="presOf" srcId="{6AFFBB97-E491-4175-8032-3F2B95314297}" destId="{A1FB6AD0-74B1-463D-83EE-6312792242A7}" srcOrd="0" destOrd="0" presId="urn:microsoft.com/office/officeart/2005/8/layout/hierarchy2"/>
    <dgm:cxn modelId="{378BCF6A-CCA3-42F9-880B-302160FB4417}" type="presOf" srcId="{9A55E3D6-7836-48A8-B56C-96141BEC8148}" destId="{B63E864C-E7CE-4555-BF83-ECDF3BF66418}" srcOrd="0" destOrd="0" presId="urn:microsoft.com/office/officeart/2005/8/layout/hierarchy2"/>
    <dgm:cxn modelId="{2E93884B-DD45-4599-8665-DF4CE6DFDE2B}" type="presOf" srcId="{E81C6B86-E350-4593-9700-208AA6C2CD7F}" destId="{C4D6B5FC-21FE-4411-9C7D-AF7FAF48762D}" srcOrd="0" destOrd="0" presId="urn:microsoft.com/office/officeart/2005/8/layout/hierarchy2"/>
    <dgm:cxn modelId="{9BFE3748-C565-4CE6-9A0C-613588DC9A4E}" type="presOf" srcId="{288A3778-C0CB-4A96-B113-9EF48ED53183}" destId="{677BEF8E-B75A-4207-B75C-A58405313C1C}" srcOrd="0" destOrd="0" presId="urn:microsoft.com/office/officeart/2005/8/layout/hierarchy2"/>
    <dgm:cxn modelId="{D2EFFFC6-0B84-4DDE-AB6F-F045B87F748F}" type="presOf" srcId="{C3C361D1-49BD-4B59-8715-C24BF5FB9AF2}" destId="{6BF29830-075C-42AF-9040-B4471F241E00}" srcOrd="0" destOrd="0" presId="urn:microsoft.com/office/officeart/2005/8/layout/hierarchy2"/>
    <dgm:cxn modelId="{ADCC512B-8C7C-4EB0-AA77-6D954E4A6CDF}" type="presOf" srcId="{FBA2B4A0-BECB-402F-95AC-9A02D4E2B609}" destId="{D6D3C369-73BF-484E-9E8C-86F6A6201D0F}" srcOrd="1" destOrd="0" presId="urn:microsoft.com/office/officeart/2005/8/layout/hierarchy2"/>
    <dgm:cxn modelId="{EDB3AD7A-92D9-41BE-835B-2990C76712B5}" type="presOf" srcId="{DC65586A-9B92-40C0-8BFE-CD5888088FF1}" destId="{6F65CA74-76C5-4548-81A8-CE5F70D3A6EF}" srcOrd="0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D5F96018-E362-4C40-988B-45E40F5C23CF}" type="presOf" srcId="{DC65586A-9B92-40C0-8BFE-CD5888088FF1}" destId="{6FDAC32B-9059-4642-BAFD-BA33CE38335C}" srcOrd="1" destOrd="0" presId="urn:microsoft.com/office/officeart/2005/8/layout/hierarchy2"/>
    <dgm:cxn modelId="{A1E69F0F-70EA-40E6-924C-B1D83CE975C7}" type="presOf" srcId="{C8980091-D4ED-4869-B5C5-4CDE665A9E0A}" destId="{2D86C80B-747A-4F4E-830A-D0E492BC47F5}" srcOrd="0" destOrd="0" presId="urn:microsoft.com/office/officeart/2005/8/layout/hierarchy2"/>
    <dgm:cxn modelId="{C2FA3D8D-C234-4CEA-9CA6-5635FB94FEAE}" type="presOf" srcId="{329DA98C-6586-4BE0-AB51-1D0BDEBDC4A1}" destId="{C94CB734-3F60-4813-BE0D-6A2373CBF0FB}" srcOrd="1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4F329886-24BA-4B50-99D4-E8F50863A935}" type="presOf" srcId="{B383DEC2-A9F2-430F-BE83-BB12DD0C0143}" destId="{76ADBFC7-16CB-466C-BC32-9534CE07DAF0}" srcOrd="0" destOrd="0" presId="urn:microsoft.com/office/officeart/2005/8/layout/hierarchy2"/>
    <dgm:cxn modelId="{3329012C-8F8A-4C8A-9A28-91A3EBE645B0}" type="presOf" srcId="{47F1F2CB-3710-4BBF-B40F-83D052FAA2F5}" destId="{96D8EE2C-5FAE-4D66-BA9E-06F9EC516651}" srcOrd="0" destOrd="0" presId="urn:microsoft.com/office/officeart/2005/8/layout/hierarchy2"/>
    <dgm:cxn modelId="{6A3A6CA6-EE54-4D62-A138-A6DF76A913B1}" type="presOf" srcId="{6AFFBB97-E491-4175-8032-3F2B95314297}" destId="{0E9E211C-3E36-490A-8EFB-2874C026F3C4}" srcOrd="1" destOrd="0" presId="urn:microsoft.com/office/officeart/2005/8/layout/hierarchy2"/>
    <dgm:cxn modelId="{63F5804C-9C23-47EB-82DE-ABA22FB77DC7}" type="presOf" srcId="{7BD6B530-1528-424E-9C59-DE5F95367EDC}" destId="{D6EC0B0C-1599-4DA9-874C-6FBA94FBF8B3}" srcOrd="0" destOrd="0" presId="urn:microsoft.com/office/officeart/2005/8/layout/hierarchy2"/>
    <dgm:cxn modelId="{DD8FBE54-6A59-4AE5-9378-FD2DF4882437}" type="presOf" srcId="{802EB448-9D4A-4820-939C-3051841177D4}" destId="{04D346C5-01FF-4444-A7A0-C4205521BE65}" srcOrd="0" destOrd="0" presId="urn:microsoft.com/office/officeart/2005/8/layout/hierarchy2"/>
    <dgm:cxn modelId="{2D514983-662C-4465-A6D0-FFB9355C42E0}" type="presOf" srcId="{8960AB01-C4CA-481D-9E77-2C07EA4B72EF}" destId="{82FF9FA2-F665-452A-A9BA-6FF1EDE8AF02}" srcOrd="0" destOrd="0" presId="urn:microsoft.com/office/officeart/2005/8/layout/hierarchy2"/>
    <dgm:cxn modelId="{A3BFC6EB-4D8B-4B07-A2DC-6EFBCE81A5CB}" type="presOf" srcId="{C8980091-D4ED-4869-B5C5-4CDE665A9E0A}" destId="{372B26B5-E04A-45B7-8707-5FABE77A49A9}" srcOrd="1" destOrd="0" presId="urn:microsoft.com/office/officeart/2005/8/layout/hierarchy2"/>
    <dgm:cxn modelId="{9647CAFB-2D57-4398-B28C-208B2ACADB74}" type="presOf" srcId="{93272420-4AFD-40A3-9371-A5F58093BC38}" destId="{9D06CD96-DF01-4CD7-9F5C-505CFD833302}" srcOrd="0" destOrd="0" presId="urn:microsoft.com/office/officeart/2005/8/layout/hierarchy2"/>
    <dgm:cxn modelId="{7E7A7CDE-C5AC-4B60-89A2-6385A81781A4}" type="presOf" srcId="{329DA98C-6586-4BE0-AB51-1D0BDEBDC4A1}" destId="{9FC78266-470C-4C89-963C-B82E522FE349}" srcOrd="0" destOrd="0" presId="urn:microsoft.com/office/officeart/2005/8/layout/hierarchy2"/>
    <dgm:cxn modelId="{2ACA1B5B-5150-47D6-AEBD-3D28912D4067}" type="presOf" srcId="{D15B9808-244C-474E-9825-4860E6556DE2}" destId="{16DCF74A-043A-4059-BA15-767E0E0CAEC4}" srcOrd="0" destOrd="0" presId="urn:microsoft.com/office/officeart/2005/8/layout/hierarchy2"/>
    <dgm:cxn modelId="{733309F7-A0C1-4A18-AB1F-57CAAE64C823}" type="presOf" srcId="{FBA2B4A0-BECB-402F-95AC-9A02D4E2B609}" destId="{CD2FBED0-4F43-4A23-9B7B-6BBA3F5DD1A7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FE868ED3-0DE9-44BF-8719-67710B8FF9A2}" type="presParOf" srcId="{4FF4D463-5C56-47C2-801A-AE3EC072053E}" destId="{D818E353-3BFF-4E72-B499-B17F27E27E47}" srcOrd="0" destOrd="0" presId="urn:microsoft.com/office/officeart/2005/8/layout/hierarchy2"/>
    <dgm:cxn modelId="{3AD7D2FE-2CB5-4B38-8A1C-457F320429CF}" type="presParOf" srcId="{D818E353-3BFF-4E72-B499-B17F27E27E47}" destId="{D6EC0B0C-1599-4DA9-874C-6FBA94FBF8B3}" srcOrd="0" destOrd="0" presId="urn:microsoft.com/office/officeart/2005/8/layout/hierarchy2"/>
    <dgm:cxn modelId="{85BDF4C2-20FD-4E61-8412-9171FC824ACD}" type="presParOf" srcId="{D818E353-3BFF-4E72-B499-B17F27E27E47}" destId="{0E5C854C-D619-455A-BBCA-575473A4C784}" srcOrd="1" destOrd="0" presId="urn:microsoft.com/office/officeart/2005/8/layout/hierarchy2"/>
    <dgm:cxn modelId="{C9EB824A-CD1C-4058-B628-949A0A6CB21F}" type="presParOf" srcId="{0E5C854C-D619-455A-BBCA-575473A4C784}" destId="{6F65CA74-76C5-4548-81A8-CE5F70D3A6EF}" srcOrd="0" destOrd="0" presId="urn:microsoft.com/office/officeart/2005/8/layout/hierarchy2"/>
    <dgm:cxn modelId="{12DB5717-3BF6-40AA-917D-0664B66A48CD}" type="presParOf" srcId="{6F65CA74-76C5-4548-81A8-CE5F70D3A6EF}" destId="{6FDAC32B-9059-4642-BAFD-BA33CE38335C}" srcOrd="0" destOrd="0" presId="urn:microsoft.com/office/officeart/2005/8/layout/hierarchy2"/>
    <dgm:cxn modelId="{746536AA-00CC-49E6-8384-420132ADC70D}" type="presParOf" srcId="{0E5C854C-D619-455A-BBCA-575473A4C784}" destId="{5B49F422-0207-4E16-8FE0-AE02C6164202}" srcOrd="1" destOrd="0" presId="urn:microsoft.com/office/officeart/2005/8/layout/hierarchy2"/>
    <dgm:cxn modelId="{59249AAF-5644-4B8D-BE9A-C0E8BDCC1D86}" type="presParOf" srcId="{5B49F422-0207-4E16-8FE0-AE02C6164202}" destId="{C4D6B5FC-21FE-4411-9C7D-AF7FAF48762D}" srcOrd="0" destOrd="0" presId="urn:microsoft.com/office/officeart/2005/8/layout/hierarchy2"/>
    <dgm:cxn modelId="{0DD82181-AB40-43F1-8031-CC959212B327}" type="presParOf" srcId="{5B49F422-0207-4E16-8FE0-AE02C6164202}" destId="{D8303A32-1780-4D87-B717-6DCB80A74CB7}" srcOrd="1" destOrd="0" presId="urn:microsoft.com/office/officeart/2005/8/layout/hierarchy2"/>
    <dgm:cxn modelId="{A18F6C4B-5479-4A44-9B10-7249F4BD0D5B}" type="presParOf" srcId="{D8303A32-1780-4D87-B717-6DCB80A74CB7}" destId="{96D8EE2C-5FAE-4D66-BA9E-06F9EC516651}" srcOrd="0" destOrd="0" presId="urn:microsoft.com/office/officeart/2005/8/layout/hierarchy2"/>
    <dgm:cxn modelId="{7FB49F6D-EA5B-490F-AC4A-EE1AC4DEA0EC}" type="presParOf" srcId="{96D8EE2C-5FAE-4D66-BA9E-06F9EC516651}" destId="{CA622FF3-8229-41CB-8817-D60DA6F5ADB4}" srcOrd="0" destOrd="0" presId="urn:microsoft.com/office/officeart/2005/8/layout/hierarchy2"/>
    <dgm:cxn modelId="{F92F47ED-B0AB-4D43-8B7E-25435729462E}" type="presParOf" srcId="{D8303A32-1780-4D87-B717-6DCB80A74CB7}" destId="{2DBB469A-B180-418B-BFA1-B5C54C27E93A}" srcOrd="1" destOrd="0" presId="urn:microsoft.com/office/officeart/2005/8/layout/hierarchy2"/>
    <dgm:cxn modelId="{99B74632-49C1-465A-8D05-9553DAA3033D}" type="presParOf" srcId="{2DBB469A-B180-418B-BFA1-B5C54C27E93A}" destId="{B63E864C-E7CE-4555-BF83-ECDF3BF66418}" srcOrd="0" destOrd="0" presId="urn:microsoft.com/office/officeart/2005/8/layout/hierarchy2"/>
    <dgm:cxn modelId="{07BA9400-84BB-44C7-B8F8-47BF7B3F1C28}" type="presParOf" srcId="{2DBB469A-B180-418B-BFA1-B5C54C27E93A}" destId="{A19BC975-C13C-40F1-BD40-1923EB90D2AC}" srcOrd="1" destOrd="0" presId="urn:microsoft.com/office/officeart/2005/8/layout/hierarchy2"/>
    <dgm:cxn modelId="{88979D5E-CC0E-4AF6-ABB7-F115668F2D4C}" type="presParOf" srcId="{A19BC975-C13C-40F1-BD40-1923EB90D2AC}" destId="{A1FB6AD0-74B1-463D-83EE-6312792242A7}" srcOrd="0" destOrd="0" presId="urn:microsoft.com/office/officeart/2005/8/layout/hierarchy2"/>
    <dgm:cxn modelId="{3419F574-4AAF-4089-8C1F-7CB1F2CFC0F5}" type="presParOf" srcId="{A1FB6AD0-74B1-463D-83EE-6312792242A7}" destId="{0E9E211C-3E36-490A-8EFB-2874C026F3C4}" srcOrd="0" destOrd="0" presId="urn:microsoft.com/office/officeart/2005/8/layout/hierarchy2"/>
    <dgm:cxn modelId="{6DA2E0E2-3017-4F58-90BE-3BC867BF18FC}" type="presParOf" srcId="{A19BC975-C13C-40F1-BD40-1923EB90D2AC}" destId="{85B05A62-4F94-48CF-BFE3-0FB98FBAD28F}" srcOrd="1" destOrd="0" presId="urn:microsoft.com/office/officeart/2005/8/layout/hierarchy2"/>
    <dgm:cxn modelId="{270B87A1-2AA3-485F-91C6-B7C30C1B2D0F}" type="presParOf" srcId="{85B05A62-4F94-48CF-BFE3-0FB98FBAD28F}" destId="{677BEF8E-B75A-4207-B75C-A58405313C1C}" srcOrd="0" destOrd="0" presId="urn:microsoft.com/office/officeart/2005/8/layout/hierarchy2"/>
    <dgm:cxn modelId="{26FCE534-3100-4D9D-80C9-B071C2AC3577}" type="presParOf" srcId="{85B05A62-4F94-48CF-BFE3-0FB98FBAD28F}" destId="{07A27AD2-DD9C-4346-BFF0-54CB75E5DBA0}" srcOrd="1" destOrd="0" presId="urn:microsoft.com/office/officeart/2005/8/layout/hierarchy2"/>
    <dgm:cxn modelId="{B33ACC67-C325-42D8-A949-1CBF23455D53}" type="presParOf" srcId="{A19BC975-C13C-40F1-BD40-1923EB90D2AC}" destId="{82FF9FA2-F665-452A-A9BA-6FF1EDE8AF02}" srcOrd="2" destOrd="0" presId="urn:microsoft.com/office/officeart/2005/8/layout/hierarchy2"/>
    <dgm:cxn modelId="{567EBDFC-44EF-4F21-B7BE-FE76FCB2FD17}" type="presParOf" srcId="{82FF9FA2-F665-452A-A9BA-6FF1EDE8AF02}" destId="{932C1383-C048-48C4-B2FE-4B7BBF37AC55}" srcOrd="0" destOrd="0" presId="urn:microsoft.com/office/officeart/2005/8/layout/hierarchy2"/>
    <dgm:cxn modelId="{C9CB7F46-123A-40A6-AE01-AE848F339A3B}" type="presParOf" srcId="{A19BC975-C13C-40F1-BD40-1923EB90D2AC}" destId="{9D4A1BAD-A008-4035-AF19-B7F88B93C46D}" srcOrd="3" destOrd="0" presId="urn:microsoft.com/office/officeart/2005/8/layout/hierarchy2"/>
    <dgm:cxn modelId="{1C776717-DF0A-4355-A8B8-9B19F24556D8}" type="presParOf" srcId="{9D4A1BAD-A008-4035-AF19-B7F88B93C46D}" destId="{9D06CD96-DF01-4CD7-9F5C-505CFD833302}" srcOrd="0" destOrd="0" presId="urn:microsoft.com/office/officeart/2005/8/layout/hierarchy2"/>
    <dgm:cxn modelId="{0E0939FE-E509-4292-BBE8-6694E20C608D}" type="presParOf" srcId="{9D4A1BAD-A008-4035-AF19-B7F88B93C46D}" destId="{4153CC18-5F82-4484-95D7-4690D5990298}" srcOrd="1" destOrd="0" presId="urn:microsoft.com/office/officeart/2005/8/layout/hierarchy2"/>
    <dgm:cxn modelId="{5D1A8116-5000-4114-997C-EFB5114BB4DF}" type="presParOf" srcId="{A19BC975-C13C-40F1-BD40-1923EB90D2AC}" destId="{CD2FBED0-4F43-4A23-9B7B-6BBA3F5DD1A7}" srcOrd="4" destOrd="0" presId="urn:microsoft.com/office/officeart/2005/8/layout/hierarchy2"/>
    <dgm:cxn modelId="{85D9E361-4C8E-453B-B5A0-9F4FF3341A4A}" type="presParOf" srcId="{CD2FBED0-4F43-4A23-9B7B-6BBA3F5DD1A7}" destId="{D6D3C369-73BF-484E-9E8C-86F6A6201D0F}" srcOrd="0" destOrd="0" presId="urn:microsoft.com/office/officeart/2005/8/layout/hierarchy2"/>
    <dgm:cxn modelId="{BEE9B7DB-FBFB-4C15-8D0F-54886F73ED23}" type="presParOf" srcId="{A19BC975-C13C-40F1-BD40-1923EB90D2AC}" destId="{A0C5058D-C56C-4C0C-B364-7877FA6D5833}" srcOrd="5" destOrd="0" presId="urn:microsoft.com/office/officeart/2005/8/layout/hierarchy2"/>
    <dgm:cxn modelId="{709F3858-3690-47C1-8033-1A5F41860692}" type="presParOf" srcId="{A0C5058D-C56C-4C0C-B364-7877FA6D5833}" destId="{04D346C5-01FF-4444-A7A0-C4205521BE65}" srcOrd="0" destOrd="0" presId="urn:microsoft.com/office/officeart/2005/8/layout/hierarchy2"/>
    <dgm:cxn modelId="{E7FB8776-D88E-4580-8CBC-F777260D0BDF}" type="presParOf" srcId="{A0C5058D-C56C-4C0C-B364-7877FA6D5833}" destId="{86DFB9F9-0198-4F0D-AD44-38FECEFB773F}" srcOrd="1" destOrd="0" presId="urn:microsoft.com/office/officeart/2005/8/layout/hierarchy2"/>
    <dgm:cxn modelId="{A45B9AB7-D22B-4ECA-9F6F-4DD1A2EFAC7A}" type="presParOf" srcId="{A19BC975-C13C-40F1-BD40-1923EB90D2AC}" destId="{2D86C80B-747A-4F4E-830A-D0E492BC47F5}" srcOrd="6" destOrd="0" presId="urn:microsoft.com/office/officeart/2005/8/layout/hierarchy2"/>
    <dgm:cxn modelId="{9FD5564C-5EF3-4761-BC4B-5B315CA60BC4}" type="presParOf" srcId="{2D86C80B-747A-4F4E-830A-D0E492BC47F5}" destId="{372B26B5-E04A-45B7-8707-5FABE77A49A9}" srcOrd="0" destOrd="0" presId="urn:microsoft.com/office/officeart/2005/8/layout/hierarchy2"/>
    <dgm:cxn modelId="{5B58BD51-ECE0-4911-8831-AF23619CA2B0}" type="presParOf" srcId="{A19BC975-C13C-40F1-BD40-1923EB90D2AC}" destId="{4EEC8238-AA6D-48ED-A50F-B8FE4B676430}" srcOrd="7" destOrd="0" presId="urn:microsoft.com/office/officeart/2005/8/layout/hierarchy2"/>
    <dgm:cxn modelId="{2DCF89C5-F8C1-4A01-B2E9-44A309B804A3}" type="presParOf" srcId="{4EEC8238-AA6D-48ED-A50F-B8FE4B676430}" destId="{16DCF74A-043A-4059-BA15-767E0E0CAEC4}" srcOrd="0" destOrd="0" presId="urn:microsoft.com/office/officeart/2005/8/layout/hierarchy2"/>
    <dgm:cxn modelId="{035E004C-AED5-4FD0-8822-9822E364D799}" type="presParOf" srcId="{4EEC8238-AA6D-48ED-A50F-B8FE4B676430}" destId="{96F46AC6-6217-420D-A8D2-D0FF74CBDC0C}" srcOrd="1" destOrd="0" presId="urn:microsoft.com/office/officeart/2005/8/layout/hierarchy2"/>
    <dgm:cxn modelId="{3DEF58D4-89CF-4A70-A6E7-42FAD71CBC84}" type="presParOf" srcId="{D8303A32-1780-4D87-B717-6DCB80A74CB7}" destId="{9FC78266-470C-4C89-963C-B82E522FE349}" srcOrd="2" destOrd="0" presId="urn:microsoft.com/office/officeart/2005/8/layout/hierarchy2"/>
    <dgm:cxn modelId="{841772FB-3113-4A8D-A819-7444C3FF8ACE}" type="presParOf" srcId="{9FC78266-470C-4C89-963C-B82E522FE349}" destId="{C94CB734-3F60-4813-BE0D-6A2373CBF0FB}" srcOrd="0" destOrd="0" presId="urn:microsoft.com/office/officeart/2005/8/layout/hierarchy2"/>
    <dgm:cxn modelId="{EC3716DB-1725-4BBF-BEFA-1BE92CBAA33A}" type="presParOf" srcId="{D8303A32-1780-4D87-B717-6DCB80A74CB7}" destId="{01A15F10-5BAE-4525-A94A-24EB92958542}" srcOrd="3" destOrd="0" presId="urn:microsoft.com/office/officeart/2005/8/layout/hierarchy2"/>
    <dgm:cxn modelId="{A1200BC3-A394-4E89-99B2-1C58F0E4511D}" type="presParOf" srcId="{01A15F10-5BAE-4525-A94A-24EB92958542}" destId="{427C4B16-7527-4090-97B8-5E1FCFA72225}" srcOrd="0" destOrd="0" presId="urn:microsoft.com/office/officeart/2005/8/layout/hierarchy2"/>
    <dgm:cxn modelId="{311F0CF3-B899-43FB-9184-76B402EB4B15}" type="presParOf" srcId="{01A15F10-5BAE-4525-A94A-24EB92958542}" destId="{A2D6FE54-3839-41BD-9DF3-83927780CAC4}" srcOrd="1" destOrd="0" presId="urn:microsoft.com/office/officeart/2005/8/layout/hierarchy2"/>
    <dgm:cxn modelId="{3265A27A-F8F3-40D9-BF98-05384B115693}" type="presParOf" srcId="{4FF4D463-5C56-47C2-801A-AE3EC072053E}" destId="{FB5F48BF-6D30-44F3-81E8-B313C21BEC79}" srcOrd="1" destOrd="0" presId="urn:microsoft.com/office/officeart/2005/8/layout/hierarchy2"/>
    <dgm:cxn modelId="{FA06E51B-D887-472F-9589-744F604FA09A}" type="presParOf" srcId="{FB5F48BF-6D30-44F3-81E8-B313C21BEC79}" destId="{76ADBFC7-16CB-466C-BC32-9534CE07DAF0}" srcOrd="0" destOrd="0" presId="urn:microsoft.com/office/officeart/2005/8/layout/hierarchy2"/>
    <dgm:cxn modelId="{04C14E00-2675-4C01-9867-50E15E55D599}" type="presParOf" srcId="{FB5F48BF-6D30-44F3-81E8-B313C21BEC79}" destId="{906A24BD-6552-4914-B713-A2B3A51BF2DE}" srcOrd="1" destOrd="0" presId="urn:microsoft.com/office/officeart/2005/8/layout/hierarchy2"/>
    <dgm:cxn modelId="{E812E2BA-70DA-424A-9CAC-76B004A21341}" type="presParOf" srcId="{4FF4D463-5C56-47C2-801A-AE3EC072053E}" destId="{CD738A88-207B-4C8E-ACA0-DBFF07DE0DBC}" srcOrd="2" destOrd="0" presId="urn:microsoft.com/office/officeart/2005/8/layout/hierarchy2"/>
    <dgm:cxn modelId="{D704F24B-9FF7-47C2-9387-91952EE6FFB8}" type="presParOf" srcId="{CD738A88-207B-4C8E-ACA0-DBFF07DE0DBC}" destId="{6BF29830-075C-42AF-9040-B4471F241E00}" srcOrd="0" destOrd="0" presId="urn:microsoft.com/office/officeart/2005/8/layout/hierarchy2"/>
    <dgm:cxn modelId="{1820CDCF-6D27-4EE2-BE1B-6BA5A8AB9C41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 vert="wordArtVert"/>
        <a:lstStyle/>
        <a:p>
          <a:r>
            <a:rPr lang="ru-RU" sz="2800" b="1" baseline="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2800" b="1" baseline="0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(1344,3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«Развитие муниципальной службы 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(0,0 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(1,0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преступности(1,0тыс.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EBA1E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поселения(145,2 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</a:p>
        <a:p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(1670,6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 Развитие культуры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(1861,5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117765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89424" custScaleY="131203" custLinFactNeighborX="40633" custLinFactNeighborY="402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305945" custScaleY="194838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86232" custScaleY="103326" custLinFactNeighborX="39967" custLinFactNeighborY="629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FlipVert="0" custScaleX="292618" custScaleY="146379" custLinFactY="100000" custLinFactNeighborX="36796" custLinFactNeighborY="1526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310973" custLinFactNeighborX="-26903" custLinFactNeighborY="25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Ang="10800000" custFlipVert="1" custScaleX="295685" custScaleY="134827" custLinFactX="203165" custLinFactY="-100000" custLinFactNeighborX="300000" custLinFactNeighborY="-1598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Ang="10800000" custFlipVert="1" custScaleX="291826" custScaleY="153357" custLinFactX="202294" custLinFactNeighborX="300000" custLinFactNeighborY="-699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490A007B-B71B-4FB6-84F6-ED840A4FB343}" type="presOf" srcId="{FBA2B4A0-BECB-402F-95AC-9A02D4E2B609}" destId="{CD2FBED0-4F43-4A23-9B7B-6BBA3F5DD1A7}" srcOrd="0" destOrd="0" presId="urn:microsoft.com/office/officeart/2005/8/layout/hierarchy2"/>
    <dgm:cxn modelId="{3FFC9655-9321-4C4E-92B3-8A68592415C0}" type="presOf" srcId="{87EE8C6D-4643-4EC1-AFB2-43D48F0BB048}" destId="{4FF4D463-5C56-47C2-801A-AE3EC072053E}" srcOrd="0" destOrd="0" presId="urn:microsoft.com/office/officeart/2005/8/layout/hierarchy2"/>
    <dgm:cxn modelId="{2999098C-3ACD-40F0-8074-A9865F0AF989}" type="presOf" srcId="{47F1F2CB-3710-4BBF-B40F-83D052FAA2F5}" destId="{CA622FF3-8229-41CB-8817-D60DA6F5ADB4}" srcOrd="1" destOrd="0" presId="urn:microsoft.com/office/officeart/2005/8/layout/hierarchy2"/>
    <dgm:cxn modelId="{C3385AFE-06F9-4E12-9CE7-AC2863B51AE7}" type="presOf" srcId="{93272420-4AFD-40A3-9371-A5F58093BC38}" destId="{9D06CD96-DF01-4CD7-9F5C-505CFD833302}" srcOrd="0" destOrd="0" presId="urn:microsoft.com/office/officeart/2005/8/layout/hierarchy2"/>
    <dgm:cxn modelId="{3BD43F77-D475-411C-BBC9-379E4289FD29}" type="presOf" srcId="{802EB448-9D4A-4820-939C-3051841177D4}" destId="{04D346C5-01FF-4444-A7A0-C4205521BE65}" srcOrd="0" destOrd="0" presId="urn:microsoft.com/office/officeart/2005/8/layout/hierarchy2"/>
    <dgm:cxn modelId="{694503F3-B643-44D9-A855-CBA050743111}" type="presOf" srcId="{8960AB01-C4CA-481D-9E77-2C07EA4B72EF}" destId="{82FF9FA2-F665-452A-A9BA-6FF1EDE8AF02}" srcOrd="0" destOrd="0" presId="urn:microsoft.com/office/officeart/2005/8/layout/hierarchy2"/>
    <dgm:cxn modelId="{6875D352-5832-4EFE-8CB7-5B2FAF040BAA}" type="presOf" srcId="{C3C361D1-49BD-4B59-8715-C24BF5FB9AF2}" destId="{6BF29830-075C-42AF-9040-B4471F241E00}" srcOrd="0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165EA843-4EB4-4226-87F7-068B3E5CA69A}" type="presOf" srcId="{B383DEC2-A9F2-430F-BE83-BB12DD0C0143}" destId="{76ADBFC7-16CB-466C-BC32-9534CE07DAF0}" srcOrd="0" destOrd="0" presId="urn:microsoft.com/office/officeart/2005/8/layout/hierarchy2"/>
    <dgm:cxn modelId="{50280B47-83CF-4F21-9536-F9C9BD27C6BB}" type="presOf" srcId="{6AFFBB97-E491-4175-8032-3F2B95314297}" destId="{A1FB6AD0-74B1-463D-83EE-6312792242A7}" srcOrd="0" destOrd="0" presId="urn:microsoft.com/office/officeart/2005/8/layout/hierarchy2"/>
    <dgm:cxn modelId="{63F18F92-5A98-4D6F-80D5-5C33D5EBDD8C}" type="presOf" srcId="{7C813FBF-58CF-4A73-87FA-DF37F9325225}" destId="{427C4B16-7527-4090-97B8-5E1FCFA72225}" srcOrd="0" destOrd="0" presId="urn:microsoft.com/office/officeart/2005/8/layout/hierarchy2"/>
    <dgm:cxn modelId="{FE2D322D-85F0-46C4-985F-CF7843D97180}" type="presOf" srcId="{DC65586A-9B92-40C0-8BFE-CD5888088FF1}" destId="{6FDAC32B-9059-4642-BAFD-BA33CE38335C}" srcOrd="1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1542656D-1134-4292-AEC5-FCE75B8379E9}" type="presOf" srcId="{6AFFBB97-E491-4175-8032-3F2B95314297}" destId="{0E9E211C-3E36-490A-8EFB-2874C026F3C4}" srcOrd="1" destOrd="0" presId="urn:microsoft.com/office/officeart/2005/8/layout/hierarchy2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F34051AC-8698-42BE-9FE7-D043552E14AC}" type="presOf" srcId="{FBA2B4A0-BECB-402F-95AC-9A02D4E2B609}" destId="{D6D3C369-73BF-484E-9E8C-86F6A6201D0F}" srcOrd="1" destOrd="0" presId="urn:microsoft.com/office/officeart/2005/8/layout/hierarchy2"/>
    <dgm:cxn modelId="{A3CFFB8B-6683-4F98-90D2-55512530527A}" type="presOf" srcId="{47F1F2CB-3710-4BBF-B40F-83D052FAA2F5}" destId="{96D8EE2C-5FAE-4D66-BA9E-06F9EC516651}" srcOrd="0" destOrd="0" presId="urn:microsoft.com/office/officeart/2005/8/layout/hierarchy2"/>
    <dgm:cxn modelId="{BB0FDABA-C8AF-4D4E-B79B-6F9C512091A1}" type="presOf" srcId="{8960AB01-C4CA-481D-9E77-2C07EA4B72EF}" destId="{932C1383-C048-48C4-B2FE-4B7BBF37AC55}" srcOrd="1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C026C29-2468-4598-A296-CDF1A1FAED92}" type="presOf" srcId="{C8980091-D4ED-4869-B5C5-4CDE665A9E0A}" destId="{372B26B5-E04A-45B7-8707-5FABE77A49A9}" srcOrd="1" destOrd="0" presId="urn:microsoft.com/office/officeart/2005/8/layout/hierarchy2"/>
    <dgm:cxn modelId="{8B0BF6A2-A9DC-4CC4-81F8-F7C4E8A7D61F}" type="presOf" srcId="{288A3778-C0CB-4A96-B113-9EF48ED53183}" destId="{677BEF8E-B75A-4207-B75C-A58405313C1C}" srcOrd="0" destOrd="0" presId="urn:microsoft.com/office/officeart/2005/8/layout/hierarchy2"/>
    <dgm:cxn modelId="{A720E7B6-BFB8-432C-A2B5-038366E56AD5}" type="presOf" srcId="{9A55E3D6-7836-48A8-B56C-96141BEC8148}" destId="{B63E864C-E7CE-4555-BF83-ECDF3BF66418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AE46B0D1-8248-49A6-AEB9-9F5B03ABAF11}" type="presOf" srcId="{329DA98C-6586-4BE0-AB51-1D0BDEBDC4A1}" destId="{C94CB734-3F60-4813-BE0D-6A2373CBF0FB}" srcOrd="1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F6960EE3-4AA2-4E6A-B56B-DC98F2D8830F}" type="presOf" srcId="{D15B9808-244C-474E-9825-4860E6556DE2}" destId="{16DCF74A-043A-4059-BA15-767E0E0CAEC4}" srcOrd="0" destOrd="0" presId="urn:microsoft.com/office/officeart/2005/8/layout/hierarchy2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B3E7ABB8-69B6-41AE-991F-E157A81749E5}" type="presOf" srcId="{E81C6B86-E350-4593-9700-208AA6C2CD7F}" destId="{C4D6B5FC-21FE-4411-9C7D-AF7FAF48762D}" srcOrd="0" destOrd="0" presId="urn:microsoft.com/office/officeart/2005/8/layout/hierarchy2"/>
    <dgm:cxn modelId="{1C8FA928-F0FF-489D-990B-8FBEAA79F3A0}" type="presOf" srcId="{DC65586A-9B92-40C0-8BFE-CD5888088FF1}" destId="{6F65CA74-76C5-4548-81A8-CE5F70D3A6EF}" srcOrd="0" destOrd="0" presId="urn:microsoft.com/office/officeart/2005/8/layout/hierarchy2"/>
    <dgm:cxn modelId="{CCE8B35E-F83A-4EF0-86F2-4FC5F6B89D90}" type="presOf" srcId="{7BD6B530-1528-424E-9C59-DE5F95367EDC}" destId="{D6EC0B0C-1599-4DA9-874C-6FBA94FBF8B3}" srcOrd="0" destOrd="0" presId="urn:microsoft.com/office/officeart/2005/8/layout/hierarchy2"/>
    <dgm:cxn modelId="{D9DB45E2-63F3-4766-86D4-CF8F254862FF}" type="presOf" srcId="{C8980091-D4ED-4869-B5C5-4CDE665A9E0A}" destId="{2D86C80B-747A-4F4E-830A-D0E492BC47F5}" srcOrd="0" destOrd="0" presId="urn:microsoft.com/office/officeart/2005/8/layout/hierarchy2"/>
    <dgm:cxn modelId="{1D4AF0C3-2BB8-4878-BCB7-17ABDEE9FE3C}" type="presOf" srcId="{329DA98C-6586-4BE0-AB51-1D0BDEBDC4A1}" destId="{9FC78266-470C-4C89-963C-B82E522FE349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3AA0C358-6737-41C4-A77A-6ACDF2303EC9}" type="presParOf" srcId="{4FF4D463-5C56-47C2-801A-AE3EC072053E}" destId="{D818E353-3BFF-4E72-B499-B17F27E27E47}" srcOrd="0" destOrd="0" presId="urn:microsoft.com/office/officeart/2005/8/layout/hierarchy2"/>
    <dgm:cxn modelId="{4C250E86-70D8-48C8-A512-7985DFA18FCE}" type="presParOf" srcId="{D818E353-3BFF-4E72-B499-B17F27E27E47}" destId="{D6EC0B0C-1599-4DA9-874C-6FBA94FBF8B3}" srcOrd="0" destOrd="0" presId="urn:microsoft.com/office/officeart/2005/8/layout/hierarchy2"/>
    <dgm:cxn modelId="{9D4AEC72-9025-469E-A43C-3E961A31544C}" type="presParOf" srcId="{D818E353-3BFF-4E72-B499-B17F27E27E47}" destId="{0E5C854C-D619-455A-BBCA-575473A4C784}" srcOrd="1" destOrd="0" presId="urn:microsoft.com/office/officeart/2005/8/layout/hierarchy2"/>
    <dgm:cxn modelId="{C94F46AA-BA0C-4912-8EAF-F38CEB52DB61}" type="presParOf" srcId="{0E5C854C-D619-455A-BBCA-575473A4C784}" destId="{6F65CA74-76C5-4548-81A8-CE5F70D3A6EF}" srcOrd="0" destOrd="0" presId="urn:microsoft.com/office/officeart/2005/8/layout/hierarchy2"/>
    <dgm:cxn modelId="{897A1F05-DCB0-46D5-9131-5860DC558180}" type="presParOf" srcId="{6F65CA74-76C5-4548-81A8-CE5F70D3A6EF}" destId="{6FDAC32B-9059-4642-BAFD-BA33CE38335C}" srcOrd="0" destOrd="0" presId="urn:microsoft.com/office/officeart/2005/8/layout/hierarchy2"/>
    <dgm:cxn modelId="{96E4DFA5-AB3F-4AE7-9925-B4562A8E9088}" type="presParOf" srcId="{0E5C854C-D619-455A-BBCA-575473A4C784}" destId="{5B49F422-0207-4E16-8FE0-AE02C6164202}" srcOrd="1" destOrd="0" presId="urn:microsoft.com/office/officeart/2005/8/layout/hierarchy2"/>
    <dgm:cxn modelId="{7D63B4E0-3DF3-41B5-A0A7-501EE50A2F46}" type="presParOf" srcId="{5B49F422-0207-4E16-8FE0-AE02C6164202}" destId="{C4D6B5FC-21FE-4411-9C7D-AF7FAF48762D}" srcOrd="0" destOrd="0" presId="urn:microsoft.com/office/officeart/2005/8/layout/hierarchy2"/>
    <dgm:cxn modelId="{B444AEA7-C520-44D7-87E3-EDDD40F8BAAA}" type="presParOf" srcId="{5B49F422-0207-4E16-8FE0-AE02C6164202}" destId="{D8303A32-1780-4D87-B717-6DCB80A74CB7}" srcOrd="1" destOrd="0" presId="urn:microsoft.com/office/officeart/2005/8/layout/hierarchy2"/>
    <dgm:cxn modelId="{1A5B6CFA-AC38-4268-ABB2-9F59F8EF6427}" type="presParOf" srcId="{D8303A32-1780-4D87-B717-6DCB80A74CB7}" destId="{96D8EE2C-5FAE-4D66-BA9E-06F9EC516651}" srcOrd="0" destOrd="0" presId="urn:microsoft.com/office/officeart/2005/8/layout/hierarchy2"/>
    <dgm:cxn modelId="{74F51011-FBDF-411A-9DA5-7AA6F52F4BCB}" type="presParOf" srcId="{96D8EE2C-5FAE-4D66-BA9E-06F9EC516651}" destId="{CA622FF3-8229-41CB-8817-D60DA6F5ADB4}" srcOrd="0" destOrd="0" presId="urn:microsoft.com/office/officeart/2005/8/layout/hierarchy2"/>
    <dgm:cxn modelId="{A990518E-1633-4A25-A89D-7AA1615F1685}" type="presParOf" srcId="{D8303A32-1780-4D87-B717-6DCB80A74CB7}" destId="{2DBB469A-B180-418B-BFA1-B5C54C27E93A}" srcOrd="1" destOrd="0" presId="urn:microsoft.com/office/officeart/2005/8/layout/hierarchy2"/>
    <dgm:cxn modelId="{40D9CB26-DAA9-4AC3-9427-BE9F2BC5A02E}" type="presParOf" srcId="{2DBB469A-B180-418B-BFA1-B5C54C27E93A}" destId="{B63E864C-E7CE-4555-BF83-ECDF3BF66418}" srcOrd="0" destOrd="0" presId="urn:microsoft.com/office/officeart/2005/8/layout/hierarchy2"/>
    <dgm:cxn modelId="{F1ECBFF4-C7D0-46E7-9A13-98B7AFE9BF2C}" type="presParOf" srcId="{2DBB469A-B180-418B-BFA1-B5C54C27E93A}" destId="{A19BC975-C13C-40F1-BD40-1923EB90D2AC}" srcOrd="1" destOrd="0" presId="urn:microsoft.com/office/officeart/2005/8/layout/hierarchy2"/>
    <dgm:cxn modelId="{E6A81630-725C-459E-AA53-68DECF692036}" type="presParOf" srcId="{A19BC975-C13C-40F1-BD40-1923EB90D2AC}" destId="{A1FB6AD0-74B1-463D-83EE-6312792242A7}" srcOrd="0" destOrd="0" presId="urn:microsoft.com/office/officeart/2005/8/layout/hierarchy2"/>
    <dgm:cxn modelId="{02EC549C-50A5-4A02-ACC9-5D745B16A3F2}" type="presParOf" srcId="{A1FB6AD0-74B1-463D-83EE-6312792242A7}" destId="{0E9E211C-3E36-490A-8EFB-2874C026F3C4}" srcOrd="0" destOrd="0" presId="urn:microsoft.com/office/officeart/2005/8/layout/hierarchy2"/>
    <dgm:cxn modelId="{5C1C5FE0-BBF8-45BB-9412-009C42A32EED}" type="presParOf" srcId="{A19BC975-C13C-40F1-BD40-1923EB90D2AC}" destId="{85B05A62-4F94-48CF-BFE3-0FB98FBAD28F}" srcOrd="1" destOrd="0" presId="urn:microsoft.com/office/officeart/2005/8/layout/hierarchy2"/>
    <dgm:cxn modelId="{2C467855-0C5A-49E9-A2D7-A9EE1CCEBD67}" type="presParOf" srcId="{85B05A62-4F94-48CF-BFE3-0FB98FBAD28F}" destId="{677BEF8E-B75A-4207-B75C-A58405313C1C}" srcOrd="0" destOrd="0" presId="urn:microsoft.com/office/officeart/2005/8/layout/hierarchy2"/>
    <dgm:cxn modelId="{6FD2575F-9A99-44D4-AAC3-F161097D8C31}" type="presParOf" srcId="{85B05A62-4F94-48CF-BFE3-0FB98FBAD28F}" destId="{07A27AD2-DD9C-4346-BFF0-54CB75E5DBA0}" srcOrd="1" destOrd="0" presId="urn:microsoft.com/office/officeart/2005/8/layout/hierarchy2"/>
    <dgm:cxn modelId="{26AF107F-7C04-4A68-BCA7-98A1476FC73F}" type="presParOf" srcId="{A19BC975-C13C-40F1-BD40-1923EB90D2AC}" destId="{82FF9FA2-F665-452A-A9BA-6FF1EDE8AF02}" srcOrd="2" destOrd="0" presId="urn:microsoft.com/office/officeart/2005/8/layout/hierarchy2"/>
    <dgm:cxn modelId="{4A329F66-32C1-4D8A-BC81-6D52F72ECDD2}" type="presParOf" srcId="{82FF9FA2-F665-452A-A9BA-6FF1EDE8AF02}" destId="{932C1383-C048-48C4-B2FE-4B7BBF37AC55}" srcOrd="0" destOrd="0" presId="urn:microsoft.com/office/officeart/2005/8/layout/hierarchy2"/>
    <dgm:cxn modelId="{31A5E881-E996-4084-A05C-E9033C9AA855}" type="presParOf" srcId="{A19BC975-C13C-40F1-BD40-1923EB90D2AC}" destId="{9D4A1BAD-A008-4035-AF19-B7F88B93C46D}" srcOrd="3" destOrd="0" presId="urn:microsoft.com/office/officeart/2005/8/layout/hierarchy2"/>
    <dgm:cxn modelId="{D5CAA887-DB0E-455C-9A5A-557A0FC303DB}" type="presParOf" srcId="{9D4A1BAD-A008-4035-AF19-B7F88B93C46D}" destId="{9D06CD96-DF01-4CD7-9F5C-505CFD833302}" srcOrd="0" destOrd="0" presId="urn:microsoft.com/office/officeart/2005/8/layout/hierarchy2"/>
    <dgm:cxn modelId="{1915EC4B-AFE0-447E-BE42-F88D399959C4}" type="presParOf" srcId="{9D4A1BAD-A008-4035-AF19-B7F88B93C46D}" destId="{4153CC18-5F82-4484-95D7-4690D5990298}" srcOrd="1" destOrd="0" presId="urn:microsoft.com/office/officeart/2005/8/layout/hierarchy2"/>
    <dgm:cxn modelId="{F936876E-5182-4E0A-B73C-011586406283}" type="presParOf" srcId="{A19BC975-C13C-40F1-BD40-1923EB90D2AC}" destId="{CD2FBED0-4F43-4A23-9B7B-6BBA3F5DD1A7}" srcOrd="4" destOrd="0" presId="urn:microsoft.com/office/officeart/2005/8/layout/hierarchy2"/>
    <dgm:cxn modelId="{B62A4401-2E1F-49AE-9FCC-285D4D24719B}" type="presParOf" srcId="{CD2FBED0-4F43-4A23-9B7B-6BBA3F5DD1A7}" destId="{D6D3C369-73BF-484E-9E8C-86F6A6201D0F}" srcOrd="0" destOrd="0" presId="urn:microsoft.com/office/officeart/2005/8/layout/hierarchy2"/>
    <dgm:cxn modelId="{625EB738-CAAA-43CD-9E9D-D94261AF6CCF}" type="presParOf" srcId="{A19BC975-C13C-40F1-BD40-1923EB90D2AC}" destId="{A0C5058D-C56C-4C0C-B364-7877FA6D5833}" srcOrd="5" destOrd="0" presId="urn:microsoft.com/office/officeart/2005/8/layout/hierarchy2"/>
    <dgm:cxn modelId="{46EB6BBA-D544-41C1-91A8-5DB9B362862E}" type="presParOf" srcId="{A0C5058D-C56C-4C0C-B364-7877FA6D5833}" destId="{04D346C5-01FF-4444-A7A0-C4205521BE65}" srcOrd="0" destOrd="0" presId="urn:microsoft.com/office/officeart/2005/8/layout/hierarchy2"/>
    <dgm:cxn modelId="{18252D8F-B8C0-4610-B920-00F0965C444F}" type="presParOf" srcId="{A0C5058D-C56C-4C0C-B364-7877FA6D5833}" destId="{86DFB9F9-0198-4F0D-AD44-38FECEFB773F}" srcOrd="1" destOrd="0" presId="urn:microsoft.com/office/officeart/2005/8/layout/hierarchy2"/>
    <dgm:cxn modelId="{AB470E53-6636-43FA-84A3-094CBF307FBC}" type="presParOf" srcId="{A19BC975-C13C-40F1-BD40-1923EB90D2AC}" destId="{2D86C80B-747A-4F4E-830A-D0E492BC47F5}" srcOrd="6" destOrd="0" presId="urn:microsoft.com/office/officeart/2005/8/layout/hierarchy2"/>
    <dgm:cxn modelId="{E4EFDB9E-E368-46B9-85D1-712C023731E3}" type="presParOf" srcId="{2D86C80B-747A-4F4E-830A-D0E492BC47F5}" destId="{372B26B5-E04A-45B7-8707-5FABE77A49A9}" srcOrd="0" destOrd="0" presId="urn:microsoft.com/office/officeart/2005/8/layout/hierarchy2"/>
    <dgm:cxn modelId="{D0CC9795-A24F-4B1C-AC30-8B97DA21BD9E}" type="presParOf" srcId="{A19BC975-C13C-40F1-BD40-1923EB90D2AC}" destId="{4EEC8238-AA6D-48ED-A50F-B8FE4B676430}" srcOrd="7" destOrd="0" presId="urn:microsoft.com/office/officeart/2005/8/layout/hierarchy2"/>
    <dgm:cxn modelId="{820DD922-CE2D-4CBD-A995-750E5D2F2400}" type="presParOf" srcId="{4EEC8238-AA6D-48ED-A50F-B8FE4B676430}" destId="{16DCF74A-043A-4059-BA15-767E0E0CAEC4}" srcOrd="0" destOrd="0" presId="urn:microsoft.com/office/officeart/2005/8/layout/hierarchy2"/>
    <dgm:cxn modelId="{5A8B99D3-9070-4407-BC5B-E0526F25554C}" type="presParOf" srcId="{4EEC8238-AA6D-48ED-A50F-B8FE4B676430}" destId="{96F46AC6-6217-420D-A8D2-D0FF74CBDC0C}" srcOrd="1" destOrd="0" presId="urn:microsoft.com/office/officeart/2005/8/layout/hierarchy2"/>
    <dgm:cxn modelId="{9A416F6C-6658-40BE-9EEC-59C1BEDA0FC4}" type="presParOf" srcId="{D8303A32-1780-4D87-B717-6DCB80A74CB7}" destId="{9FC78266-470C-4C89-963C-B82E522FE349}" srcOrd="2" destOrd="0" presId="urn:microsoft.com/office/officeart/2005/8/layout/hierarchy2"/>
    <dgm:cxn modelId="{E01AE963-8F5F-44CE-B0C6-DA5A34495DDC}" type="presParOf" srcId="{9FC78266-470C-4C89-963C-B82E522FE349}" destId="{C94CB734-3F60-4813-BE0D-6A2373CBF0FB}" srcOrd="0" destOrd="0" presId="urn:microsoft.com/office/officeart/2005/8/layout/hierarchy2"/>
    <dgm:cxn modelId="{B23EADAA-EE8C-4EA2-85E9-8C94596493EE}" type="presParOf" srcId="{D8303A32-1780-4D87-B717-6DCB80A74CB7}" destId="{01A15F10-5BAE-4525-A94A-24EB92958542}" srcOrd="3" destOrd="0" presId="urn:microsoft.com/office/officeart/2005/8/layout/hierarchy2"/>
    <dgm:cxn modelId="{99F6F5E2-D555-4B89-9D4A-375FB6BB9DFF}" type="presParOf" srcId="{01A15F10-5BAE-4525-A94A-24EB92958542}" destId="{427C4B16-7527-4090-97B8-5E1FCFA72225}" srcOrd="0" destOrd="0" presId="urn:microsoft.com/office/officeart/2005/8/layout/hierarchy2"/>
    <dgm:cxn modelId="{F4B1DB64-3439-4F3A-AD2A-4C16C99F7DA7}" type="presParOf" srcId="{01A15F10-5BAE-4525-A94A-24EB92958542}" destId="{A2D6FE54-3839-41BD-9DF3-83927780CAC4}" srcOrd="1" destOrd="0" presId="urn:microsoft.com/office/officeart/2005/8/layout/hierarchy2"/>
    <dgm:cxn modelId="{5A8D7EF3-2394-4416-A404-A47F8C5A110A}" type="presParOf" srcId="{4FF4D463-5C56-47C2-801A-AE3EC072053E}" destId="{FB5F48BF-6D30-44F3-81E8-B313C21BEC79}" srcOrd="1" destOrd="0" presId="urn:microsoft.com/office/officeart/2005/8/layout/hierarchy2"/>
    <dgm:cxn modelId="{823E415F-ABB1-4494-991E-52832FA564B8}" type="presParOf" srcId="{FB5F48BF-6D30-44F3-81E8-B313C21BEC79}" destId="{76ADBFC7-16CB-466C-BC32-9534CE07DAF0}" srcOrd="0" destOrd="0" presId="urn:microsoft.com/office/officeart/2005/8/layout/hierarchy2"/>
    <dgm:cxn modelId="{32BBF9A5-E0D1-427A-952D-C5049592C417}" type="presParOf" srcId="{FB5F48BF-6D30-44F3-81E8-B313C21BEC79}" destId="{906A24BD-6552-4914-B713-A2B3A51BF2DE}" srcOrd="1" destOrd="0" presId="urn:microsoft.com/office/officeart/2005/8/layout/hierarchy2"/>
    <dgm:cxn modelId="{9AEF9995-62C5-48EE-A139-11A2C1F82402}" type="presParOf" srcId="{4FF4D463-5C56-47C2-801A-AE3EC072053E}" destId="{CD738A88-207B-4C8E-ACA0-DBFF07DE0DBC}" srcOrd="2" destOrd="0" presId="urn:microsoft.com/office/officeart/2005/8/layout/hierarchy2"/>
    <dgm:cxn modelId="{7224765C-16B4-4CA9-8311-215DF7522ECD}" type="presParOf" srcId="{CD738A88-207B-4C8E-ACA0-DBFF07DE0DBC}" destId="{6BF29830-075C-42AF-9040-B4471F241E00}" srcOrd="0" destOrd="0" presId="urn:microsoft.com/office/officeart/2005/8/layout/hierarchy2"/>
    <dgm:cxn modelId="{D269308C-AF09-436C-9B33-388F44192B6C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solidFill>
          <a:srgbClr val="FA6AA1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solidFill>
          <a:srgbClr val="6DF77D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(2401,9 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(0,0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(1,0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(1,0тыс.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(616,1 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(722,8 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 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(1725,4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27465" custLinFactNeighborY="142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61100" custScaleY="204216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75787" custLinFactY="100000" custLinFactNeighborX="39865" custLinFactNeighborY="1128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19838" custLinFactX="200000" custLinFactY="-61463" custLinFactNeighborX="26749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5937" custScaleY="101974" custLinFactX="200000" custLinFactNeighborX="263358" custLinFactNeighborY="-411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12D4483B-3EF6-4070-9691-7E2876F7E17E}" type="presOf" srcId="{8960AB01-C4CA-481D-9E77-2C07EA4B72EF}" destId="{932C1383-C048-48C4-B2FE-4B7BBF37AC55}" srcOrd="1" destOrd="0" presId="urn:microsoft.com/office/officeart/2005/8/layout/hierarchy2"/>
    <dgm:cxn modelId="{3A642C37-E655-4B0C-B5C8-40754A5BB0B9}" type="presOf" srcId="{47F1F2CB-3710-4BBF-B40F-83D052FAA2F5}" destId="{CA622FF3-8229-41CB-8817-D60DA6F5ADB4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261CFBCD-A486-4EC7-B5BE-184C2B8DD366}" type="presOf" srcId="{E81C6B86-E350-4593-9700-208AA6C2CD7F}" destId="{C4D6B5FC-21FE-4411-9C7D-AF7FAF48762D}" srcOrd="0" destOrd="0" presId="urn:microsoft.com/office/officeart/2005/8/layout/hierarchy2"/>
    <dgm:cxn modelId="{20096F6A-B924-49F1-B875-B199DCDA6D7A}" type="presOf" srcId="{C3C361D1-49BD-4B59-8715-C24BF5FB9AF2}" destId="{6BF29830-075C-42AF-9040-B4471F241E00}" srcOrd="0" destOrd="0" presId="urn:microsoft.com/office/officeart/2005/8/layout/hierarchy2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53A5309A-7CC4-4799-9235-E66181839B54}" type="presOf" srcId="{8960AB01-C4CA-481D-9E77-2C07EA4B72EF}" destId="{82FF9FA2-F665-452A-A9BA-6FF1EDE8AF02}" srcOrd="0" destOrd="0" presId="urn:microsoft.com/office/officeart/2005/8/layout/hierarchy2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A31BE5A0-B72B-4086-9391-46A2505174FD}" type="presOf" srcId="{C8980091-D4ED-4869-B5C5-4CDE665A9E0A}" destId="{2D86C80B-747A-4F4E-830A-D0E492BC47F5}" srcOrd="0" destOrd="0" presId="urn:microsoft.com/office/officeart/2005/8/layout/hierarchy2"/>
    <dgm:cxn modelId="{07BD205A-8822-439A-8DD7-EE454EC992D3}" type="presOf" srcId="{329DA98C-6586-4BE0-AB51-1D0BDEBDC4A1}" destId="{9FC78266-470C-4C89-963C-B82E522FE349}" srcOrd="0" destOrd="0" presId="urn:microsoft.com/office/officeart/2005/8/layout/hierarchy2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A9B93E59-AF73-4337-A66F-A925CD56D297}" type="presOf" srcId="{7C813FBF-58CF-4A73-87FA-DF37F9325225}" destId="{427C4B16-7527-4090-97B8-5E1FCFA72225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D710165-3D1E-4A31-B644-313EC4A95906}" type="presOf" srcId="{D15B9808-244C-474E-9825-4860E6556DE2}" destId="{16DCF74A-043A-4059-BA15-767E0E0CAEC4}" srcOrd="0" destOrd="0" presId="urn:microsoft.com/office/officeart/2005/8/layout/hierarchy2"/>
    <dgm:cxn modelId="{524A9A19-B09C-47CC-969F-2B9E67AE7E11}" type="presOf" srcId="{93272420-4AFD-40A3-9371-A5F58093BC38}" destId="{9D06CD96-DF01-4CD7-9F5C-505CFD833302}" srcOrd="0" destOrd="0" presId="urn:microsoft.com/office/officeart/2005/8/layout/hierarchy2"/>
    <dgm:cxn modelId="{591FDFCF-3418-45A3-AEFF-78C0DE8A4B6A}" type="presOf" srcId="{DC65586A-9B92-40C0-8BFE-CD5888088FF1}" destId="{6FDAC32B-9059-4642-BAFD-BA33CE38335C}" srcOrd="1" destOrd="0" presId="urn:microsoft.com/office/officeart/2005/8/layout/hierarchy2"/>
    <dgm:cxn modelId="{B6CFF500-DF7D-4BC4-B5A4-EDECEDDA6D3B}" type="presOf" srcId="{9A55E3D6-7836-48A8-B56C-96141BEC8148}" destId="{B63E864C-E7CE-4555-BF83-ECDF3BF66418}" srcOrd="0" destOrd="0" presId="urn:microsoft.com/office/officeart/2005/8/layout/hierarchy2"/>
    <dgm:cxn modelId="{E70B644D-BA66-44C5-A2A5-06FA867D950C}" type="presOf" srcId="{B383DEC2-A9F2-430F-BE83-BB12DD0C0143}" destId="{76ADBFC7-16CB-466C-BC32-9534CE07DAF0}" srcOrd="0" destOrd="0" presId="urn:microsoft.com/office/officeart/2005/8/layout/hierarchy2"/>
    <dgm:cxn modelId="{91118BFB-2177-442E-B629-8DE3EB2A06E5}" type="presOf" srcId="{329DA98C-6586-4BE0-AB51-1D0BDEBDC4A1}" destId="{C94CB734-3F60-4813-BE0D-6A2373CBF0FB}" srcOrd="1" destOrd="0" presId="urn:microsoft.com/office/officeart/2005/8/layout/hierarchy2"/>
    <dgm:cxn modelId="{DD491751-881B-45C6-949C-A36D3AEB9E3E}" type="presOf" srcId="{7BD6B530-1528-424E-9C59-DE5F95367EDC}" destId="{D6EC0B0C-1599-4DA9-874C-6FBA94FBF8B3}" srcOrd="0" destOrd="0" presId="urn:microsoft.com/office/officeart/2005/8/layout/hierarchy2"/>
    <dgm:cxn modelId="{F0CC3A8E-9510-4E09-B0BE-7C08989A2EC1}" type="presOf" srcId="{288A3778-C0CB-4A96-B113-9EF48ED53183}" destId="{677BEF8E-B75A-4207-B75C-A58405313C1C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9C435CF8-3A3C-4B45-A50F-BB1C5EDB254F}" type="presOf" srcId="{47F1F2CB-3710-4BBF-B40F-83D052FAA2F5}" destId="{96D8EE2C-5FAE-4D66-BA9E-06F9EC516651}" srcOrd="0" destOrd="0" presId="urn:microsoft.com/office/officeart/2005/8/layout/hierarchy2"/>
    <dgm:cxn modelId="{921BEBFE-74D6-483C-903C-AF8270DB0A17}" type="presOf" srcId="{802EB448-9D4A-4820-939C-3051841177D4}" destId="{04D346C5-01FF-4444-A7A0-C4205521BE65}" srcOrd="0" destOrd="0" presId="urn:microsoft.com/office/officeart/2005/8/layout/hierarchy2"/>
    <dgm:cxn modelId="{F8BE23A4-A8BB-45C3-ACA8-C41BEB0357E1}" type="presOf" srcId="{6AFFBB97-E491-4175-8032-3F2B95314297}" destId="{0E9E211C-3E36-490A-8EFB-2874C026F3C4}" srcOrd="1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4C75F5AE-E53C-4E81-B3D1-F97CF2076F17}" type="presOf" srcId="{FBA2B4A0-BECB-402F-95AC-9A02D4E2B609}" destId="{D6D3C369-73BF-484E-9E8C-86F6A6201D0F}" srcOrd="1" destOrd="0" presId="urn:microsoft.com/office/officeart/2005/8/layout/hierarchy2"/>
    <dgm:cxn modelId="{F58ACF6F-E4F5-46B0-98D6-9FCE2BA427D8}" type="presOf" srcId="{87EE8C6D-4643-4EC1-AFB2-43D48F0BB048}" destId="{4FF4D463-5C56-47C2-801A-AE3EC072053E}" srcOrd="0" destOrd="0" presId="urn:microsoft.com/office/officeart/2005/8/layout/hierarchy2"/>
    <dgm:cxn modelId="{BA62371F-879A-4890-8999-86C159D63E31}" type="presOf" srcId="{DC65586A-9B92-40C0-8BFE-CD5888088FF1}" destId="{6F65CA74-76C5-4548-81A8-CE5F70D3A6EF}" srcOrd="0" destOrd="0" presId="urn:microsoft.com/office/officeart/2005/8/layout/hierarchy2"/>
    <dgm:cxn modelId="{72FCFB1D-CF98-44A9-8058-3B96F96793E1}" type="presOf" srcId="{6AFFBB97-E491-4175-8032-3F2B95314297}" destId="{A1FB6AD0-74B1-463D-83EE-6312792242A7}" srcOrd="0" destOrd="0" presId="urn:microsoft.com/office/officeart/2005/8/layout/hierarchy2"/>
    <dgm:cxn modelId="{4BA063E2-17F7-4427-B51F-920E6CFF6E73}" type="presOf" srcId="{C8980091-D4ED-4869-B5C5-4CDE665A9E0A}" destId="{372B26B5-E04A-45B7-8707-5FABE77A49A9}" srcOrd="1" destOrd="0" presId="urn:microsoft.com/office/officeart/2005/8/layout/hierarchy2"/>
    <dgm:cxn modelId="{4BE83BF5-0B02-4FAD-A540-979E5C00EDAD}" type="presOf" srcId="{FBA2B4A0-BECB-402F-95AC-9A02D4E2B609}" destId="{CD2FBED0-4F43-4A23-9B7B-6BBA3F5DD1A7}" srcOrd="0" destOrd="0" presId="urn:microsoft.com/office/officeart/2005/8/layout/hierarchy2"/>
    <dgm:cxn modelId="{F0608C2F-EF6B-4BF9-A299-5C5694251859}" type="presParOf" srcId="{4FF4D463-5C56-47C2-801A-AE3EC072053E}" destId="{D818E353-3BFF-4E72-B499-B17F27E27E47}" srcOrd="0" destOrd="0" presId="urn:microsoft.com/office/officeart/2005/8/layout/hierarchy2"/>
    <dgm:cxn modelId="{FA5DC836-3643-47CF-9E28-082D340AD791}" type="presParOf" srcId="{D818E353-3BFF-4E72-B499-B17F27E27E47}" destId="{D6EC0B0C-1599-4DA9-874C-6FBA94FBF8B3}" srcOrd="0" destOrd="0" presId="urn:microsoft.com/office/officeart/2005/8/layout/hierarchy2"/>
    <dgm:cxn modelId="{9B3E186F-021F-421D-96F3-CBA20094E714}" type="presParOf" srcId="{D818E353-3BFF-4E72-B499-B17F27E27E47}" destId="{0E5C854C-D619-455A-BBCA-575473A4C784}" srcOrd="1" destOrd="0" presId="urn:microsoft.com/office/officeart/2005/8/layout/hierarchy2"/>
    <dgm:cxn modelId="{E1E9F328-61A4-4291-BB1C-2B5AD88A2628}" type="presParOf" srcId="{0E5C854C-D619-455A-BBCA-575473A4C784}" destId="{6F65CA74-76C5-4548-81A8-CE5F70D3A6EF}" srcOrd="0" destOrd="0" presId="urn:microsoft.com/office/officeart/2005/8/layout/hierarchy2"/>
    <dgm:cxn modelId="{FE4F1943-CDFC-4685-AD7A-961150EC5714}" type="presParOf" srcId="{6F65CA74-76C5-4548-81A8-CE5F70D3A6EF}" destId="{6FDAC32B-9059-4642-BAFD-BA33CE38335C}" srcOrd="0" destOrd="0" presId="urn:microsoft.com/office/officeart/2005/8/layout/hierarchy2"/>
    <dgm:cxn modelId="{DBF86638-FD65-43EC-8BB0-BF7CC2E2659A}" type="presParOf" srcId="{0E5C854C-D619-455A-BBCA-575473A4C784}" destId="{5B49F422-0207-4E16-8FE0-AE02C6164202}" srcOrd="1" destOrd="0" presId="urn:microsoft.com/office/officeart/2005/8/layout/hierarchy2"/>
    <dgm:cxn modelId="{A91213A4-06B4-4F31-8E97-785084209FB3}" type="presParOf" srcId="{5B49F422-0207-4E16-8FE0-AE02C6164202}" destId="{C4D6B5FC-21FE-4411-9C7D-AF7FAF48762D}" srcOrd="0" destOrd="0" presId="urn:microsoft.com/office/officeart/2005/8/layout/hierarchy2"/>
    <dgm:cxn modelId="{7608307D-F451-4634-B912-3360219960B8}" type="presParOf" srcId="{5B49F422-0207-4E16-8FE0-AE02C6164202}" destId="{D8303A32-1780-4D87-B717-6DCB80A74CB7}" srcOrd="1" destOrd="0" presId="urn:microsoft.com/office/officeart/2005/8/layout/hierarchy2"/>
    <dgm:cxn modelId="{7A541BAC-1145-4950-A46F-C62260482CE1}" type="presParOf" srcId="{D8303A32-1780-4D87-B717-6DCB80A74CB7}" destId="{96D8EE2C-5FAE-4D66-BA9E-06F9EC516651}" srcOrd="0" destOrd="0" presId="urn:microsoft.com/office/officeart/2005/8/layout/hierarchy2"/>
    <dgm:cxn modelId="{26A5E71D-42F2-45DA-BF9B-A80256410450}" type="presParOf" srcId="{96D8EE2C-5FAE-4D66-BA9E-06F9EC516651}" destId="{CA622FF3-8229-41CB-8817-D60DA6F5ADB4}" srcOrd="0" destOrd="0" presId="urn:microsoft.com/office/officeart/2005/8/layout/hierarchy2"/>
    <dgm:cxn modelId="{AE7E7FCD-410A-4B42-AAB5-D9F745E2E2A9}" type="presParOf" srcId="{D8303A32-1780-4D87-B717-6DCB80A74CB7}" destId="{2DBB469A-B180-418B-BFA1-B5C54C27E93A}" srcOrd="1" destOrd="0" presId="urn:microsoft.com/office/officeart/2005/8/layout/hierarchy2"/>
    <dgm:cxn modelId="{CBD14418-1D27-4B84-9A52-EF1E5BB02049}" type="presParOf" srcId="{2DBB469A-B180-418B-BFA1-B5C54C27E93A}" destId="{B63E864C-E7CE-4555-BF83-ECDF3BF66418}" srcOrd="0" destOrd="0" presId="urn:microsoft.com/office/officeart/2005/8/layout/hierarchy2"/>
    <dgm:cxn modelId="{069AEB7E-7FD7-4B86-A13C-79F94B44E9FA}" type="presParOf" srcId="{2DBB469A-B180-418B-BFA1-B5C54C27E93A}" destId="{A19BC975-C13C-40F1-BD40-1923EB90D2AC}" srcOrd="1" destOrd="0" presId="urn:microsoft.com/office/officeart/2005/8/layout/hierarchy2"/>
    <dgm:cxn modelId="{8BD21E54-7018-4DF2-8CE1-F602EE1B1A89}" type="presParOf" srcId="{A19BC975-C13C-40F1-BD40-1923EB90D2AC}" destId="{A1FB6AD0-74B1-463D-83EE-6312792242A7}" srcOrd="0" destOrd="0" presId="urn:microsoft.com/office/officeart/2005/8/layout/hierarchy2"/>
    <dgm:cxn modelId="{AB09B92E-5A3C-4D52-BE2E-9CD76839E078}" type="presParOf" srcId="{A1FB6AD0-74B1-463D-83EE-6312792242A7}" destId="{0E9E211C-3E36-490A-8EFB-2874C026F3C4}" srcOrd="0" destOrd="0" presId="urn:microsoft.com/office/officeart/2005/8/layout/hierarchy2"/>
    <dgm:cxn modelId="{54B8EB5A-B6A9-4E3C-A2A7-857F3AACB7F1}" type="presParOf" srcId="{A19BC975-C13C-40F1-BD40-1923EB90D2AC}" destId="{85B05A62-4F94-48CF-BFE3-0FB98FBAD28F}" srcOrd="1" destOrd="0" presId="urn:microsoft.com/office/officeart/2005/8/layout/hierarchy2"/>
    <dgm:cxn modelId="{01E9FB4A-C901-488D-A977-EDC6F658E84A}" type="presParOf" srcId="{85B05A62-4F94-48CF-BFE3-0FB98FBAD28F}" destId="{677BEF8E-B75A-4207-B75C-A58405313C1C}" srcOrd="0" destOrd="0" presId="urn:microsoft.com/office/officeart/2005/8/layout/hierarchy2"/>
    <dgm:cxn modelId="{46451580-8A20-4DD0-9B85-522D7B8D0A44}" type="presParOf" srcId="{85B05A62-4F94-48CF-BFE3-0FB98FBAD28F}" destId="{07A27AD2-DD9C-4346-BFF0-54CB75E5DBA0}" srcOrd="1" destOrd="0" presId="urn:microsoft.com/office/officeart/2005/8/layout/hierarchy2"/>
    <dgm:cxn modelId="{C192813D-EAED-410D-A336-29CFA0815F42}" type="presParOf" srcId="{A19BC975-C13C-40F1-BD40-1923EB90D2AC}" destId="{82FF9FA2-F665-452A-A9BA-6FF1EDE8AF02}" srcOrd="2" destOrd="0" presId="urn:microsoft.com/office/officeart/2005/8/layout/hierarchy2"/>
    <dgm:cxn modelId="{871E8611-58E1-4464-A517-C2C6D7CD0982}" type="presParOf" srcId="{82FF9FA2-F665-452A-A9BA-6FF1EDE8AF02}" destId="{932C1383-C048-48C4-B2FE-4B7BBF37AC55}" srcOrd="0" destOrd="0" presId="urn:microsoft.com/office/officeart/2005/8/layout/hierarchy2"/>
    <dgm:cxn modelId="{7C6177A3-9D9C-4279-9F11-2A6A19CB5A6D}" type="presParOf" srcId="{A19BC975-C13C-40F1-BD40-1923EB90D2AC}" destId="{9D4A1BAD-A008-4035-AF19-B7F88B93C46D}" srcOrd="3" destOrd="0" presId="urn:microsoft.com/office/officeart/2005/8/layout/hierarchy2"/>
    <dgm:cxn modelId="{35A42635-779F-44D4-AD0A-C95D348AB728}" type="presParOf" srcId="{9D4A1BAD-A008-4035-AF19-B7F88B93C46D}" destId="{9D06CD96-DF01-4CD7-9F5C-505CFD833302}" srcOrd="0" destOrd="0" presId="urn:microsoft.com/office/officeart/2005/8/layout/hierarchy2"/>
    <dgm:cxn modelId="{DF47C867-0106-4F7D-82C7-DE6006D0E893}" type="presParOf" srcId="{9D4A1BAD-A008-4035-AF19-B7F88B93C46D}" destId="{4153CC18-5F82-4484-95D7-4690D5990298}" srcOrd="1" destOrd="0" presId="urn:microsoft.com/office/officeart/2005/8/layout/hierarchy2"/>
    <dgm:cxn modelId="{77CD9CAC-C84B-4225-81C9-E3469D74ADFD}" type="presParOf" srcId="{A19BC975-C13C-40F1-BD40-1923EB90D2AC}" destId="{CD2FBED0-4F43-4A23-9B7B-6BBA3F5DD1A7}" srcOrd="4" destOrd="0" presId="urn:microsoft.com/office/officeart/2005/8/layout/hierarchy2"/>
    <dgm:cxn modelId="{BC7FE535-19C8-406F-963F-DB0927998B4D}" type="presParOf" srcId="{CD2FBED0-4F43-4A23-9B7B-6BBA3F5DD1A7}" destId="{D6D3C369-73BF-484E-9E8C-86F6A6201D0F}" srcOrd="0" destOrd="0" presId="urn:microsoft.com/office/officeart/2005/8/layout/hierarchy2"/>
    <dgm:cxn modelId="{8AD1A916-77F3-4197-AF97-18DF5099586C}" type="presParOf" srcId="{A19BC975-C13C-40F1-BD40-1923EB90D2AC}" destId="{A0C5058D-C56C-4C0C-B364-7877FA6D5833}" srcOrd="5" destOrd="0" presId="urn:microsoft.com/office/officeart/2005/8/layout/hierarchy2"/>
    <dgm:cxn modelId="{76DE431F-AC52-41BB-AF0D-87C868B5196F}" type="presParOf" srcId="{A0C5058D-C56C-4C0C-B364-7877FA6D5833}" destId="{04D346C5-01FF-4444-A7A0-C4205521BE65}" srcOrd="0" destOrd="0" presId="urn:microsoft.com/office/officeart/2005/8/layout/hierarchy2"/>
    <dgm:cxn modelId="{B54660F6-3430-46E7-B629-30BE950A4044}" type="presParOf" srcId="{A0C5058D-C56C-4C0C-B364-7877FA6D5833}" destId="{86DFB9F9-0198-4F0D-AD44-38FECEFB773F}" srcOrd="1" destOrd="0" presId="urn:microsoft.com/office/officeart/2005/8/layout/hierarchy2"/>
    <dgm:cxn modelId="{EB26A93B-9452-47C3-A2F6-1B32750BB143}" type="presParOf" srcId="{A19BC975-C13C-40F1-BD40-1923EB90D2AC}" destId="{2D86C80B-747A-4F4E-830A-D0E492BC47F5}" srcOrd="6" destOrd="0" presId="urn:microsoft.com/office/officeart/2005/8/layout/hierarchy2"/>
    <dgm:cxn modelId="{0AC078BA-087E-4BE2-B97A-DFF042B3E5AC}" type="presParOf" srcId="{2D86C80B-747A-4F4E-830A-D0E492BC47F5}" destId="{372B26B5-E04A-45B7-8707-5FABE77A49A9}" srcOrd="0" destOrd="0" presId="urn:microsoft.com/office/officeart/2005/8/layout/hierarchy2"/>
    <dgm:cxn modelId="{9F8A8964-3863-4C6B-9746-654C0397F1E7}" type="presParOf" srcId="{A19BC975-C13C-40F1-BD40-1923EB90D2AC}" destId="{4EEC8238-AA6D-48ED-A50F-B8FE4B676430}" srcOrd="7" destOrd="0" presId="urn:microsoft.com/office/officeart/2005/8/layout/hierarchy2"/>
    <dgm:cxn modelId="{8B7FED75-C928-4395-AF51-732DD92AFEBB}" type="presParOf" srcId="{4EEC8238-AA6D-48ED-A50F-B8FE4B676430}" destId="{16DCF74A-043A-4059-BA15-767E0E0CAEC4}" srcOrd="0" destOrd="0" presId="urn:microsoft.com/office/officeart/2005/8/layout/hierarchy2"/>
    <dgm:cxn modelId="{D43F5DFE-DA61-45B0-99E5-BB707040BA99}" type="presParOf" srcId="{4EEC8238-AA6D-48ED-A50F-B8FE4B676430}" destId="{96F46AC6-6217-420D-A8D2-D0FF74CBDC0C}" srcOrd="1" destOrd="0" presId="urn:microsoft.com/office/officeart/2005/8/layout/hierarchy2"/>
    <dgm:cxn modelId="{603A9AD1-8EF8-43FA-BC8E-AD8FE71C4C31}" type="presParOf" srcId="{D8303A32-1780-4D87-B717-6DCB80A74CB7}" destId="{9FC78266-470C-4C89-963C-B82E522FE349}" srcOrd="2" destOrd="0" presId="urn:microsoft.com/office/officeart/2005/8/layout/hierarchy2"/>
    <dgm:cxn modelId="{81A8DB77-B208-4642-863B-2D9795E6E3C4}" type="presParOf" srcId="{9FC78266-470C-4C89-963C-B82E522FE349}" destId="{C94CB734-3F60-4813-BE0D-6A2373CBF0FB}" srcOrd="0" destOrd="0" presId="urn:microsoft.com/office/officeart/2005/8/layout/hierarchy2"/>
    <dgm:cxn modelId="{6F5BEE22-22AC-497F-A7D3-EB7040783EB7}" type="presParOf" srcId="{D8303A32-1780-4D87-B717-6DCB80A74CB7}" destId="{01A15F10-5BAE-4525-A94A-24EB92958542}" srcOrd="3" destOrd="0" presId="urn:microsoft.com/office/officeart/2005/8/layout/hierarchy2"/>
    <dgm:cxn modelId="{05502396-DDAB-4047-8DF8-A75E9101FA61}" type="presParOf" srcId="{01A15F10-5BAE-4525-A94A-24EB92958542}" destId="{427C4B16-7527-4090-97B8-5E1FCFA72225}" srcOrd="0" destOrd="0" presId="urn:microsoft.com/office/officeart/2005/8/layout/hierarchy2"/>
    <dgm:cxn modelId="{6D39C90C-E60C-4CF0-BE3C-E7DED31F3B0B}" type="presParOf" srcId="{01A15F10-5BAE-4525-A94A-24EB92958542}" destId="{A2D6FE54-3839-41BD-9DF3-83927780CAC4}" srcOrd="1" destOrd="0" presId="urn:microsoft.com/office/officeart/2005/8/layout/hierarchy2"/>
    <dgm:cxn modelId="{0786F494-DB13-49E9-BB5C-16041EC80066}" type="presParOf" srcId="{4FF4D463-5C56-47C2-801A-AE3EC072053E}" destId="{FB5F48BF-6D30-44F3-81E8-B313C21BEC79}" srcOrd="1" destOrd="0" presId="urn:microsoft.com/office/officeart/2005/8/layout/hierarchy2"/>
    <dgm:cxn modelId="{F3976DB6-EC01-481D-9675-EF838510FBA1}" type="presParOf" srcId="{FB5F48BF-6D30-44F3-81E8-B313C21BEC79}" destId="{76ADBFC7-16CB-466C-BC32-9534CE07DAF0}" srcOrd="0" destOrd="0" presId="urn:microsoft.com/office/officeart/2005/8/layout/hierarchy2"/>
    <dgm:cxn modelId="{D0D67741-56C3-4052-928C-8CF71161A6EB}" type="presParOf" srcId="{FB5F48BF-6D30-44F3-81E8-B313C21BEC79}" destId="{906A24BD-6552-4914-B713-A2B3A51BF2DE}" srcOrd="1" destOrd="0" presId="urn:microsoft.com/office/officeart/2005/8/layout/hierarchy2"/>
    <dgm:cxn modelId="{2C5A7703-F187-4A4D-91FF-9AD5EFFD73A2}" type="presParOf" srcId="{4FF4D463-5C56-47C2-801A-AE3EC072053E}" destId="{CD738A88-207B-4C8E-ACA0-DBFF07DE0DBC}" srcOrd="2" destOrd="0" presId="urn:microsoft.com/office/officeart/2005/8/layout/hierarchy2"/>
    <dgm:cxn modelId="{6F2843DD-3FAE-47DB-ACCB-151EA6BBEBA1}" type="presParOf" srcId="{CD738A88-207B-4C8E-ACA0-DBFF07DE0DBC}" destId="{6BF29830-075C-42AF-9040-B4471F241E00}" srcOrd="0" destOrd="0" presId="urn:microsoft.com/office/officeart/2005/8/layout/hierarchy2"/>
    <dgm:cxn modelId="{B7ECED9D-F9D4-4CB1-9D57-3C2900CCC605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378511" y="100762"/>
          <a:ext cx="403439" cy="3624825"/>
        </a:xfrm>
        <a:prstGeom prst="roundRect">
          <a:avLst>
            <a:gd name="adj" fmla="val 10000"/>
          </a:avLst>
        </a:prstGeom>
        <a:solidFill>
          <a:srgbClr val="0EBA1E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90327" y="112578"/>
        <a:ext cx="379807" cy="3601193"/>
      </dsp:txXfrm>
    </dsp:sp>
    <dsp:sp modelId="{6F65CA74-76C5-4548-81A8-CE5F70D3A6EF}">
      <dsp:nvSpPr>
        <dsp:cNvPr id="0" name=""/>
        <dsp:cNvSpPr/>
      </dsp:nvSpPr>
      <dsp:spPr>
        <a:xfrm rot="21300152">
          <a:off x="781207" y="1887266"/>
          <a:ext cx="391477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391477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967159" y="1886337"/>
        <a:ext cx="19573" cy="19573"/>
      </dsp:txXfrm>
    </dsp:sp>
    <dsp:sp modelId="{C4D6B5FC-21FE-4411-9C7D-AF7FAF48762D}">
      <dsp:nvSpPr>
        <dsp:cNvPr id="0" name=""/>
        <dsp:cNvSpPr/>
      </dsp:nvSpPr>
      <dsp:spPr>
        <a:xfrm>
          <a:off x="1171941" y="105076"/>
          <a:ext cx="1018552" cy="354799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1201773" y="134908"/>
        <a:ext cx="958888" cy="3488329"/>
      </dsp:txXfrm>
    </dsp:sp>
    <dsp:sp modelId="{96D8EE2C-5FAE-4D66-BA9E-06F9EC516651}">
      <dsp:nvSpPr>
        <dsp:cNvPr id="0" name=""/>
        <dsp:cNvSpPr/>
      </dsp:nvSpPr>
      <dsp:spPr>
        <a:xfrm rot="17763703">
          <a:off x="1892320" y="1392465"/>
          <a:ext cx="1063650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063650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97554" y="1374731"/>
        <a:ext cx="53182" cy="53182"/>
      </dsp:txXfrm>
    </dsp:sp>
    <dsp:sp modelId="{B63E864C-E7CE-4555-BF83-ECDF3BF66418}">
      <dsp:nvSpPr>
        <dsp:cNvPr id="0" name=""/>
        <dsp:cNvSpPr/>
      </dsp:nvSpPr>
      <dsp:spPr>
        <a:xfrm>
          <a:off x="2657797" y="25224"/>
          <a:ext cx="2092934" cy="1796695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(4238,6 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710420" y="77847"/>
        <a:ext cx="1987688" cy="1691449"/>
      </dsp:txXfrm>
    </dsp:sp>
    <dsp:sp modelId="{A1FB6AD0-74B1-463D-83EE-6312792242A7}">
      <dsp:nvSpPr>
        <dsp:cNvPr id="0" name=""/>
        <dsp:cNvSpPr/>
      </dsp:nvSpPr>
      <dsp:spPr>
        <a:xfrm rot="20621551">
          <a:off x="4727183" y="750360"/>
          <a:ext cx="1170653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170653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83243" y="729951"/>
        <a:ext cx="58532" cy="58532"/>
      </dsp:txXfrm>
    </dsp:sp>
    <dsp:sp modelId="{677BEF8E-B75A-4207-B75C-A58405313C1C}">
      <dsp:nvSpPr>
        <dsp:cNvPr id="0" name=""/>
        <dsp:cNvSpPr/>
      </dsp:nvSpPr>
      <dsp:spPr>
        <a:xfrm>
          <a:off x="5874288" y="223592"/>
          <a:ext cx="2877660" cy="742539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(0,0 тыс.руб.).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96036" y="245340"/>
        <a:ext cx="2834164" cy="699043"/>
      </dsp:txXfrm>
    </dsp:sp>
    <dsp:sp modelId="{82FF9FA2-F665-452A-A9BA-6FF1EDE8AF02}">
      <dsp:nvSpPr>
        <dsp:cNvPr id="0" name=""/>
        <dsp:cNvSpPr/>
      </dsp:nvSpPr>
      <dsp:spPr>
        <a:xfrm rot="1308879">
          <a:off x="4705719" y="1148299"/>
          <a:ext cx="1257165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257165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302873" y="1125728"/>
        <a:ext cx="62858" cy="62858"/>
      </dsp:txXfrm>
    </dsp:sp>
    <dsp:sp modelId="{9D06CD96-DF01-4CD7-9F5C-505CFD833302}">
      <dsp:nvSpPr>
        <dsp:cNvPr id="0" name=""/>
        <dsp:cNvSpPr/>
      </dsp:nvSpPr>
      <dsp:spPr>
        <a:xfrm>
          <a:off x="5917872" y="1108773"/>
          <a:ext cx="2809893" cy="56393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ситуаций(131,7 тыс. 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34389" y="1125290"/>
        <a:ext cx="2776859" cy="530903"/>
      </dsp:txXfrm>
    </dsp:sp>
    <dsp:sp modelId="{CD2FBED0-4F43-4A23-9B7B-6BBA3F5DD1A7}">
      <dsp:nvSpPr>
        <dsp:cNvPr id="0" name=""/>
        <dsp:cNvSpPr/>
      </dsp:nvSpPr>
      <dsp:spPr>
        <a:xfrm rot="2746122">
          <a:off x="4501377" y="1505471"/>
          <a:ext cx="1648936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648936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84621" y="1473105"/>
        <a:ext cx="82446" cy="82446"/>
      </dsp:txXfrm>
    </dsp:sp>
    <dsp:sp modelId="{04D346C5-01FF-4444-A7A0-C4205521BE65}">
      <dsp:nvSpPr>
        <dsp:cNvPr id="0" name=""/>
        <dsp:cNvSpPr/>
      </dsp:nvSpPr>
      <dsp:spPr>
        <a:xfrm>
          <a:off x="5900958" y="1821923"/>
          <a:ext cx="2827695" cy="566321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преступности(39,0 </a:t>
          </a:r>
          <a:r>
            <a:rPr lang="ru-RU" sz="1200" b="1" kern="1200" dirty="0" err="1" smtClean="0">
              <a:solidFill>
                <a:schemeClr val="accent6">
                  <a:lumMod val="50000"/>
                </a:schemeClr>
              </a:solidFill>
            </a:rPr>
            <a:t>тыс.руб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17545" y="1838510"/>
        <a:ext cx="2794521" cy="533147"/>
      </dsp:txXfrm>
    </dsp:sp>
    <dsp:sp modelId="{2D86C80B-747A-4F4E-830A-D0E492BC47F5}">
      <dsp:nvSpPr>
        <dsp:cNvPr id="0" name=""/>
        <dsp:cNvSpPr/>
      </dsp:nvSpPr>
      <dsp:spPr>
        <a:xfrm rot="4159804">
          <a:off x="3665310" y="2484309"/>
          <a:ext cx="3355161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3355161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59011" y="2409287"/>
        <a:ext cx="167758" cy="167758"/>
      </dsp:txXfrm>
    </dsp:sp>
    <dsp:sp modelId="{16DCF74A-043A-4059-BA15-767E0E0CAEC4}">
      <dsp:nvSpPr>
        <dsp:cNvPr id="0" name=""/>
        <dsp:cNvSpPr/>
      </dsp:nvSpPr>
      <dsp:spPr>
        <a:xfrm>
          <a:off x="5935049" y="3620641"/>
          <a:ext cx="2768710" cy="88423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культуры(2682,6 тыс. 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60947" y="3646539"/>
        <a:ext cx="2716914" cy="832441"/>
      </dsp:txXfrm>
    </dsp:sp>
    <dsp:sp modelId="{9FC78266-470C-4C89-963C-B82E522FE349}">
      <dsp:nvSpPr>
        <dsp:cNvPr id="0" name=""/>
        <dsp:cNvSpPr/>
      </dsp:nvSpPr>
      <dsp:spPr>
        <a:xfrm rot="3925228">
          <a:off x="1865571" y="2376136"/>
          <a:ext cx="1112665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112665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94087" y="2357176"/>
        <a:ext cx="55633" cy="55633"/>
      </dsp:txXfrm>
    </dsp:sp>
    <dsp:sp modelId="{427C4B16-7527-4090-97B8-5E1FCFA72225}">
      <dsp:nvSpPr>
        <dsp:cNvPr id="0" name=""/>
        <dsp:cNvSpPr/>
      </dsp:nvSpPr>
      <dsp:spPr>
        <a:xfrm>
          <a:off x="2653314" y="2394753"/>
          <a:ext cx="2120229" cy="992321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(498,1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82378" y="2423817"/>
        <a:ext cx="2062101" cy="934193"/>
      </dsp:txXfrm>
    </dsp:sp>
    <dsp:sp modelId="{76ADBFC7-16CB-466C-BC32-9534CE07DAF0}">
      <dsp:nvSpPr>
        <dsp:cNvPr id="0" name=""/>
        <dsp:cNvSpPr/>
      </dsp:nvSpPr>
      <dsp:spPr>
        <a:xfrm>
          <a:off x="5906834" y="2559433"/>
          <a:ext cx="2772886" cy="953982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поселения(1315,3 тыс. руб. 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34775" y="2587374"/>
        <a:ext cx="2717004" cy="898100"/>
      </dsp:txXfrm>
    </dsp:sp>
    <dsp:sp modelId="{6BF29830-075C-42AF-9040-B4471F241E00}">
      <dsp:nvSpPr>
        <dsp:cNvPr id="0" name=""/>
        <dsp:cNvSpPr/>
      </dsp:nvSpPr>
      <dsp:spPr>
        <a:xfrm>
          <a:off x="5923222" y="4661871"/>
          <a:ext cx="2746293" cy="58819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40449" y="4679098"/>
        <a:ext cx="2711839" cy="553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0.6056</cdr:x>
      <cdr:y>0.33614</cdr:y>
    </cdr:from>
    <cdr:to>
      <cdr:x>0.92865</cdr:x>
      <cdr:y>0.63059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8308" y="571504"/>
          <a:ext cx="553874" cy="500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0.09227</cdr:x>
      <cdr:y>0.56349</cdr:y>
    </cdr:from>
    <cdr:to>
      <cdr:x>0.40944</cdr:x>
      <cdr:y>0.6876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7599" y="1039084"/>
          <a:ext cx="576060" cy="228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0.58333</cdr:x>
      <cdr:y>0</cdr:y>
    </cdr:from>
    <cdr:to>
      <cdr:x>1</cdr:x>
      <cdr:y>0.17133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71570" y="-142876"/>
          <a:ext cx="714379" cy="291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0.47814</cdr:x>
      <cdr:y>0.82616</cdr:y>
    </cdr:from>
    <cdr:to>
      <cdr:x>0.8715</cdr:x>
      <cdr:y>0.98106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868358" y="1523994"/>
          <a:ext cx="71438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0.63549</cdr:x>
      <cdr:y>0.0129</cdr:y>
    </cdr:from>
    <cdr:to>
      <cdr:x>0.95018</cdr:x>
      <cdr:y>0.09035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154110" y="23796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0.63812</cdr:x>
      <cdr:y>0.00601</cdr:y>
    </cdr:from>
    <cdr:to>
      <cdr:x>0.95281</cdr:x>
      <cdr:y>0.08347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158893" y="11095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0.05534</cdr:x>
      <cdr:y>0.17915</cdr:y>
    </cdr:from>
    <cdr:to>
      <cdr:x>0.37839</cdr:x>
      <cdr:y>0.31335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065" y="330185"/>
          <a:ext cx="537458" cy="247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0.35591</cdr:x>
      <cdr:y>0.14039</cdr:y>
    </cdr:from>
    <cdr:to>
      <cdr:x>0.744</cdr:x>
      <cdr:y>0.25728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592131" y="258747"/>
          <a:ext cx="64566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 smtClean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0.06428</cdr:x>
      <cdr:y>0.19982</cdr:y>
    </cdr:from>
    <cdr:to>
      <cdr:x>0.44707</cdr:x>
      <cdr:y>0.3161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960" y="368286"/>
          <a:ext cx="642942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0.36201</cdr:x>
      <cdr:y>0.1223</cdr:y>
    </cdr:from>
    <cdr:to>
      <cdr:x>0.7448</cdr:x>
      <cdr:y>0.23919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608026" y="225410"/>
          <a:ext cx="642942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0.64364</cdr:x>
      <cdr:y>0.38463</cdr:y>
    </cdr:from>
    <cdr:to>
      <cdr:x>0.94586</cdr:x>
      <cdr:y>0.50147</cdr:y>
    </cdr:to>
    <cdr:sp macro="" textlink="">
      <cdr:nvSpPr>
        <cdr:cNvPr id="4" name="TextBox 158"/>
        <cdr:cNvSpPr txBox="1"/>
      </cdr:nvSpPr>
      <cdr:spPr>
        <a:xfrm xmlns:a="http://schemas.openxmlformats.org/drawingml/2006/main">
          <a:off x="1233239" y="845643"/>
          <a:ext cx="579066" cy="25688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0.07906</cdr:x>
      <cdr:y>0.88136</cdr:y>
    </cdr:from>
    <cdr:to>
      <cdr:x>0.1423</cdr:x>
      <cdr:y>0.9537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4454" y="4458586"/>
          <a:ext cx="563493" cy="365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D38D4-EC78-4B33-8D0D-A6EE4DDC3B76}" type="datetimeFigureOut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0F29F30-1EC8-4F0A-949E-C9B0E5F784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1401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36C8CEE-DB98-4DCC-8DC6-DD37AD88D5E5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0130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195F755-77D9-43C0-A8D9-BE08F0518C7D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0457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2EEFE9-C120-46AA-B34F-9583430F8E18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8487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D7CDCC4-D591-4520-A73D-276C0A7BD5E1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637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E844B424-F2A6-4D96-B7D2-576C1A7106B2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58211C-2BBE-44CC-BF4B-C6FB066634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AC5EF-D0FB-46B0-9CB3-B931E2E9E0F6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042F-476B-422C-AB2F-4EBFD70F549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ACEE95-7934-4CC2-8DD4-41E998154692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12E6-41F1-47E9-B4B9-E5FBCDCB2F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9514" y="2564841"/>
            <a:ext cx="3600450" cy="410464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1528D-948F-4802-9955-CEB2091971F1}" type="datetimeFigureOut">
              <a:rPr lang="en-US"/>
              <a:pPr>
                <a:defRPr/>
              </a:pPr>
              <a:t>1/13/2020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lnSpc>
                <a:spcPts val="1238"/>
              </a:lnSpc>
              <a:defRPr b="1" smtClean="0">
                <a:solidFill>
                  <a:srgbClr val="888888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C15B30A9-70F4-4417-826D-2F059C193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51CF326C-7F65-48FD-B292-B4F62C27818C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3F189D-CF5E-4C40-92CA-D683D16B8F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FBF63437-407F-4E3E-A577-7730302CF8CD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CF689BF-5285-4C72-9A0F-B0058C8D67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DF9564-3AC5-4FC4-AA7E-8E75923DC10B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8251-E9B3-4785-9E5D-0C1A3565D0C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573CE-03F0-49B5-A5A1-10EC2E79AAE8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9EBA8-A759-4847-83CE-0536D9479B8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1C00F1E1-A982-4CDC-A088-6EB697DAADC6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3739FC-2212-4E0C-9060-28423059422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D7A47-4C25-42ED-8389-CEF99B745A8D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6387-D2DA-4AFA-AF36-ADD621570A3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4CB4D935-C0DD-44EF-BDB4-9160CF0A053C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28EFFE-0769-450C-BA79-3BCB8D7A749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21C048A-FA02-4FD8-AB84-9BEDA24BB9BF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27DB31-E5ED-4E8A-8445-80085BA99AC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31A51B-C28C-40FF-B8CE-636122E1482E}" type="datetimeFigureOut">
              <a:rPr lang="ru-RU" smtClean="0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A6E89D-535F-4BD8-B4D9-0BF8E4A8D9D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  <p:sldLayoutId id="2147484219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9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19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5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2.emf"/><Relationship Id="rId5" Type="http://schemas.openxmlformats.org/officeDocument/2006/relationships/package" Target="../embeddings/Microsoft_Excel_Worksheet9.xlsx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367458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i="1" dirty="0" smtClean="0"/>
              <a:t/>
            </a:r>
            <a:br>
              <a:rPr lang="ru-RU" sz="4800" i="1" dirty="0" smtClean="0"/>
            </a:br>
            <a:endParaRPr lang="ru-RU" sz="3600" i="1" dirty="0"/>
          </a:p>
        </p:txBody>
      </p:sp>
      <p:pic>
        <p:nvPicPr>
          <p:cNvPr id="6" name="Содержимое 5" descr="phoca_thumb_l_SAM_751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988840"/>
            <a:ext cx="9144000" cy="4869160"/>
          </a:xfrm>
        </p:spPr>
      </p:pic>
      <p:sp>
        <p:nvSpPr>
          <p:cNvPr id="4" name="Скругленный прямоугольник 3"/>
          <p:cNvSpPr/>
          <p:nvPr/>
        </p:nvSpPr>
        <p:spPr>
          <a:xfrm rot="10800000" flipV="1">
            <a:off x="0" y="-3812"/>
            <a:ext cx="9144000" cy="212660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«Проект бюджета </a:t>
            </a:r>
            <a:r>
              <a:rPr lang="ru-RU" sz="3200" b="1" dirty="0">
                <a:solidFill>
                  <a:srgbClr val="002060"/>
                </a:solidFill>
              </a:rPr>
              <a:t>Ермаковского сельского поселения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2060"/>
                </a:solidFill>
              </a:rPr>
              <a:t>на </a:t>
            </a:r>
            <a:r>
              <a:rPr lang="ru-RU" sz="3200" b="1" dirty="0" smtClean="0">
                <a:solidFill>
                  <a:srgbClr val="002060"/>
                </a:solidFill>
              </a:rPr>
              <a:t>2020 год и на плановый период 2021 и 2022 годов»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38225"/>
            <a:ext cx="9144000" cy="581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6627" name="Скругленный прямоугольник 1"/>
          <p:cNvGrpSpPr>
            <a:grpSpLocks/>
          </p:cNvGrpSpPr>
          <p:nvPr/>
        </p:nvGrpSpPr>
        <p:grpSpPr bwMode="auto">
          <a:xfrm>
            <a:off x="-108520" y="-99392"/>
            <a:ext cx="9433048" cy="1394792"/>
            <a:chOff x="77" y="-17"/>
            <a:chExt cx="5637" cy="781"/>
          </a:xfrm>
        </p:grpSpPr>
        <p:pic>
          <p:nvPicPr>
            <p:cNvPr id="26632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" y="-17"/>
              <a:ext cx="5637" cy="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111" y="-17"/>
              <a:ext cx="5553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Расходы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проекта бюджета Ермаковского сельского поселения </a:t>
              </a:r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по программному принципу на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2020 год</a:t>
              </a:r>
              <a:endParaRPr lang="ru-RU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46630649"/>
              </p:ext>
            </p:extLst>
          </p:nvPr>
        </p:nvGraphicFramePr>
        <p:xfrm>
          <a:off x="0" y="1289050"/>
          <a:ext cx="9097838" cy="5569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680464" y="2108516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03545" y="205753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46765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675" name="Скругленный прямоугольник 1"/>
          <p:cNvGrpSpPr>
            <a:grpSpLocks/>
          </p:cNvGrpSpPr>
          <p:nvPr/>
        </p:nvGrpSpPr>
        <p:grpSpPr bwMode="auto">
          <a:xfrm>
            <a:off x="-108520" y="-387424"/>
            <a:ext cx="9373170" cy="1656183"/>
            <a:chOff x="-38" y="-128"/>
            <a:chExt cx="5836" cy="877"/>
          </a:xfrm>
        </p:grpSpPr>
        <p:pic>
          <p:nvPicPr>
            <p:cNvPr id="28679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0" name="Text Box 4"/>
            <p:cNvSpPr txBox="1">
              <a:spLocks noChangeArrowheads="1"/>
            </p:cNvSpPr>
            <p:nvPr/>
          </p:nvSpPr>
          <p:spPr bwMode="auto">
            <a:xfrm>
              <a:off x="28" y="-128"/>
              <a:ext cx="5581" cy="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Constantia" pitchFamily="18" charset="0"/>
                </a:rPr>
                <a:t>Расходы </a:t>
              </a:r>
              <a:r>
                <a:rPr lang="ru-RU" sz="2400" b="1" dirty="0" smtClean="0">
                  <a:latin typeface="Constantia" pitchFamily="18" charset="0"/>
                </a:rPr>
                <a:t>проекта бюджета  </a:t>
              </a:r>
              <a:r>
                <a:rPr lang="ru-RU" sz="2400" b="1" dirty="0">
                  <a:latin typeface="Constantia" pitchFamily="18" charset="0"/>
                </a:rPr>
                <a:t>Ермаковского сельского поселения по программному принципу</a:t>
              </a:r>
              <a:r>
                <a:rPr lang="ru-RU" sz="2400" b="1" dirty="0">
                  <a:latin typeface="Arial" charset="0"/>
                </a:rPr>
                <a:t> </a:t>
              </a:r>
              <a:r>
                <a:rPr lang="ru-RU" sz="2400" b="1" dirty="0">
                  <a:latin typeface="Times New Roman" pitchFamily="18" charset="0"/>
                </a:rPr>
                <a:t>на </a:t>
              </a:r>
              <a:r>
                <a:rPr lang="ru-RU" sz="2400" b="1" dirty="0" smtClean="0">
                  <a:latin typeface="Times New Roman" pitchFamily="18" charset="0"/>
                </a:rPr>
                <a:t>2021 </a:t>
              </a:r>
              <a:r>
                <a:rPr lang="ru-RU" sz="2400" b="1" dirty="0">
                  <a:latin typeface="Times New Roman" pitchFamily="18" charset="0"/>
                </a:rPr>
                <a:t>год</a:t>
              </a:r>
              <a:endParaRPr lang="ru-RU" sz="24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32225440"/>
              </p:ext>
            </p:extLst>
          </p:nvPr>
        </p:nvGraphicFramePr>
        <p:xfrm>
          <a:off x="210116" y="981712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738285" y="2033781"/>
            <a:ext cx="1166371" cy="243988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36871" y="2033781"/>
            <a:ext cx="1167785" cy="423988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34990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9699" name="Скругленный прямоугольник 1"/>
          <p:cNvGrpSpPr>
            <a:grpSpLocks/>
          </p:cNvGrpSpPr>
          <p:nvPr/>
        </p:nvGrpSpPr>
        <p:grpSpPr bwMode="auto">
          <a:xfrm>
            <a:off x="-60325" y="-103188"/>
            <a:ext cx="9264650" cy="1292226"/>
            <a:chOff x="-38" y="-65"/>
            <a:chExt cx="5836" cy="814"/>
          </a:xfrm>
        </p:grpSpPr>
        <p:pic>
          <p:nvPicPr>
            <p:cNvPr id="29703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4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800" b="1" dirty="0">
                  <a:latin typeface="Constantia" pitchFamily="18" charset="0"/>
                </a:rPr>
                <a:t>Расходы </a:t>
              </a:r>
              <a:r>
                <a:rPr lang="ru-RU" sz="2800" b="1" dirty="0" smtClean="0">
                  <a:latin typeface="Constantia" pitchFamily="18" charset="0"/>
                </a:rPr>
                <a:t>проекта бюджета Ермаковского поселения по </a:t>
              </a:r>
              <a:r>
                <a:rPr lang="ru-RU" sz="2800" b="1" dirty="0">
                  <a:latin typeface="Constantia" pitchFamily="18" charset="0"/>
                </a:rPr>
                <a:t>программному принципу</a:t>
              </a:r>
              <a:r>
                <a:rPr lang="ru-RU" sz="2800" b="1" dirty="0">
                  <a:latin typeface="Arial" charset="0"/>
                </a:rPr>
                <a:t> </a:t>
              </a:r>
              <a:r>
                <a:rPr lang="ru-RU" sz="2800" b="1" dirty="0">
                  <a:latin typeface="Times New Roman" pitchFamily="18" charset="0"/>
                </a:rPr>
                <a:t>на </a:t>
              </a:r>
              <a:r>
                <a:rPr lang="ru-RU" sz="2800" b="1" dirty="0" smtClean="0">
                  <a:latin typeface="Times New Roman" pitchFamily="18" charset="0"/>
                </a:rPr>
                <a:t>2022 </a:t>
              </a:r>
              <a:r>
                <a:rPr lang="ru-RU" sz="2800" b="1" dirty="0">
                  <a:latin typeface="Times New Roman" pitchFamily="18" charset="0"/>
                </a:rPr>
                <a:t>год</a:t>
              </a:r>
              <a:endParaRPr lang="ru-RU" sz="28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33480165"/>
              </p:ext>
            </p:extLst>
          </p:nvPr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902278" y="2192393"/>
            <a:ext cx="1123261" cy="239873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902278" y="2132856"/>
            <a:ext cx="1117638" cy="417646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64889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841" y="1"/>
            <a:ext cx="9134823" cy="1500166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ПРОЕКТ Бюджета Ермаковского сельского поселения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 2020-2022 годы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направлен на решение следующих ключевых задач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195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-335" y="1500166"/>
            <a:ext cx="9143999" cy="1235875"/>
          </a:xfrm>
          <a:prstGeom prst="roundRect">
            <a:avLst/>
          </a:prstGeom>
          <a:solidFill>
            <a:srgbClr val="0099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Обеспечение   устойчивости и сбалансированности  бюджетной системы в целях гарантированного исполнения действующих и принимаемых расходных обязательств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841" y="2736041"/>
            <a:ext cx="9143999" cy="1002982"/>
          </a:xfrm>
          <a:prstGeom prst="roundRect">
            <a:avLst/>
          </a:prstGeom>
          <a:solidFill>
            <a:schemeClr val="accent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Повышение объективности и качества бюджетного планирования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841" y="3789040"/>
            <a:ext cx="9143999" cy="15121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Соответствие финансовых возможностей Ермаковского сельского поселения ключевым направлениям  развития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5301208"/>
            <a:ext cx="9143999" cy="14287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повышение эффективности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управления бюджетными ресурсами будут способствовать меры по обеспечению открытости и прозрачности бюджета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7700" y="981075"/>
            <a:ext cx="2052638" cy="1322388"/>
          </a:xfrm>
          <a:prstGeom prst="roundRect">
            <a:avLst/>
          </a:prstGeom>
          <a:solidFill>
            <a:srgbClr val="D8FC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459" name="Скругленный прямоугольник 3"/>
          <p:cNvGrpSpPr>
            <a:grpSpLocks/>
          </p:cNvGrpSpPr>
          <p:nvPr/>
        </p:nvGrpSpPr>
        <p:grpSpPr bwMode="auto">
          <a:xfrm>
            <a:off x="-109081" y="-9525"/>
            <a:ext cx="9252983" cy="915905"/>
            <a:chOff x="-368" y="-6"/>
            <a:chExt cx="6156" cy="812"/>
          </a:xfr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pic>
          <p:nvPicPr>
            <p:cNvPr id="1948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8" y="40"/>
              <a:ext cx="5568" cy="6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0" name="Text Box 4"/>
            <p:cNvSpPr txBox="1">
              <a:spLocks noChangeArrowheads="1"/>
            </p:cNvSpPr>
            <p:nvPr/>
          </p:nvSpPr>
          <p:spPr bwMode="auto">
            <a:xfrm>
              <a:off x="-368" y="-6"/>
              <a:ext cx="6156" cy="8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3600" i="1" dirty="0">
                  <a:latin typeface="Verdana" pitchFamily="34" charset="0"/>
                </a:rPr>
                <a:t>Основные понятия</a:t>
              </a:r>
            </a:p>
          </p:txBody>
        </p:sp>
      </p:grp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684213" y="981075"/>
            <a:ext cx="20161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600" dirty="0">
                <a:latin typeface="Constantia" pitchFamily="18" charset="0"/>
              </a:rPr>
              <a:t>Поступающие в бюджет денежные средства являются </a:t>
            </a:r>
            <a:r>
              <a:rPr lang="ru-RU" sz="1600" b="1" dirty="0">
                <a:latin typeface="Constantia" pitchFamily="18" charset="0"/>
              </a:rPr>
              <a:t>ДОХОДАМИ БЮДЖЕТА</a:t>
            </a:r>
            <a:endParaRPr lang="ru-RU" sz="1600" dirty="0">
              <a:latin typeface="Constantia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2358155">
            <a:off x="788988" y="2243138"/>
            <a:ext cx="206375" cy="73183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149427">
            <a:off x="2649538" y="2225675"/>
            <a:ext cx="182562" cy="777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1108180">
            <a:off x="1703388" y="2355850"/>
            <a:ext cx="222250" cy="650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0" y="3068638"/>
            <a:ext cx="1295400" cy="3527425"/>
          </a:xfrm>
          <a:prstGeom prst="round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НАЛОГИ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 – часть доходов граждан и организаций, которые они обязаны заплатить государству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(например, налог на доходы физических лиц,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налог на имущество физических лиц, земельный налог и др.)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90650" y="3014663"/>
            <a:ext cx="1150938" cy="3527425"/>
          </a:xfrm>
          <a:prstGeom prst="roundRect">
            <a:avLst/>
          </a:prstGeom>
          <a:solidFill>
            <a:srgbClr val="F29A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latin typeface="Constantia" pitchFamily="18" charset="0"/>
              </a:rPr>
              <a:t>НЕНАЛОГОВЫЕ ДОХОДЫ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– платежи в виде штрафов, санкций за нарушение законодательства, платежи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от пользования имущества, находящегося в государственной и муниципальной собственности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00338" y="2997200"/>
            <a:ext cx="1511300" cy="3527425"/>
          </a:xfrm>
          <a:prstGeom prst="roundRect">
            <a:avLst/>
          </a:prstGeom>
          <a:solidFill>
            <a:srgbClr val="DAC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БЕЗВОЗМЕЗД-НЫЕ</a:t>
            </a:r>
            <a:r>
              <a:rPr lang="ru-RU" sz="1200" b="1" dirty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ПОСТУПЛЕ-НИЯ 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– средства, которые поступают в бюджет безвозмездно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(денежные средства, поступающие из вышестоящего бюджета (например,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субвенции бюджетам бюджетной системы РФ; иные межбюджетные трансферты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467" name="Прямоугольник 24"/>
          <p:cNvSpPr>
            <a:spLocks noChangeArrowheads="1"/>
          </p:cNvSpPr>
          <p:nvPr/>
        </p:nvSpPr>
        <p:spPr bwMode="auto">
          <a:xfrm>
            <a:off x="5721548" y="1227364"/>
            <a:ext cx="3422354" cy="1077218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latin typeface="Constantia" pitchFamily="18" charset="0"/>
            </a:endParaRPr>
          </a:p>
          <a:p>
            <a:pPr algn="ctr"/>
            <a:r>
              <a:rPr lang="ru-RU" sz="1600" dirty="0" smtClean="0">
                <a:latin typeface="Constantia" pitchFamily="18" charset="0"/>
              </a:rPr>
              <a:t>Выплачиваемые </a:t>
            </a:r>
            <a:r>
              <a:rPr lang="ru-RU" sz="1600" dirty="0">
                <a:latin typeface="Constantia" pitchFamily="18" charset="0"/>
              </a:rPr>
              <a:t>из бюджета денежные средства </a:t>
            </a:r>
            <a:r>
              <a:rPr lang="ru-RU" sz="1600" dirty="0" smtClean="0">
                <a:latin typeface="Constantia" pitchFamily="18" charset="0"/>
              </a:rPr>
              <a:t>называются</a:t>
            </a:r>
          </a:p>
          <a:p>
            <a:pPr algn="ctr"/>
            <a:r>
              <a:rPr lang="ru-RU" sz="1600" dirty="0" smtClean="0">
                <a:latin typeface="Constantia" pitchFamily="18" charset="0"/>
              </a:rPr>
              <a:t> </a:t>
            </a:r>
            <a:r>
              <a:rPr lang="ru-RU" sz="1600" b="1" dirty="0">
                <a:latin typeface="Constantia" pitchFamily="18" charset="0"/>
              </a:rPr>
              <a:t>РАСХОДАМИ БЮДЖЕТА</a:t>
            </a:r>
          </a:p>
        </p:txBody>
      </p:sp>
      <p:pic>
        <p:nvPicPr>
          <p:cNvPr id="19468" name="Рисунок 25" descr="чиновник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749" y="3754004"/>
            <a:ext cx="1665715" cy="83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Прямоугольник 26"/>
          <p:cNvSpPr>
            <a:spLocks noChangeArrowheads="1"/>
          </p:cNvSpPr>
          <p:nvPr/>
        </p:nvSpPr>
        <p:spPr bwMode="auto">
          <a:xfrm>
            <a:off x="7082749" y="4613078"/>
            <a:ext cx="16657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общегосударственные вопросы </a:t>
            </a:r>
          </a:p>
        </p:txBody>
      </p:sp>
      <p:sp>
        <p:nvSpPr>
          <p:cNvPr id="19471" name="Прямоугольник 29"/>
          <p:cNvSpPr>
            <a:spLocks noChangeArrowheads="1"/>
          </p:cNvSpPr>
          <p:nvPr/>
        </p:nvSpPr>
        <p:spPr bwMode="auto">
          <a:xfrm>
            <a:off x="4374158" y="4766966"/>
            <a:ext cx="11525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культуру, </a:t>
            </a:r>
            <a:r>
              <a:rPr lang="ru-RU" sz="1000" b="1" dirty="0" err="1">
                <a:latin typeface="Constantia" pitchFamily="18" charset="0"/>
              </a:rPr>
              <a:t>кинемато</a:t>
            </a:r>
            <a:r>
              <a:rPr lang="ru-RU" sz="1000" b="1" dirty="0">
                <a:latin typeface="Constantia" pitchFamily="18" charset="0"/>
              </a:rPr>
              <a:t>-графию</a:t>
            </a:r>
          </a:p>
        </p:txBody>
      </p:sp>
      <p:pic>
        <p:nvPicPr>
          <p:cNvPr id="19472" name="Рисунок 30" descr="культура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836" y="3034426"/>
            <a:ext cx="1422719" cy="96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3" name="Прямоугольник 31"/>
          <p:cNvSpPr>
            <a:spLocks noChangeArrowheads="1"/>
          </p:cNvSpPr>
          <p:nvPr/>
        </p:nvSpPr>
        <p:spPr bwMode="auto">
          <a:xfrm>
            <a:off x="7182854" y="6341626"/>
            <a:ext cx="13802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национальную оборону</a:t>
            </a:r>
            <a:endParaRPr lang="ru-RU" sz="1000" b="1" dirty="0">
              <a:latin typeface="Constantia" pitchFamily="18" charset="0"/>
            </a:endParaRPr>
          </a:p>
        </p:txBody>
      </p:sp>
      <p:sp>
        <p:nvSpPr>
          <p:cNvPr id="19477" name="Прямоугольник 35"/>
          <p:cNvSpPr>
            <a:spLocks noChangeArrowheads="1"/>
          </p:cNvSpPr>
          <p:nvPr/>
        </p:nvSpPr>
        <p:spPr bwMode="auto">
          <a:xfrm>
            <a:off x="7082749" y="3356738"/>
            <a:ext cx="1875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жилищно-коммунальное хозяйство</a:t>
            </a:r>
          </a:p>
        </p:txBody>
      </p:sp>
      <p:sp>
        <p:nvSpPr>
          <p:cNvPr id="19480" name="Прямоугольник 38"/>
          <p:cNvSpPr>
            <a:spLocks noChangeArrowheads="1"/>
          </p:cNvSpPr>
          <p:nvPr/>
        </p:nvSpPr>
        <p:spPr bwMode="auto">
          <a:xfrm>
            <a:off x="4385398" y="5961526"/>
            <a:ext cx="145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национальную </a:t>
            </a:r>
            <a:r>
              <a:rPr lang="ru-RU" sz="1000" b="1" dirty="0" smtClean="0">
                <a:latin typeface="Constantia" pitchFamily="18" charset="0"/>
              </a:rPr>
              <a:t>безопасность и правоохранительную деятельность 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19481" name="Рисунок 39" descr="библиотекарь 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693" y="3883521"/>
            <a:ext cx="1105004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3" name="Прямоугольник 42"/>
          <p:cNvSpPr>
            <a:spLocks noChangeArrowheads="1"/>
          </p:cNvSpPr>
          <p:nvPr/>
        </p:nvSpPr>
        <p:spPr bwMode="auto">
          <a:xfrm>
            <a:off x="5812572" y="3875047"/>
            <a:ext cx="11581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</a:t>
            </a:r>
            <a:r>
              <a:rPr lang="ru-RU" sz="1000" b="1" dirty="0" err="1">
                <a:latin typeface="Constantia" pitchFamily="18" charset="0"/>
              </a:rPr>
              <a:t>физичес</a:t>
            </a:r>
            <a:r>
              <a:rPr lang="ru-RU" sz="1000" b="1" dirty="0">
                <a:latin typeface="Constantia" pitchFamily="18" charset="0"/>
              </a:rPr>
              <a:t>-кую культуру и спорт</a:t>
            </a:r>
          </a:p>
        </p:txBody>
      </p:sp>
      <p:pic>
        <p:nvPicPr>
          <p:cNvPr id="19484" name="Рисунок 43" descr="деньги 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234" y="4430238"/>
            <a:ext cx="719138" cy="96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5" name="Прямоугольник 44"/>
          <p:cNvSpPr>
            <a:spLocks noChangeArrowheads="1"/>
          </p:cNvSpPr>
          <p:nvPr/>
        </p:nvSpPr>
        <p:spPr bwMode="auto">
          <a:xfrm>
            <a:off x="6068606" y="5499861"/>
            <a:ext cx="8175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 социальную политику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30" name="Рисунок 29" descr="63585447539027898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10782" y="920770"/>
            <a:ext cx="2734108" cy="1755775"/>
          </a:xfrm>
          <a:prstGeom prst="rect">
            <a:avLst/>
          </a:prstGeom>
        </p:spPr>
      </p:pic>
      <p:pic>
        <p:nvPicPr>
          <p:cNvPr id="31" name="Рисунок 30" descr="513be2e904b26eb11882226fdb1b0a8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03327" y="2493386"/>
            <a:ext cx="1587868" cy="821946"/>
          </a:xfrm>
          <a:prstGeom prst="rect">
            <a:avLst/>
          </a:prstGeom>
        </p:spPr>
      </p:pic>
      <p:pic>
        <p:nvPicPr>
          <p:cNvPr id="32" name="Рисунок 31" descr="img1974760_Selskoe_hozyaystvo_v_Germani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064" y="5293082"/>
            <a:ext cx="857224" cy="636372"/>
          </a:xfrm>
          <a:prstGeom prst="rect">
            <a:avLst/>
          </a:prstGeom>
        </p:spPr>
      </p:pic>
      <p:pic>
        <p:nvPicPr>
          <p:cNvPr id="33" name="Рисунок 32" descr="Agric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78260" y="5357038"/>
            <a:ext cx="750099" cy="500066"/>
          </a:xfrm>
          <a:prstGeom prst="rect">
            <a:avLst/>
          </a:prstGeom>
        </p:spPr>
      </p:pic>
      <p:pic>
        <p:nvPicPr>
          <p:cNvPr id="34" name="Рисунок 33" descr="1508224963_img_2037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862080" y="2452446"/>
            <a:ext cx="1108652" cy="1199375"/>
          </a:xfrm>
          <a:prstGeom prst="rect">
            <a:avLst/>
          </a:prstGeom>
        </p:spPr>
      </p:pic>
      <p:pic>
        <p:nvPicPr>
          <p:cNvPr id="35" name="Рисунок 34" descr="https://i1.sndcdn.com/artworks-000163705988-4kbupz-t500x500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256" y="5293082"/>
            <a:ext cx="1641467" cy="1048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5205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5766" y="0"/>
            <a:ext cx="9144000" cy="17256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0"/>
            <a:ext cx="9108504" cy="1914525"/>
          </a:xfrm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направления бюджетной политики и основные направления  налоговой политики на 2020 год и </a:t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плановый период </a:t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2021 и 2022 годов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766" y="1725611"/>
            <a:ext cx="9144000" cy="5303243"/>
          </a:xfrm>
          <a:solidFill>
            <a:srgbClr val="CC6600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Главной целью бюджетной политики Ермаковского сельского поселения является обеспечение устойчивости бюджета поселения, выполнение принятых обязательств перед гражданами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Создание благоприятных  условий для осуществления жизнедеятельности населения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Эффективное управление расходами будет обеспечиваться посредством реализации муниципальных программ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Оптимизация расходов бюджета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Снижение задолженности по платежам в бюджет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бюджетной обеспеченности, мобилизации дополнительных источников доходов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Своевременного исполнения расходных обязательств, недопущения возникновения просроченной кредиторской задолженности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качества управления муниципальными финансами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7861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Скругленный прямоугольник 1"/>
          <p:cNvGrpSpPr>
            <a:grpSpLocks/>
          </p:cNvGrpSpPr>
          <p:nvPr/>
        </p:nvGrpSpPr>
        <p:grpSpPr bwMode="auto">
          <a:xfrm>
            <a:off x="-180529" y="-243409"/>
            <a:ext cx="9442769" cy="2376265"/>
            <a:chOff x="29" y="143"/>
            <a:chExt cx="5568" cy="572"/>
          </a:xfrm>
        </p:grpSpPr>
        <p:pic>
          <p:nvPicPr>
            <p:cNvPr id="25646" name="Скругленный прямоугольник 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" y="179"/>
              <a:ext cx="5568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47" name="Text Box 3"/>
            <p:cNvSpPr txBox="1">
              <a:spLocks noChangeArrowheads="1"/>
            </p:cNvSpPr>
            <p:nvPr/>
          </p:nvSpPr>
          <p:spPr bwMode="auto">
            <a:xfrm>
              <a:off x="144" y="143"/>
              <a:ext cx="5449" cy="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Основные характеристики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проекта бюджета 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Ермаковского сельского поселения</a:t>
              </a:r>
            </a:p>
          </p:txBody>
        </p:sp>
      </p:grpSp>
      <p:sp>
        <p:nvSpPr>
          <p:cNvPr id="25603" name="TextBox 8"/>
          <p:cNvSpPr txBox="1">
            <a:spLocks noChangeArrowheads="1"/>
          </p:cNvSpPr>
          <p:nvPr/>
        </p:nvSpPr>
        <p:spPr bwMode="auto">
          <a:xfrm>
            <a:off x="6378576" y="3416300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>
              <a:latin typeface="Constantia" pitchFamily="18" charset="0"/>
            </a:endParaRP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723611"/>
              </p:ext>
            </p:extLst>
          </p:nvPr>
        </p:nvGraphicFramePr>
        <p:xfrm>
          <a:off x="95249" y="3644900"/>
          <a:ext cx="9006712" cy="3168476"/>
        </p:xfrm>
        <a:graphic>
          <a:graphicData uri="http://schemas.openxmlformats.org/drawingml/2006/table">
            <a:tbl>
              <a:tblPr/>
              <a:tblGrid>
                <a:gridCol w="1743700"/>
                <a:gridCol w="1525936"/>
                <a:gridCol w="1306574"/>
                <a:gridCol w="1340200"/>
                <a:gridCol w="1346603"/>
                <a:gridCol w="1743699"/>
              </a:tblGrid>
              <a:tr h="904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2022 год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4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8611,7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8005,5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8624,5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7694,0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8106,1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3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8402,5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8907,0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9124,5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7694,0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8106,1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04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-209,2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-901,5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-500,0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5643" name="Picture 55" descr="W:\!Бузмаков\!\Бюджет для граждан\999886619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1490944"/>
            <a:ext cx="2286016" cy="192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5" name="TextBox 8"/>
          <p:cNvSpPr txBox="1">
            <a:spLocks noChangeArrowheads="1"/>
          </p:cNvSpPr>
          <p:nvPr/>
        </p:nvSpPr>
        <p:spPr bwMode="auto">
          <a:xfrm>
            <a:off x="7566210" y="331678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2" name="Рисунок 11" descr="бюджет1901-1153x63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499" y="1500174"/>
            <a:ext cx="2431449" cy="2000834"/>
          </a:xfrm>
          <a:prstGeom prst="rect">
            <a:avLst/>
          </a:prstGeom>
        </p:spPr>
      </p:pic>
      <p:pic>
        <p:nvPicPr>
          <p:cNvPr id="13" name="Рисунок 12" descr="406f929b1a7c0731024d5e978d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40731" y="1562932"/>
            <a:ext cx="2071670" cy="1825788"/>
          </a:xfrm>
          <a:prstGeom prst="rect">
            <a:avLst/>
          </a:prstGeom>
        </p:spPr>
      </p:pic>
      <p:pic>
        <p:nvPicPr>
          <p:cNvPr id="14" name="Рисунок 13" descr="f9e71d88db4046d59910b863394d02c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8824" y="1500174"/>
            <a:ext cx="2054614" cy="200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33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75" y="33399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  <a:solidFill>
            <a:schemeClr val="accent1">
              <a:lumMod val="7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Объем доходов проекта бюджета Ермаковского сельского поселения</a:t>
            </a:r>
          </a:p>
        </p:txBody>
      </p:sp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796997"/>
              </p:ext>
            </p:extLst>
          </p:nvPr>
        </p:nvGraphicFramePr>
        <p:xfrm>
          <a:off x="539750" y="4530705"/>
          <a:ext cx="8280400" cy="2505626"/>
        </p:xfrm>
        <a:graphic>
          <a:graphicData uri="http://schemas.openxmlformats.org/drawingml/2006/table">
            <a:tbl>
              <a:tblPr/>
              <a:tblGrid>
                <a:gridCol w="2303463"/>
                <a:gridCol w="1223962"/>
                <a:gridCol w="1225550"/>
                <a:gridCol w="1150938"/>
                <a:gridCol w="1152525"/>
                <a:gridCol w="1223962"/>
              </a:tblGrid>
              <a:tr h="601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 2018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2019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6684,9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6674,1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6931,1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7119,1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7404,1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305,1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207,1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1621,8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783,2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1677,7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552,4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679,2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8611,8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7358,5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8624,5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7694,0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8106,1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835573"/>
              </p:ext>
            </p:extLst>
          </p:nvPr>
        </p:nvGraphicFramePr>
        <p:xfrm>
          <a:off x="539750" y="980728"/>
          <a:ext cx="8280400" cy="354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3" name="TextBox 2"/>
          <p:cNvSpPr txBox="1">
            <a:spLocks noChangeArrowheads="1"/>
          </p:cNvSpPr>
          <p:nvPr/>
        </p:nvSpPr>
        <p:spPr bwMode="auto">
          <a:xfrm>
            <a:off x="7399338" y="402272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9788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2054" name="object 3"/>
          <p:cNvSpPr>
            <a:spLocks noChangeArrowheads="1"/>
          </p:cNvSpPr>
          <p:nvPr/>
        </p:nvSpPr>
        <p:spPr bwMode="auto">
          <a:xfrm>
            <a:off x="436147" y="865169"/>
            <a:ext cx="2714644" cy="5857874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2055" name="object 4"/>
          <p:cNvSpPr>
            <a:spLocks noChangeArrowheads="1"/>
          </p:cNvSpPr>
          <p:nvPr/>
        </p:nvSpPr>
        <p:spPr bwMode="auto">
          <a:xfrm>
            <a:off x="6169058" y="643084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6" name="object 9"/>
          <p:cNvSpPr>
            <a:spLocks noChangeArrowheads="1"/>
          </p:cNvSpPr>
          <p:nvPr/>
        </p:nvSpPr>
        <p:spPr bwMode="auto">
          <a:xfrm>
            <a:off x="312225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7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8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9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2021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0" name="object 25"/>
          <p:cNvSpPr>
            <a:spLocks/>
          </p:cNvSpPr>
          <p:nvPr/>
        </p:nvSpPr>
        <p:spPr bwMode="auto">
          <a:xfrm>
            <a:off x="6011863" y="692150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1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2022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2" name="object 53"/>
          <p:cNvSpPr>
            <a:spLocks/>
          </p:cNvSpPr>
          <p:nvPr/>
        </p:nvSpPr>
        <p:spPr bwMode="auto">
          <a:xfrm>
            <a:off x="395288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3" name="object 54"/>
          <p:cNvSpPr txBox="1">
            <a:spLocks noChangeArrowheads="1"/>
          </p:cNvSpPr>
          <p:nvPr/>
        </p:nvSpPr>
        <p:spPr bwMode="auto">
          <a:xfrm>
            <a:off x="1044575" y="3181350"/>
            <a:ext cx="1871663" cy="39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Налог</a:t>
            </a:r>
            <a:r>
              <a:rPr lang="ru-RU" sz="1100" b="1" dirty="0">
                <a:latin typeface="Calibri" pitchFamily="34" charset="0"/>
              </a:rPr>
              <a:t>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64" name="object 55"/>
          <p:cNvSpPr>
            <a:spLocks/>
          </p:cNvSpPr>
          <p:nvPr/>
        </p:nvSpPr>
        <p:spPr bwMode="auto">
          <a:xfrm>
            <a:off x="320647" y="3548314"/>
            <a:ext cx="2595591" cy="45322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 sz="1100"/>
          </a:p>
        </p:txBody>
      </p:sp>
      <p:sp>
        <p:nvSpPr>
          <p:cNvPr id="2065" name="object 56"/>
          <p:cNvSpPr txBox="1">
            <a:spLocks noChangeArrowheads="1"/>
          </p:cNvSpPr>
          <p:nvPr/>
        </p:nvSpPr>
        <p:spPr bwMode="auto">
          <a:xfrm>
            <a:off x="1044575" y="3686175"/>
            <a:ext cx="17414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050" b="1" dirty="0">
                <a:latin typeface="Calibri" pitchFamily="34" charset="0"/>
              </a:rPr>
              <a:t>Единый сельскохозяйственный налог</a:t>
            </a:r>
          </a:p>
        </p:txBody>
      </p:sp>
      <p:sp>
        <p:nvSpPr>
          <p:cNvPr id="2066" name="object 58"/>
          <p:cNvSpPr txBox="1">
            <a:spLocks noChangeArrowheads="1"/>
          </p:cNvSpPr>
          <p:nvPr/>
        </p:nvSpPr>
        <p:spPr bwMode="auto">
          <a:xfrm>
            <a:off x="963613" y="4137025"/>
            <a:ext cx="1952625" cy="43088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Налог на имущество физических лиц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67" name="object 59"/>
          <p:cNvSpPr>
            <a:spLocks/>
          </p:cNvSpPr>
          <p:nvPr/>
        </p:nvSpPr>
        <p:spPr bwMode="auto">
          <a:xfrm>
            <a:off x="395288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8" name="object 60"/>
          <p:cNvSpPr txBox="1">
            <a:spLocks noChangeArrowheads="1"/>
          </p:cNvSpPr>
          <p:nvPr/>
        </p:nvSpPr>
        <p:spPr bwMode="auto">
          <a:xfrm>
            <a:off x="1071538" y="4714884"/>
            <a:ext cx="1887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Земельный налог</a:t>
            </a:r>
          </a:p>
        </p:txBody>
      </p:sp>
      <p:sp>
        <p:nvSpPr>
          <p:cNvPr id="2073" name="object 65"/>
          <p:cNvSpPr>
            <a:spLocks/>
          </p:cNvSpPr>
          <p:nvPr/>
        </p:nvSpPr>
        <p:spPr bwMode="auto">
          <a:xfrm>
            <a:off x="396875" y="5258594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4" name="object 66"/>
          <p:cNvSpPr txBox="1">
            <a:spLocks noChangeArrowheads="1"/>
          </p:cNvSpPr>
          <p:nvPr/>
        </p:nvSpPr>
        <p:spPr bwMode="auto">
          <a:xfrm>
            <a:off x="1142976" y="5286388"/>
            <a:ext cx="1889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Государственная </a:t>
            </a:r>
            <a:r>
              <a:rPr lang="ru-RU" sz="1400" b="1" dirty="0" smtClean="0">
                <a:latin typeface="Calibri" pitchFamily="34" charset="0"/>
              </a:rPr>
              <a:t>пошлина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75" name="object 67"/>
          <p:cNvSpPr>
            <a:spLocks/>
          </p:cNvSpPr>
          <p:nvPr/>
        </p:nvSpPr>
        <p:spPr bwMode="auto">
          <a:xfrm>
            <a:off x="32385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6" name="object 68"/>
          <p:cNvSpPr>
            <a:spLocks/>
          </p:cNvSpPr>
          <p:nvPr/>
        </p:nvSpPr>
        <p:spPr bwMode="auto">
          <a:xfrm>
            <a:off x="32385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7" name="object 69"/>
          <p:cNvSpPr>
            <a:spLocks/>
          </p:cNvSpPr>
          <p:nvPr/>
        </p:nvSpPr>
        <p:spPr bwMode="auto">
          <a:xfrm>
            <a:off x="32385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8" name="object 70"/>
          <p:cNvSpPr>
            <a:spLocks/>
          </p:cNvSpPr>
          <p:nvPr/>
        </p:nvSpPr>
        <p:spPr bwMode="auto">
          <a:xfrm>
            <a:off x="32385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1" name="object 73"/>
          <p:cNvSpPr>
            <a:spLocks/>
          </p:cNvSpPr>
          <p:nvPr/>
        </p:nvSpPr>
        <p:spPr bwMode="auto">
          <a:xfrm>
            <a:off x="303873" y="5250416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2" name="object 74"/>
          <p:cNvSpPr txBox="1">
            <a:spLocks noChangeArrowheads="1"/>
          </p:cNvSpPr>
          <p:nvPr/>
        </p:nvSpPr>
        <p:spPr bwMode="auto">
          <a:xfrm>
            <a:off x="474663" y="3140075"/>
            <a:ext cx="568325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637,4</a:t>
            </a:r>
          </a:p>
          <a:p>
            <a:pPr eaLnBrk="1" hangingPunct="1"/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400" b="1" dirty="0" smtClean="0">
                <a:latin typeface="Calibri" pitchFamily="34" charset="0"/>
              </a:rPr>
              <a:t>2083,4</a:t>
            </a:r>
            <a:r>
              <a:rPr lang="ru-RU" sz="1400" dirty="0" smtClean="0">
                <a:latin typeface="Calibri" pitchFamily="34" charset="0"/>
              </a:rPr>
              <a:t> </a:t>
            </a:r>
            <a:r>
              <a:rPr lang="ru-RU" sz="1200" dirty="0" err="1" smtClean="0">
                <a:latin typeface="Calibri" pitchFamily="34" charset="0"/>
              </a:rPr>
              <a:t>тыс.руб</a:t>
            </a:r>
            <a:r>
              <a:rPr lang="ru-RU" sz="1200" dirty="0" smtClean="0">
                <a:latin typeface="Calibri" pitchFamily="34" charset="0"/>
              </a:rPr>
              <a:t>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4" name="object 76"/>
          <p:cNvSpPr txBox="1">
            <a:spLocks noChangeArrowheads="1"/>
          </p:cNvSpPr>
          <p:nvPr/>
        </p:nvSpPr>
        <p:spPr bwMode="auto">
          <a:xfrm>
            <a:off x="428596" y="4143380"/>
            <a:ext cx="558800" cy="477054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226,1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206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3974,2т</a:t>
            </a:r>
            <a:r>
              <a:rPr lang="ru-RU" sz="1100" dirty="0" smtClean="0">
                <a:latin typeface="Calibri" pitchFamily="34" charset="0"/>
              </a:rPr>
              <a:t>ыс.руб</a:t>
            </a:r>
            <a:r>
              <a:rPr lang="ru-RU" sz="1100" dirty="0" smtClean="0">
                <a:latin typeface="Calibri" pitchFamily="34" charset="0"/>
              </a:rPr>
              <a:t>.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88" name="object 80"/>
          <p:cNvSpPr txBox="1">
            <a:spLocks noChangeArrowheads="1"/>
          </p:cNvSpPr>
          <p:nvPr/>
        </p:nvSpPr>
        <p:spPr bwMode="auto">
          <a:xfrm>
            <a:off x="469900" y="5284259"/>
            <a:ext cx="61224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00" b="1" dirty="0" smtClean="0">
                <a:latin typeface="Calibri" pitchFamily="34" charset="0"/>
              </a:rPr>
              <a:t>10,0</a:t>
            </a:r>
            <a:endParaRPr lang="ru-RU" sz="12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r>
              <a:rPr lang="ru-RU" sz="1200" dirty="0" smtClean="0">
                <a:latin typeface="Calibri" pitchFamily="34" charset="0"/>
              </a:rPr>
              <a:t>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9" name="object 81"/>
          <p:cNvSpPr txBox="1">
            <a:spLocks noChangeArrowheads="1"/>
          </p:cNvSpPr>
          <p:nvPr/>
        </p:nvSpPr>
        <p:spPr bwMode="auto">
          <a:xfrm>
            <a:off x="2000232" y="1155700"/>
            <a:ext cx="998556" cy="101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6931,1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80,4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общем  объеме доходов</a:t>
            </a:r>
          </a:p>
        </p:txBody>
      </p:sp>
      <p:sp>
        <p:nvSpPr>
          <p:cNvPr id="2090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08903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7119,1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92,5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2091" name="object 83"/>
          <p:cNvSpPr txBox="1">
            <a:spLocks noChangeArrowheads="1"/>
          </p:cNvSpPr>
          <p:nvPr/>
        </p:nvSpPr>
        <p:spPr bwMode="auto">
          <a:xfrm>
            <a:off x="7858148" y="1174750"/>
            <a:ext cx="976290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7404,1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91,3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2092" name="object 84"/>
          <p:cNvSpPr>
            <a:spLocks/>
          </p:cNvSpPr>
          <p:nvPr/>
        </p:nvSpPr>
        <p:spPr bwMode="auto">
          <a:xfrm>
            <a:off x="3391809" y="3141663"/>
            <a:ext cx="2519362" cy="431800"/>
          </a:xfrm>
          <a:custGeom>
            <a:avLst/>
            <a:gdLst>
              <a:gd name="T0" fmla="*/ 0 w 2520315"/>
              <a:gd name="T1" fmla="*/ 427002 h 432435"/>
              <a:gd name="T2" fmla="*/ 2512703 w 2520315"/>
              <a:gd name="T3" fmla="*/ 42700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3" name="object 86"/>
          <p:cNvSpPr>
            <a:spLocks/>
          </p:cNvSpPr>
          <p:nvPr/>
        </p:nvSpPr>
        <p:spPr bwMode="auto">
          <a:xfrm>
            <a:off x="3348038" y="3644900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 sz="1400" dirty="0"/>
          </a:p>
        </p:txBody>
      </p:sp>
      <p:sp>
        <p:nvSpPr>
          <p:cNvPr id="2094" name="object 88"/>
          <p:cNvSpPr>
            <a:spLocks/>
          </p:cNvSpPr>
          <p:nvPr/>
        </p:nvSpPr>
        <p:spPr bwMode="auto">
          <a:xfrm>
            <a:off x="3348038" y="4149725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5" name="object 90"/>
          <p:cNvSpPr>
            <a:spLocks/>
          </p:cNvSpPr>
          <p:nvPr/>
        </p:nvSpPr>
        <p:spPr bwMode="auto">
          <a:xfrm>
            <a:off x="3348038" y="4652963"/>
            <a:ext cx="2519362" cy="43338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8" name="object 96"/>
          <p:cNvSpPr>
            <a:spLocks/>
          </p:cNvSpPr>
          <p:nvPr/>
        </p:nvSpPr>
        <p:spPr bwMode="auto">
          <a:xfrm>
            <a:off x="3316288" y="5259652"/>
            <a:ext cx="2519362" cy="431800"/>
          </a:xfrm>
          <a:custGeom>
            <a:avLst/>
            <a:gdLst>
              <a:gd name="T0" fmla="*/ 0 w 2520315"/>
              <a:gd name="T1" fmla="*/ 427011 h 432434"/>
              <a:gd name="T2" fmla="*/ 2512703 w 2520315"/>
              <a:gd name="T3" fmla="*/ 427011 h 432434"/>
              <a:gd name="T4" fmla="*/ 2512703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9" name="object 98"/>
          <p:cNvSpPr>
            <a:spLocks/>
          </p:cNvSpPr>
          <p:nvPr/>
        </p:nvSpPr>
        <p:spPr bwMode="auto">
          <a:xfrm>
            <a:off x="327660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0" name="object 99"/>
          <p:cNvSpPr>
            <a:spLocks/>
          </p:cNvSpPr>
          <p:nvPr/>
        </p:nvSpPr>
        <p:spPr bwMode="auto">
          <a:xfrm>
            <a:off x="3278801" y="3611539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1" name="object 100"/>
          <p:cNvSpPr>
            <a:spLocks/>
          </p:cNvSpPr>
          <p:nvPr/>
        </p:nvSpPr>
        <p:spPr bwMode="auto">
          <a:xfrm>
            <a:off x="327660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2" name="object 101"/>
          <p:cNvSpPr>
            <a:spLocks/>
          </p:cNvSpPr>
          <p:nvPr/>
        </p:nvSpPr>
        <p:spPr bwMode="auto">
          <a:xfrm>
            <a:off x="327660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5" name="object 104"/>
          <p:cNvSpPr>
            <a:spLocks/>
          </p:cNvSpPr>
          <p:nvPr/>
        </p:nvSpPr>
        <p:spPr bwMode="auto">
          <a:xfrm>
            <a:off x="3240881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6" name="object 105"/>
          <p:cNvSpPr txBox="1">
            <a:spLocks noChangeArrowheads="1"/>
          </p:cNvSpPr>
          <p:nvPr/>
        </p:nvSpPr>
        <p:spPr bwMode="auto">
          <a:xfrm>
            <a:off x="3427413" y="3140075"/>
            <a:ext cx="650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662,9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.. </a:t>
            </a:r>
            <a:r>
              <a:rPr lang="ru-RU" sz="1200" dirty="0" smtClean="0">
                <a:latin typeface="Calibri" pitchFamily="34" charset="0"/>
              </a:rPr>
              <a:t>руб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7" name="object 106"/>
          <p:cNvSpPr txBox="1">
            <a:spLocks noChangeArrowheads="1"/>
          </p:cNvSpPr>
          <p:nvPr/>
        </p:nvSpPr>
        <p:spPr bwMode="auto">
          <a:xfrm>
            <a:off x="3385844" y="3617913"/>
            <a:ext cx="5717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2166,7</a:t>
            </a:r>
            <a:r>
              <a:rPr lang="ru-RU" sz="1200" b="1" dirty="0" smtClean="0">
                <a:latin typeface="Calibri" pitchFamily="34" charset="0"/>
              </a:rPr>
              <a:t>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08" name="object 107"/>
          <p:cNvSpPr txBox="1">
            <a:spLocks noChangeArrowheads="1"/>
          </p:cNvSpPr>
          <p:nvPr/>
        </p:nvSpPr>
        <p:spPr bwMode="auto">
          <a:xfrm>
            <a:off x="3428992" y="4127500"/>
            <a:ext cx="55404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235,1</a:t>
            </a:r>
            <a:endParaRPr lang="ru-RU" sz="1400" b="1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</a:t>
            </a:r>
            <a:r>
              <a:rPr lang="ru-RU" sz="1200" dirty="0" smtClean="0">
                <a:latin typeface="Calibri" pitchFamily="34" charset="0"/>
              </a:rPr>
              <a:t> 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09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4044,0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12" name="object 111"/>
          <p:cNvSpPr txBox="1">
            <a:spLocks noChangeArrowheads="1"/>
          </p:cNvSpPr>
          <p:nvPr/>
        </p:nvSpPr>
        <p:spPr bwMode="auto">
          <a:xfrm>
            <a:off x="3422650" y="5242984"/>
            <a:ext cx="51276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10,4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3" name="object 112"/>
          <p:cNvSpPr>
            <a:spLocks/>
          </p:cNvSpPr>
          <p:nvPr/>
        </p:nvSpPr>
        <p:spPr bwMode="auto">
          <a:xfrm>
            <a:off x="6227763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4" name="object 114"/>
          <p:cNvSpPr>
            <a:spLocks/>
          </p:cNvSpPr>
          <p:nvPr/>
        </p:nvSpPr>
        <p:spPr bwMode="auto">
          <a:xfrm>
            <a:off x="6227763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5" name="object 116"/>
          <p:cNvSpPr>
            <a:spLocks/>
          </p:cNvSpPr>
          <p:nvPr/>
        </p:nvSpPr>
        <p:spPr bwMode="auto">
          <a:xfrm>
            <a:off x="6227763" y="4149725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6" name="object 118"/>
          <p:cNvSpPr>
            <a:spLocks/>
          </p:cNvSpPr>
          <p:nvPr/>
        </p:nvSpPr>
        <p:spPr bwMode="auto">
          <a:xfrm>
            <a:off x="6227763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9" name="object 124"/>
          <p:cNvSpPr>
            <a:spLocks/>
          </p:cNvSpPr>
          <p:nvPr/>
        </p:nvSpPr>
        <p:spPr bwMode="auto">
          <a:xfrm>
            <a:off x="6231996" y="5250416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0" name="object 126"/>
          <p:cNvSpPr>
            <a:spLocks/>
          </p:cNvSpPr>
          <p:nvPr/>
        </p:nvSpPr>
        <p:spPr bwMode="auto">
          <a:xfrm>
            <a:off x="6156325" y="3141663"/>
            <a:ext cx="73025" cy="431800"/>
          </a:xfrm>
          <a:custGeom>
            <a:avLst/>
            <a:gdLst>
              <a:gd name="T0" fmla="*/ 0 w 72389"/>
              <a:gd name="T1" fmla="*/ 427002 h 432435"/>
              <a:gd name="T2" fmla="*/ 77227 w 72389"/>
              <a:gd name="T3" fmla="*/ 42700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1" name="object 127"/>
          <p:cNvSpPr>
            <a:spLocks/>
          </p:cNvSpPr>
          <p:nvPr/>
        </p:nvSpPr>
        <p:spPr bwMode="auto">
          <a:xfrm>
            <a:off x="6156325" y="3644900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2" name="object 128"/>
          <p:cNvSpPr>
            <a:spLocks/>
          </p:cNvSpPr>
          <p:nvPr/>
        </p:nvSpPr>
        <p:spPr bwMode="auto">
          <a:xfrm>
            <a:off x="6156325" y="4149725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3" name="object 129"/>
          <p:cNvSpPr>
            <a:spLocks/>
          </p:cNvSpPr>
          <p:nvPr/>
        </p:nvSpPr>
        <p:spPr bwMode="auto">
          <a:xfrm>
            <a:off x="6156325" y="4652963"/>
            <a:ext cx="73025" cy="43338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6" name="object 132"/>
          <p:cNvSpPr>
            <a:spLocks/>
          </p:cNvSpPr>
          <p:nvPr/>
        </p:nvSpPr>
        <p:spPr bwMode="auto">
          <a:xfrm>
            <a:off x="6154738" y="5259652"/>
            <a:ext cx="73025" cy="431800"/>
          </a:xfrm>
          <a:custGeom>
            <a:avLst/>
            <a:gdLst>
              <a:gd name="T0" fmla="*/ 0 w 72389"/>
              <a:gd name="T1" fmla="*/ 427011 h 432434"/>
              <a:gd name="T2" fmla="*/ 77227 w 72389"/>
              <a:gd name="T3" fmla="*/ 427011 h 432434"/>
              <a:gd name="T4" fmla="*/ 77227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7" name="object 133"/>
          <p:cNvSpPr txBox="1">
            <a:spLocks noChangeArrowheads="1"/>
          </p:cNvSpPr>
          <p:nvPr/>
        </p:nvSpPr>
        <p:spPr bwMode="auto">
          <a:xfrm>
            <a:off x="6308725" y="3140075"/>
            <a:ext cx="650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689,4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28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2129" name="object 134"/>
          <p:cNvSpPr txBox="1">
            <a:spLocks noChangeArrowheads="1"/>
          </p:cNvSpPr>
          <p:nvPr/>
        </p:nvSpPr>
        <p:spPr bwMode="auto">
          <a:xfrm>
            <a:off x="6310312" y="3641579"/>
            <a:ext cx="560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solidFill>
                  <a:prstClr val="black"/>
                </a:solidFill>
                <a:latin typeface="Calibri" pitchFamily="34" charset="0"/>
              </a:rPr>
              <a:t>2253,4</a:t>
            </a:r>
            <a:r>
              <a:rPr lang="ru-RU" sz="1200" b="1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Calibri" pitchFamily="34" charset="0"/>
              </a:rPr>
              <a:t>тыс.руб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0" name="object 135"/>
          <p:cNvSpPr txBox="1">
            <a:spLocks noChangeArrowheads="1"/>
          </p:cNvSpPr>
          <p:nvPr/>
        </p:nvSpPr>
        <p:spPr bwMode="auto">
          <a:xfrm>
            <a:off x="6305550" y="4127500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244,5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31" name="object 136"/>
          <p:cNvSpPr txBox="1">
            <a:spLocks noChangeArrowheads="1"/>
          </p:cNvSpPr>
          <p:nvPr/>
        </p:nvSpPr>
        <p:spPr bwMode="auto">
          <a:xfrm>
            <a:off x="6308725" y="4605506"/>
            <a:ext cx="6492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lvl="0" eaLnBrk="1" hangingPunct="1"/>
            <a:r>
              <a:rPr lang="ru-RU" sz="1400" b="1" dirty="0" smtClean="0">
                <a:solidFill>
                  <a:prstClr val="black"/>
                </a:solidFill>
                <a:latin typeface="Calibri" pitchFamily="34" charset="0"/>
              </a:rPr>
              <a:t>4205,8</a:t>
            </a:r>
            <a:endParaRPr lang="ru-RU" sz="1400" dirty="0">
              <a:solidFill>
                <a:prstClr val="black"/>
              </a:solidFill>
              <a:latin typeface="Calibri" pitchFamily="34" charset="0"/>
            </a:endParaRPr>
          </a:p>
          <a:p>
            <a:pPr marL="0" lvl="0" eaLnBrk="1" hangingPunct="1">
              <a:spcBef>
                <a:spcPts val="600"/>
              </a:spcBef>
            </a:pPr>
            <a:r>
              <a:rPr lang="ru-RU" sz="1200" dirty="0" err="1">
                <a:solidFill>
                  <a:prstClr val="black"/>
                </a:solidFill>
                <a:latin typeface="Calibri" pitchFamily="34" charset="0"/>
              </a:rPr>
              <a:t>тыс.руб</a:t>
            </a:r>
            <a:r>
              <a:rPr lang="ru-RU" sz="1200" dirty="0">
                <a:solidFill>
                  <a:prstClr val="black"/>
                </a:solidFill>
                <a:latin typeface="Calibri" pitchFamily="34" charset="0"/>
              </a:rPr>
              <a:t>.</a:t>
            </a:r>
          </a:p>
          <a:p>
            <a:pPr eaLnBrk="1" hangingPunct="1"/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ru-RU" sz="1200" dirty="0">
              <a:latin typeface="Calibri" pitchFamily="34" charset="0"/>
            </a:endParaRPr>
          </a:p>
        </p:txBody>
      </p:sp>
      <p:sp>
        <p:nvSpPr>
          <p:cNvPr id="2134" name="object 139"/>
          <p:cNvSpPr txBox="1">
            <a:spLocks noChangeArrowheads="1"/>
          </p:cNvSpPr>
          <p:nvPr/>
        </p:nvSpPr>
        <p:spPr bwMode="auto">
          <a:xfrm>
            <a:off x="6310313" y="5231896"/>
            <a:ext cx="5127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11,0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5" name="object 54"/>
          <p:cNvSpPr txBox="1">
            <a:spLocks noChangeArrowheads="1"/>
          </p:cNvSpPr>
          <p:nvPr/>
        </p:nvSpPr>
        <p:spPr bwMode="auto">
          <a:xfrm>
            <a:off x="3963988" y="3187700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6" name="object 54"/>
          <p:cNvSpPr txBox="1">
            <a:spLocks noChangeArrowheads="1"/>
          </p:cNvSpPr>
          <p:nvPr/>
        </p:nvSpPr>
        <p:spPr bwMode="auto">
          <a:xfrm>
            <a:off x="6864350" y="318770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7" name="object 56"/>
          <p:cNvSpPr txBox="1">
            <a:spLocks noChangeArrowheads="1"/>
          </p:cNvSpPr>
          <p:nvPr/>
        </p:nvSpPr>
        <p:spPr bwMode="auto">
          <a:xfrm>
            <a:off x="3965575" y="3692525"/>
            <a:ext cx="18700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05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050" dirty="0">
              <a:latin typeface="Calibri" pitchFamily="34" charset="0"/>
            </a:endParaRPr>
          </a:p>
        </p:txBody>
      </p:sp>
      <p:sp>
        <p:nvSpPr>
          <p:cNvPr id="2138" name="object 56"/>
          <p:cNvSpPr txBox="1">
            <a:spLocks noChangeArrowheads="1"/>
          </p:cNvSpPr>
          <p:nvPr/>
        </p:nvSpPr>
        <p:spPr bwMode="auto">
          <a:xfrm>
            <a:off x="6878638" y="3675063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9" name="object 58"/>
          <p:cNvSpPr txBox="1">
            <a:spLocks noChangeArrowheads="1"/>
          </p:cNvSpPr>
          <p:nvPr/>
        </p:nvSpPr>
        <p:spPr bwMode="auto">
          <a:xfrm>
            <a:off x="3963988" y="4146550"/>
            <a:ext cx="18716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0" name="object 58"/>
          <p:cNvSpPr txBox="1">
            <a:spLocks noChangeArrowheads="1"/>
          </p:cNvSpPr>
          <p:nvPr/>
        </p:nvSpPr>
        <p:spPr bwMode="auto">
          <a:xfrm>
            <a:off x="6877050" y="4149725"/>
            <a:ext cx="1873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1" name="object 60"/>
          <p:cNvSpPr txBox="1">
            <a:spLocks noChangeArrowheads="1"/>
          </p:cNvSpPr>
          <p:nvPr/>
        </p:nvSpPr>
        <p:spPr bwMode="auto">
          <a:xfrm>
            <a:off x="3983038" y="4638675"/>
            <a:ext cx="1887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Земельный налог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2" name="object 60"/>
          <p:cNvSpPr txBox="1">
            <a:spLocks noChangeArrowheads="1"/>
          </p:cNvSpPr>
          <p:nvPr/>
        </p:nvSpPr>
        <p:spPr bwMode="auto">
          <a:xfrm>
            <a:off x="6864350" y="4664075"/>
            <a:ext cx="1887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Земельный налог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2147" name="object 66"/>
          <p:cNvSpPr txBox="1">
            <a:spLocks noChangeArrowheads="1"/>
          </p:cNvSpPr>
          <p:nvPr/>
        </p:nvSpPr>
        <p:spPr bwMode="auto">
          <a:xfrm>
            <a:off x="6864350" y="5353315"/>
            <a:ext cx="188753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48" name="object 66"/>
          <p:cNvSpPr txBox="1">
            <a:spLocks noChangeArrowheads="1"/>
          </p:cNvSpPr>
          <p:nvPr/>
        </p:nvSpPr>
        <p:spPr bwMode="auto">
          <a:xfrm>
            <a:off x="3983038" y="5311270"/>
            <a:ext cx="1889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Государственная </a:t>
            </a:r>
            <a:r>
              <a:rPr lang="ru-RU" sz="1400" b="1" dirty="0" smtClean="0">
                <a:latin typeface="Calibri" pitchFamily="34" charset="0"/>
              </a:rPr>
              <a:t>пошлина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1210948"/>
              </p:ext>
            </p:extLst>
          </p:nvPr>
        </p:nvGraphicFramePr>
        <p:xfrm>
          <a:off x="214282" y="1000108"/>
          <a:ext cx="2143140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49" name="TextBox 155"/>
          <p:cNvSpPr txBox="1">
            <a:spLocks noChangeArrowheads="1"/>
          </p:cNvSpPr>
          <p:nvPr/>
        </p:nvSpPr>
        <p:spPr bwMode="auto">
          <a:xfrm>
            <a:off x="571472" y="2643182"/>
            <a:ext cx="492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0" name="TextBox 156"/>
          <p:cNvSpPr txBox="1">
            <a:spLocks noChangeArrowheads="1"/>
          </p:cNvSpPr>
          <p:nvPr/>
        </p:nvSpPr>
        <p:spPr bwMode="auto">
          <a:xfrm>
            <a:off x="323850" y="1495425"/>
            <a:ext cx="533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1" name="TextBox 157"/>
          <p:cNvSpPr txBox="1">
            <a:spLocks noChangeArrowheads="1"/>
          </p:cNvSpPr>
          <p:nvPr/>
        </p:nvSpPr>
        <p:spPr bwMode="auto">
          <a:xfrm>
            <a:off x="220663" y="1149350"/>
            <a:ext cx="5175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2" name="TextBox 158"/>
          <p:cNvSpPr txBox="1">
            <a:spLocks noChangeArrowheads="1"/>
          </p:cNvSpPr>
          <p:nvPr/>
        </p:nvSpPr>
        <p:spPr bwMode="auto">
          <a:xfrm>
            <a:off x="963613" y="1041400"/>
            <a:ext cx="5127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3" name="TextBox 159"/>
          <p:cNvSpPr txBox="1">
            <a:spLocks noChangeArrowheads="1"/>
          </p:cNvSpPr>
          <p:nvPr/>
        </p:nvSpPr>
        <p:spPr bwMode="auto">
          <a:xfrm>
            <a:off x="544513" y="973138"/>
            <a:ext cx="5048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graphicFrame>
        <p:nvGraphicFramePr>
          <p:cNvPr id="3" name="Диаграмма 1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782477"/>
              </p:ext>
            </p:extLst>
          </p:nvPr>
        </p:nvGraphicFramePr>
        <p:xfrm>
          <a:off x="2786050" y="785794"/>
          <a:ext cx="209075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883653"/>
              </p:ext>
            </p:extLst>
          </p:nvPr>
        </p:nvGraphicFramePr>
        <p:xfrm>
          <a:off x="5786446" y="1142984"/>
          <a:ext cx="2357454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54" name="TextBox 162"/>
          <p:cNvSpPr txBox="1">
            <a:spLocks noChangeArrowheads="1"/>
          </p:cNvSpPr>
          <p:nvPr/>
        </p:nvSpPr>
        <p:spPr bwMode="auto">
          <a:xfrm>
            <a:off x="0" y="-50800"/>
            <a:ext cx="9144000" cy="708025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Объем и структура налоговых доходов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проекта бюджета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Ермаковского сельского поселения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14282" y="2428868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7500958" y="2285992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28,1%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1852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4102" name="object 3"/>
          <p:cNvSpPr>
            <a:spLocks noChangeArrowheads="1"/>
          </p:cNvSpPr>
          <p:nvPr/>
        </p:nvSpPr>
        <p:spPr bwMode="auto">
          <a:xfrm>
            <a:off x="166688" y="700088"/>
            <a:ext cx="2884487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3" name="object 4"/>
          <p:cNvSpPr>
            <a:spLocks noChangeArrowheads="1"/>
          </p:cNvSpPr>
          <p:nvPr/>
        </p:nvSpPr>
        <p:spPr bwMode="auto">
          <a:xfrm>
            <a:off x="6045994" y="699521"/>
            <a:ext cx="2884488" cy="586951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4" name="object 9"/>
          <p:cNvSpPr>
            <a:spLocks noChangeArrowheads="1"/>
          </p:cNvSpPr>
          <p:nvPr/>
        </p:nvSpPr>
        <p:spPr bwMode="auto">
          <a:xfrm>
            <a:off x="312658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5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6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7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2021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08" name="object 25"/>
          <p:cNvSpPr>
            <a:spLocks/>
          </p:cNvSpPr>
          <p:nvPr/>
        </p:nvSpPr>
        <p:spPr bwMode="auto">
          <a:xfrm>
            <a:off x="6055519" y="699522"/>
            <a:ext cx="2857595" cy="250596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9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2022 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14" name="object 57"/>
          <p:cNvSpPr>
            <a:spLocks/>
          </p:cNvSpPr>
          <p:nvPr/>
        </p:nvSpPr>
        <p:spPr bwMode="auto">
          <a:xfrm>
            <a:off x="424500" y="3286124"/>
            <a:ext cx="2520950" cy="90090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5" name="object 58"/>
          <p:cNvSpPr txBox="1">
            <a:spLocks noChangeArrowheads="1"/>
          </p:cNvSpPr>
          <p:nvPr/>
        </p:nvSpPr>
        <p:spPr bwMode="auto">
          <a:xfrm>
            <a:off x="1025525" y="3350009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16" name="object 59"/>
          <p:cNvSpPr>
            <a:spLocks/>
          </p:cNvSpPr>
          <p:nvPr/>
        </p:nvSpPr>
        <p:spPr bwMode="auto">
          <a:xfrm>
            <a:off x="395288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7" name="object 60"/>
          <p:cNvSpPr txBox="1">
            <a:spLocks noChangeArrowheads="1"/>
          </p:cNvSpPr>
          <p:nvPr/>
        </p:nvSpPr>
        <p:spPr bwMode="auto">
          <a:xfrm>
            <a:off x="1011238" y="4675981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20" name="object 69"/>
          <p:cNvSpPr>
            <a:spLocks/>
          </p:cNvSpPr>
          <p:nvPr/>
        </p:nvSpPr>
        <p:spPr bwMode="auto">
          <a:xfrm>
            <a:off x="267342" y="3294854"/>
            <a:ext cx="127945" cy="908846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1" name="object 70"/>
          <p:cNvSpPr>
            <a:spLocks/>
          </p:cNvSpPr>
          <p:nvPr/>
        </p:nvSpPr>
        <p:spPr bwMode="auto">
          <a:xfrm>
            <a:off x="267342" y="4652963"/>
            <a:ext cx="127946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4" name="object 76"/>
          <p:cNvSpPr txBox="1">
            <a:spLocks noChangeArrowheads="1"/>
          </p:cNvSpPr>
          <p:nvPr/>
        </p:nvSpPr>
        <p:spPr bwMode="auto">
          <a:xfrm>
            <a:off x="357158" y="3286124"/>
            <a:ext cx="64294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81,6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</a:t>
            </a:r>
            <a:r>
              <a:rPr lang="ru-RU" sz="1200" dirty="0" smtClean="0">
                <a:latin typeface="Calibri" pitchFamily="34" charset="0"/>
              </a:rPr>
              <a:t>. 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2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1596,1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26" name="object 81"/>
          <p:cNvSpPr txBox="1">
            <a:spLocks noChangeArrowheads="1"/>
          </p:cNvSpPr>
          <p:nvPr/>
        </p:nvSpPr>
        <p:spPr bwMode="auto">
          <a:xfrm>
            <a:off x="2000232" y="1155700"/>
            <a:ext cx="857256" cy="1225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1677,7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тыс.руб.</a:t>
            </a:r>
            <a:r>
              <a:rPr lang="ru-RU" sz="1200" dirty="0" smtClean="0">
                <a:latin typeface="Calibri" pitchFamily="34" charset="0"/>
              </a:rPr>
              <a:t> </a:t>
            </a:r>
            <a:endParaRPr lang="ru-RU" sz="12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19,4 </a:t>
            </a:r>
            <a:r>
              <a:rPr lang="ru-RU" sz="1600" b="1" dirty="0" smtClean="0">
                <a:latin typeface="Calibri" pitchFamily="34" charset="0"/>
              </a:rPr>
              <a:t>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7" name="object 82"/>
          <p:cNvSpPr txBox="1">
            <a:spLocks noChangeArrowheads="1"/>
          </p:cNvSpPr>
          <p:nvPr/>
        </p:nvSpPr>
        <p:spPr bwMode="auto">
          <a:xfrm>
            <a:off x="5143504" y="1155700"/>
            <a:ext cx="78263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Calibri" pitchFamily="34" charset="0"/>
              </a:rPr>
              <a:t>552,4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dirty="0" smtClean="0">
                <a:latin typeface="Calibri" pitchFamily="34" charset="0"/>
              </a:rPr>
              <a:t>тыс.руб. 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Calibri" pitchFamily="34" charset="0"/>
              </a:rPr>
              <a:t>7,2 % </a:t>
            </a:r>
            <a:r>
              <a:rPr lang="ru-RU" sz="14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8" name="object 83"/>
          <p:cNvSpPr txBox="1">
            <a:spLocks noChangeArrowheads="1"/>
          </p:cNvSpPr>
          <p:nvPr/>
        </p:nvSpPr>
        <p:spPr bwMode="auto">
          <a:xfrm>
            <a:off x="8001024" y="1174750"/>
            <a:ext cx="83341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679,2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тыс.руб.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8,4 %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4131" name="object 88"/>
          <p:cNvSpPr>
            <a:spLocks/>
          </p:cNvSpPr>
          <p:nvPr/>
        </p:nvSpPr>
        <p:spPr bwMode="auto">
          <a:xfrm>
            <a:off x="3365115" y="3334222"/>
            <a:ext cx="2519362" cy="869477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2" name="object 90"/>
          <p:cNvSpPr>
            <a:spLocks/>
          </p:cNvSpPr>
          <p:nvPr/>
        </p:nvSpPr>
        <p:spPr bwMode="auto">
          <a:xfrm>
            <a:off x="3348038" y="4652963"/>
            <a:ext cx="2519362" cy="93627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5" name="object 100"/>
          <p:cNvSpPr>
            <a:spLocks/>
          </p:cNvSpPr>
          <p:nvPr/>
        </p:nvSpPr>
        <p:spPr bwMode="auto">
          <a:xfrm>
            <a:off x="3276600" y="3340365"/>
            <a:ext cx="88515" cy="863335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6" name="object 101"/>
          <p:cNvSpPr>
            <a:spLocks/>
          </p:cNvSpPr>
          <p:nvPr/>
        </p:nvSpPr>
        <p:spPr bwMode="auto">
          <a:xfrm>
            <a:off x="3276600" y="4652963"/>
            <a:ext cx="71438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9" name="object 107"/>
          <p:cNvSpPr txBox="1">
            <a:spLocks noChangeArrowheads="1"/>
          </p:cNvSpPr>
          <p:nvPr/>
        </p:nvSpPr>
        <p:spPr bwMode="auto">
          <a:xfrm>
            <a:off x="3348038" y="3458067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83,1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40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69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469,3 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43" name="object 116"/>
          <p:cNvSpPr>
            <a:spLocks/>
          </p:cNvSpPr>
          <p:nvPr/>
        </p:nvSpPr>
        <p:spPr bwMode="auto">
          <a:xfrm>
            <a:off x="6144311" y="3334222"/>
            <a:ext cx="2520950" cy="86947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4" name="object 118"/>
          <p:cNvSpPr>
            <a:spLocks/>
          </p:cNvSpPr>
          <p:nvPr/>
        </p:nvSpPr>
        <p:spPr bwMode="auto">
          <a:xfrm>
            <a:off x="6227763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7" name="object 128"/>
          <p:cNvSpPr>
            <a:spLocks/>
          </p:cNvSpPr>
          <p:nvPr/>
        </p:nvSpPr>
        <p:spPr bwMode="auto">
          <a:xfrm>
            <a:off x="6144311" y="3321445"/>
            <a:ext cx="101816" cy="882254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8" name="object 129"/>
          <p:cNvSpPr>
            <a:spLocks/>
          </p:cNvSpPr>
          <p:nvPr/>
        </p:nvSpPr>
        <p:spPr bwMode="auto">
          <a:xfrm>
            <a:off x="6156325" y="4652963"/>
            <a:ext cx="89802" cy="93627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50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4152" name="object 135"/>
          <p:cNvSpPr txBox="1">
            <a:spLocks noChangeArrowheads="1"/>
          </p:cNvSpPr>
          <p:nvPr/>
        </p:nvSpPr>
        <p:spPr bwMode="auto">
          <a:xfrm>
            <a:off x="6246127" y="3441699"/>
            <a:ext cx="55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00" b="1" dirty="0" smtClean="0">
                <a:latin typeface="Calibri" pitchFamily="34" charset="0"/>
              </a:rPr>
              <a:t>88,2 </a:t>
            </a:r>
            <a:r>
              <a:rPr lang="ru-RU" sz="1200" dirty="0" err="1" smtClean="0">
                <a:latin typeface="Calibri" pitchFamily="34" charset="0"/>
              </a:rPr>
              <a:t>тыс.руб</a:t>
            </a:r>
            <a:r>
              <a:rPr lang="ru-RU" sz="1200" dirty="0" smtClean="0">
                <a:latin typeface="Calibri" pitchFamily="34" charset="0"/>
              </a:rPr>
              <a:t>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53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591,0</a:t>
            </a:r>
            <a:endParaRPr lang="ru-RU" sz="1400" b="1" dirty="0" smtClean="0">
              <a:latin typeface="Calibri" pitchFamily="34" charset="0"/>
            </a:endParaRPr>
          </a:p>
          <a:p>
            <a:pPr eaLnBrk="1" hangingPunct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ыс.руб.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212322"/>
              </p:ext>
            </p:extLst>
          </p:nvPr>
        </p:nvGraphicFramePr>
        <p:xfrm>
          <a:off x="0" y="928670"/>
          <a:ext cx="2214545" cy="2434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155" name="TextBox 157"/>
          <p:cNvSpPr txBox="1">
            <a:spLocks noChangeArrowheads="1"/>
          </p:cNvSpPr>
          <p:nvPr/>
        </p:nvSpPr>
        <p:spPr bwMode="auto">
          <a:xfrm>
            <a:off x="214282" y="1571612"/>
            <a:ext cx="6429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4162" name="object 58"/>
          <p:cNvSpPr txBox="1">
            <a:spLocks noChangeArrowheads="1"/>
          </p:cNvSpPr>
          <p:nvPr/>
        </p:nvSpPr>
        <p:spPr bwMode="auto">
          <a:xfrm>
            <a:off x="3855244" y="3383756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63" name="object 58"/>
          <p:cNvSpPr txBox="1">
            <a:spLocks noChangeArrowheads="1"/>
          </p:cNvSpPr>
          <p:nvPr/>
        </p:nvSpPr>
        <p:spPr bwMode="auto">
          <a:xfrm>
            <a:off x="6845300" y="3383755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3" name="Диаграмма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48795"/>
              </p:ext>
            </p:extLst>
          </p:nvPr>
        </p:nvGraphicFramePr>
        <p:xfrm>
          <a:off x="3051175" y="1027113"/>
          <a:ext cx="2092329" cy="2044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120528"/>
              </p:ext>
            </p:extLst>
          </p:nvPr>
        </p:nvGraphicFramePr>
        <p:xfrm>
          <a:off x="5965128" y="836713"/>
          <a:ext cx="1916039" cy="219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164" name="object 60"/>
          <p:cNvSpPr txBox="1">
            <a:spLocks noChangeArrowheads="1"/>
          </p:cNvSpPr>
          <p:nvPr/>
        </p:nvSpPr>
        <p:spPr bwMode="auto">
          <a:xfrm>
            <a:off x="3967163" y="4675188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65" name="object 60"/>
          <p:cNvSpPr txBox="1">
            <a:spLocks noChangeArrowheads="1"/>
          </p:cNvSpPr>
          <p:nvPr/>
        </p:nvSpPr>
        <p:spPr bwMode="auto">
          <a:xfrm>
            <a:off x="6831013" y="4683125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788159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Расходы проекта бюджета Ермаковского сельского поселения по разделам бюджетной классификации расходов бюджетов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510045"/>
              </p:ext>
            </p:extLst>
          </p:nvPr>
        </p:nvGraphicFramePr>
        <p:xfrm>
          <a:off x="296459" y="1628801"/>
          <a:ext cx="891037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530959" y="788158"/>
            <a:ext cx="10923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9124,5</a:t>
            </a:r>
          </a:p>
          <a:p>
            <a:pPr algn="ctr" eaLnBrk="1" hangingPunct="1"/>
            <a:r>
              <a:rPr lang="ru-RU" sz="1400" b="1" dirty="0" smtClean="0"/>
              <a:t>тыс. </a:t>
            </a:r>
            <a:r>
              <a:rPr lang="ru-RU" sz="1400" b="1" dirty="0"/>
              <a:t>рублей</a:t>
            </a:r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2434407" y="788158"/>
            <a:ext cx="96650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7694,0</a:t>
            </a:r>
            <a:endParaRPr lang="ru-RU" sz="1400" b="1" dirty="0" smtClean="0"/>
          </a:p>
          <a:p>
            <a:pPr algn="ctr" eaLnBrk="1" hangingPunct="1"/>
            <a:r>
              <a:rPr lang="ru-RU" sz="1400" b="1" dirty="0" smtClean="0"/>
              <a:t> тыс. рублей</a:t>
            </a:r>
            <a:endParaRPr lang="ru-RU" sz="1400" b="1" dirty="0"/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4211960" y="790782"/>
            <a:ext cx="107937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8106,1</a:t>
            </a:r>
            <a:endParaRPr lang="ru-RU" sz="1400" b="1" dirty="0" smtClean="0"/>
          </a:p>
          <a:p>
            <a:pPr algn="ctr" eaLnBrk="1" hangingPunct="1"/>
            <a:r>
              <a:rPr lang="ru-RU" sz="1400" b="1" dirty="0" smtClean="0"/>
              <a:t> тыс. </a:t>
            </a:r>
            <a:r>
              <a:rPr lang="ru-RU" sz="1400" b="1" dirty="0"/>
              <a:t>рублей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1100" y="6119178"/>
            <a:ext cx="1368152" cy="459698"/>
          </a:xfrm>
          <a:prstGeom prst="rect">
            <a:avLst/>
          </a:prstGeom>
          <a:solidFill>
            <a:srgbClr val="00FF00"/>
          </a:solidFill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118736"/>
              </p:ext>
            </p:extLst>
          </p:nvPr>
        </p:nvGraphicFramePr>
        <p:xfrm>
          <a:off x="3976817" y="6110428"/>
          <a:ext cx="1224136" cy="477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Worksheet" r:id="rId5" imgW="619145" imgH="200070" progId="Excel.Sheet.12">
                  <p:embed/>
                </p:oleObj>
              </mc:Choice>
              <mc:Fallback>
                <p:oleObj name="Worksheet" r:id="rId5" imgW="619145" imgH="2000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76817" y="6110428"/>
                        <a:ext cx="1224136" cy="477198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4"/>
          <p:cNvGrpSpPr>
            <a:grpSpLocks noChangeAspect="1"/>
          </p:cNvGrpSpPr>
          <p:nvPr/>
        </p:nvGrpSpPr>
        <p:grpSpPr bwMode="auto">
          <a:xfrm>
            <a:off x="514350" y="6110288"/>
            <a:ext cx="1238250" cy="460375"/>
            <a:chOff x="324" y="3849"/>
            <a:chExt cx="780" cy="290"/>
          </a:xfrm>
        </p:grpSpPr>
        <p:sp>
          <p:nvSpPr>
            <p:cNvPr id="4" name="AutoShape 13"/>
            <p:cNvSpPr>
              <a:spLocks noChangeAspect="1" noChangeArrowheads="1" noTextEdit="1"/>
            </p:cNvSpPr>
            <p:nvPr/>
          </p:nvSpPr>
          <p:spPr bwMode="auto">
            <a:xfrm>
              <a:off x="324" y="3849"/>
              <a:ext cx="780" cy="290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>
              <a:off x="360" y="3877"/>
              <a:ext cx="7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2020год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324" y="3849"/>
              <a:ext cx="768" cy="0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324" y="3849"/>
              <a:ext cx="768" cy="1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324" y="4125"/>
              <a:ext cx="768" cy="0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324" y="4125"/>
              <a:ext cx="768" cy="14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20"/>
            <p:cNvSpPr>
              <a:spLocks noChangeShapeType="1"/>
            </p:cNvSpPr>
            <p:nvPr/>
          </p:nvSpPr>
          <p:spPr bwMode="auto">
            <a:xfrm>
              <a:off x="324" y="3849"/>
              <a:ext cx="0" cy="290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324" y="3849"/>
              <a:ext cx="12" cy="29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1092" y="3849"/>
              <a:ext cx="0" cy="290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1092" y="3849"/>
              <a:ext cx="12" cy="29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207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1963</TotalTime>
  <Words>940</Words>
  <Application>Microsoft Office PowerPoint</Application>
  <PresentationFormat>Экран (4:3)</PresentationFormat>
  <Paragraphs>239</Paragraphs>
  <Slides>12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Century Schoolbook</vt:lpstr>
      <vt:lpstr>Constantia</vt:lpstr>
      <vt:lpstr>Tahoma</vt:lpstr>
      <vt:lpstr>Times New Roman</vt:lpstr>
      <vt:lpstr>Verdana</vt:lpstr>
      <vt:lpstr>Wingdings</vt:lpstr>
      <vt:lpstr>Wingdings 2</vt:lpstr>
      <vt:lpstr>Эркер</vt:lpstr>
      <vt:lpstr>Worksheet</vt:lpstr>
      <vt:lpstr> </vt:lpstr>
      <vt:lpstr>ПРОЕКТ Бюджета Ермаковского сельского поселения на 2020-2022 годы направлен на решение следующих ключевых задач:</vt:lpstr>
      <vt:lpstr>Презентация PowerPoint</vt:lpstr>
      <vt:lpstr>Основные направления бюджетной политики и основные направления  налоговой политики на 2020 год и  на плановый период  2021 и 2022 годов </vt:lpstr>
      <vt:lpstr>Презентация PowerPoint</vt:lpstr>
      <vt:lpstr>Объем доходов проекта бюджета Ермаковского сельского поселения</vt:lpstr>
      <vt:lpstr>ОБЪЕМ И СТРУКТУРА НАЛОГОВЫХ ДОХОДОВ</vt:lpstr>
      <vt:lpstr>ОБЪЕМ И СТРУКТУРА НАЛОГОВЫХ ДОХОДОВ</vt:lpstr>
      <vt:lpstr>Расходы проекта бюджета Ермаковского сельского поселения по разделам бюджетной классификации расходов бюджетов</vt:lpstr>
      <vt:lpstr>Презентация PowerPoint</vt:lpstr>
      <vt:lpstr>Презентация PowerPoint</vt:lpstr>
      <vt:lpstr>Презентация PowerPoint</vt:lpstr>
    </vt:vector>
  </TitlesOfParts>
  <Company>Финансовый отдел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Новации в расходах районного бюджета на 2013 год и на плановый период 2014 и 2015 годов</dc:title>
  <dc:creator>Ира</dc:creator>
  <cp:lastModifiedBy>Ermak</cp:lastModifiedBy>
  <cp:revision>445</cp:revision>
  <cp:lastPrinted>2018-02-13T07:43:25Z</cp:lastPrinted>
  <dcterms:created xsi:type="dcterms:W3CDTF">2012-11-13T07:23:35Z</dcterms:created>
  <dcterms:modified xsi:type="dcterms:W3CDTF">2020-01-13T11:45:24Z</dcterms:modified>
</cp:coreProperties>
</file>